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i2lf7oOYeKoJZ62NBEk2KD6zWtg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74"/>
    <p:restoredTop sz="53061"/>
  </p:normalViewPr>
  <p:slideViewPr>
    <p:cSldViewPr snapToGrid="0" snapToObjects="1">
      <p:cViewPr varScale="1">
        <p:scale>
          <a:sx n="64" d="100"/>
          <a:sy n="64" d="100"/>
        </p:scale>
        <p:origin x="3672" y="184"/>
      </p:cViewPr>
      <p:guideLst/>
    </p:cSldViewPr>
  </p:slideViewPr>
  <p:notesTextViewPr>
    <p:cViewPr>
      <p:scale>
        <a:sx n="1" d="1"/>
        <a:sy n="1" d="1"/>
      </p:scale>
      <p:origin x="0" y="-16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このスライドでは、原子力規制庁放射線安全規制研究戦略的推進事業「短寿命アルファ線放出核種等の合理的安全規制のためのガイドライン等の作成」事業にて、作成された</a:t>
            </a:r>
            <a:endParaRPr lang="en-US" altLang="ja-JP" dirty="0"/>
          </a:p>
          <a:p>
            <a:pPr marL="0" lvl="0" indent="0" algn="l" rtl="0">
              <a:spcBef>
                <a:spcPts val="0"/>
              </a:spcBef>
              <a:spcAft>
                <a:spcPts val="0"/>
              </a:spcAft>
              <a:buNone/>
            </a:pPr>
            <a:r>
              <a:rPr lang="ja-JP" altLang="en-US"/>
              <a:t>短寿命の非密封放射性同位元素利用における安全確保のための使用許可・信頼性担保・教育訓練等に関するガイドラインの内容について、説明します。</a:t>
            </a:r>
            <a:endParaRPr lang="en-US" altLang="ja-JP" dirty="0"/>
          </a:p>
          <a:p>
            <a:pPr marL="0" lvl="0" indent="0" algn="l" rtl="0">
              <a:spcBef>
                <a:spcPts val="0"/>
              </a:spcBef>
              <a:spcAft>
                <a:spcPts val="0"/>
              </a:spcAft>
              <a:buNone/>
            </a:pPr>
            <a:r>
              <a:rPr lang="ja-JP" altLang="en-US"/>
              <a:t>なお、このガイドラインは、原子力規制委員会に、放射線施設における許可使用量を算定するための評価、とその評価の信頼性を担保するための方法、及び教育訓練で</a:t>
            </a:r>
            <a:endParaRPr lang="en-US" altLang="ja-JP" dirty="0"/>
          </a:p>
          <a:p>
            <a:pPr marL="0" lvl="0" indent="0" algn="l" rtl="0">
              <a:spcBef>
                <a:spcPts val="0"/>
              </a:spcBef>
              <a:spcAft>
                <a:spcPts val="0"/>
              </a:spcAft>
              <a:buNone/>
            </a:pPr>
            <a:r>
              <a:rPr lang="ja-JP" altLang="en-US"/>
              <a:t>教えるべき項目について示されており、一般の放射線業務従事者向けのガイドラインではありません。</a:t>
            </a:r>
            <a:endParaRPr lang="en-US" altLang="ja-JP" dirty="0"/>
          </a:p>
          <a:p>
            <a:pPr marL="0" lvl="0" indent="0" algn="l" rtl="0">
              <a:spcBef>
                <a:spcPts val="0"/>
              </a:spcBef>
              <a:spcAft>
                <a:spcPts val="0"/>
              </a:spcAft>
              <a:buNone/>
            </a:pPr>
            <a:r>
              <a:rPr lang="ja-JP" altLang="en-US"/>
              <a:t>また、この資料は、短寿命の</a:t>
            </a:r>
            <a:r>
              <a:rPr lang="en-US" altLang="ja-JP" dirty="0"/>
              <a:t>RI</a:t>
            </a:r>
            <a:r>
              <a:rPr lang="ja-JP" altLang="en-US"/>
              <a:t>に関する教育訓練を実施する者（安全管理担当者や講師）が教育訓練を実施する前に参考にするために作成されたものになります。</a:t>
            </a:r>
            <a:endParaRPr lang="en-US" altLang="ja-JP" dirty="0"/>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続いて、ガイドラインの三本柱の</a:t>
            </a:r>
            <a:r>
              <a:rPr lang="en-US" altLang="ja-JP" dirty="0"/>
              <a:t>2</a:t>
            </a:r>
            <a:r>
              <a:rPr lang="ja-JP" altLang="en-US"/>
              <a:t>本目になります。評価に実測の値を使用しますので、実測の値は、ガイドラインを適用したい施設が独自に測定する必要があります。その試験値が適切な方法で導出されていることを</a:t>
            </a:r>
            <a:endParaRPr lang="en-US" altLang="ja-JP" dirty="0"/>
          </a:p>
          <a:p>
            <a:pPr marL="0" lvl="0" indent="0" algn="l" rtl="0">
              <a:spcBef>
                <a:spcPts val="0"/>
              </a:spcBef>
              <a:spcAft>
                <a:spcPts val="0"/>
              </a:spcAft>
              <a:buNone/>
            </a:pPr>
            <a:r>
              <a:rPr lang="ja-JP" altLang="en-US"/>
              <a:t>担保する必要があります。ガイドラインでは、</a:t>
            </a:r>
            <a:r>
              <a:rPr lang="en-US" altLang="ja-JP" dirty="0"/>
              <a:t>IAEA</a:t>
            </a:r>
            <a:r>
              <a:rPr lang="ja-JP" altLang="en-US"/>
              <a:t>基本安全原則のとおり、安全のための一義的な責任はその放射線事業所自身がもつことを重視し、その試験値の信頼性の担保の組織体制を構築することを</a:t>
            </a:r>
            <a:endParaRPr lang="en-US" altLang="ja-JP" dirty="0"/>
          </a:p>
          <a:p>
            <a:pPr marL="0" lvl="0" indent="0" algn="l" rtl="0">
              <a:spcBef>
                <a:spcPts val="0"/>
              </a:spcBef>
              <a:spcAft>
                <a:spcPts val="0"/>
              </a:spcAft>
              <a:buNone/>
            </a:pPr>
            <a:r>
              <a:rPr lang="ja-JP" altLang="en-US"/>
              <a:t>定めています。また、その数値が信頼性をもって導出されていることを検証するために、外部有識者を含むレビューアーがレビューすることを定めています。</a:t>
            </a:r>
            <a:endParaRPr lang="en-US" altLang="ja-JP" dirty="0"/>
          </a:p>
          <a:p>
            <a:pPr marL="0" lvl="0" indent="0" algn="l" rtl="0">
              <a:spcBef>
                <a:spcPts val="0"/>
              </a:spcBef>
              <a:spcAft>
                <a:spcPts val="0"/>
              </a:spcAft>
              <a:buNone/>
            </a:pPr>
            <a:r>
              <a:rPr lang="ja-JP" altLang="en-US"/>
              <a:t>また、許可後に装備するマニュアル等を作成し、使用することが定められています。</a:t>
            </a:r>
            <a:endParaRPr lang="en-US" altLang="ja-JP" dirty="0"/>
          </a:p>
        </p:txBody>
      </p:sp>
      <p:sp>
        <p:nvSpPr>
          <p:cNvPr id="177" name="Google Shape;177;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a:t>ここでは、</a:t>
            </a:r>
            <a:r>
              <a:rPr lang="ja-JP" altLang="en-US" sz="1100">
                <a:solidFill>
                  <a:srgbClr val="000000"/>
                </a:solidFill>
                <a:latin typeface="MS Gothic" panose="020B0609070205080204" pitchFamily="49" charset="-128"/>
                <a:ea typeface="MS Gothic" panose="020B0609070205080204" pitchFamily="49" charset="-128"/>
                <a:cs typeface="Times New Roman"/>
                <a:sym typeface="Times New Roman"/>
              </a:rPr>
              <a:t>試験および責任体制組織図の例を示しています。ここでは、事業所内の放射線安全委員会が責任体制をもつ委員会となり、試験プロジェクトチームが試験をする形になっています。</a:t>
            </a:r>
            <a:endParaRPr lang="en-US" altLang="ja-JP" sz="1100" dirty="0">
              <a:solidFill>
                <a:srgbClr val="000000"/>
              </a:solidFill>
              <a:latin typeface="MS Gothic" panose="020B0609070205080204" pitchFamily="49" charset="-128"/>
              <a:ea typeface="MS Gothic" panose="020B0609070205080204" pitchFamily="49" charset="-128"/>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panose="020B0609070205080204" pitchFamily="49" charset="-128"/>
                <a:ea typeface="MS Gothic" panose="020B0609070205080204" pitchFamily="49" charset="-128"/>
                <a:cs typeface="Times New Roman"/>
                <a:sym typeface="Times New Roman"/>
              </a:rPr>
              <a:t>試験結果、報告書は放射線安全委員会に送られ、この委員会からレビューアーに渡され、レビューが実施されます。レビュー結果に基づいて、試験プロジェクトチームが必要に応じて、</a:t>
            </a:r>
            <a:endParaRPr lang="en-US" altLang="ja-JP" sz="1100" dirty="0">
              <a:solidFill>
                <a:srgbClr val="000000"/>
              </a:solidFill>
              <a:latin typeface="MS Gothic" panose="020B0609070205080204" pitchFamily="49" charset="-128"/>
              <a:ea typeface="MS Gothic" panose="020B0609070205080204" pitchFamily="49" charset="-128"/>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panose="020B0609070205080204" pitchFamily="49" charset="-128"/>
                <a:ea typeface="MS Gothic" panose="020B0609070205080204" pitchFamily="49" charset="-128"/>
                <a:cs typeface="Times New Roman"/>
                <a:sym typeface="Times New Roman"/>
              </a:rPr>
              <a:t>修正等を行い、実測のデータについて、放射線安全委員会が承認する形をとっています。また、放射線安全委員会は、記録、データの保管期間を規定し、保管責任者にその記録、データを</a:t>
            </a:r>
            <a:endParaRPr lang="en-US" altLang="ja-JP" sz="1100" dirty="0">
              <a:solidFill>
                <a:srgbClr val="000000"/>
              </a:solidFill>
              <a:latin typeface="MS Gothic" panose="020B0609070205080204" pitchFamily="49" charset="-128"/>
              <a:ea typeface="MS Gothic" panose="020B0609070205080204" pitchFamily="49" charset="-128"/>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panose="020B0609070205080204" pitchFamily="49" charset="-128"/>
                <a:ea typeface="MS Gothic" panose="020B0609070205080204" pitchFamily="49" charset="-128"/>
                <a:cs typeface="Times New Roman"/>
                <a:sym typeface="Times New Roman"/>
              </a:rPr>
              <a:t>保管させます。放射線取扱主任者は、これらの過程において、放射線安全の観点から監督します。</a:t>
            </a:r>
            <a:endParaRPr lang="ja-JP" altLang="en-US" sz="1000">
              <a:solidFill>
                <a:schemeClr val="dk1"/>
              </a:solidFill>
              <a:latin typeface="MS Gothic" panose="020B0609070205080204" pitchFamily="49" charset="-128"/>
              <a:ea typeface="MS Gothic" panose="020B0609070205080204" pitchFamily="49" charset="-128"/>
              <a:cs typeface="Times New Roman"/>
              <a:sym typeface="Times New Roman"/>
            </a:endParaRPr>
          </a:p>
          <a:p>
            <a:pPr marL="0" lvl="0" indent="0" algn="l" rtl="0">
              <a:spcBef>
                <a:spcPts val="0"/>
              </a:spcBef>
              <a:spcAft>
                <a:spcPts val="0"/>
              </a:spcAft>
              <a:buNone/>
            </a:pPr>
            <a:endParaRPr dirty="0"/>
          </a:p>
        </p:txBody>
      </p:sp>
      <p:sp>
        <p:nvSpPr>
          <p:cNvPr id="186" name="Google Shape;18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許可後に装備すべきマニュアルについてします。ガイドラインに基づいて、得られた許可は、特定の使用方法で得られた数値に基づいて許可を受けていますので、その手順の下で使用される必要があります。</a:t>
            </a:r>
            <a:endParaRPr lang="en-US" altLang="ja-JP" dirty="0"/>
          </a:p>
          <a:p>
            <a:pPr marL="0" lvl="0" indent="0" algn="l" rtl="0">
              <a:spcBef>
                <a:spcPts val="0"/>
              </a:spcBef>
              <a:spcAft>
                <a:spcPts val="0"/>
              </a:spcAft>
              <a:buNone/>
            </a:pPr>
            <a:r>
              <a:rPr lang="ja-JP" altLang="en-US"/>
              <a:t>そこで、許可の範囲内で使用できるように、使用手順を規定したマニュアル等を作成する必要があります。</a:t>
            </a:r>
            <a:endParaRPr lang="en-US" altLang="ja-JP" dirty="0"/>
          </a:p>
          <a:p>
            <a:pPr marL="0" lvl="0" indent="0" algn="l" rtl="0">
              <a:lnSpc>
                <a:spcPct val="90000"/>
              </a:lnSpc>
              <a:spcBef>
                <a:spcPts val="0"/>
              </a:spcBef>
              <a:spcAft>
                <a:spcPts val="0"/>
              </a:spcAft>
              <a:buClr>
                <a:schemeClr val="dk1"/>
              </a:buClr>
              <a:buSzPts val="1800"/>
              <a:buNone/>
            </a:pPr>
            <a:r>
              <a:rPr lang="ja-JP" altLang="en-US" sz="1100">
                <a:latin typeface="MS Gothic"/>
                <a:ea typeface="MS Gothic"/>
                <a:cs typeface="MS Gothic"/>
                <a:sym typeface="MS Gothic"/>
              </a:rPr>
              <a:t>また、信頼性担保の観点から、許可事業所は、マニュアル等に記載された使用手順に従って、実際に運用されていることがわかる記録簿等を整備しておきます。</a:t>
            </a:r>
            <a:endParaRPr lang="en-US" altLang="ja-JP" sz="11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altLang="en-US" sz="1100">
                <a:latin typeface="MS Gothic"/>
                <a:ea typeface="MS Gothic"/>
                <a:cs typeface="MS Gothic"/>
                <a:sym typeface="MS Gothic"/>
              </a:rPr>
              <a:t>何らかの要因により、決められた手順通りに実施出来ないことが起こることを想定して、その手順の下で取扱ができなくなった場合に中止することをマニュアル等に明記するとともに、</a:t>
            </a:r>
            <a:endParaRPr lang="en-US" altLang="ja-JP" sz="11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altLang="en-US" sz="1100">
                <a:latin typeface="MS Gothic"/>
                <a:ea typeface="MS Gothic"/>
                <a:cs typeface="MS Gothic"/>
                <a:sym typeface="MS Gothic"/>
              </a:rPr>
              <a:t>中止の方法等及び手順通りに実施出来なかったことが判明した場合の対処法をマニュアル等でまとめる必要があります。</a:t>
            </a:r>
          </a:p>
          <a:p>
            <a:pPr marL="0" lvl="0" indent="0" algn="l" rtl="0">
              <a:lnSpc>
                <a:spcPct val="90000"/>
              </a:lnSpc>
              <a:spcBef>
                <a:spcPts val="0"/>
              </a:spcBef>
              <a:spcAft>
                <a:spcPts val="0"/>
              </a:spcAft>
              <a:buClr>
                <a:schemeClr val="dk1"/>
              </a:buClr>
              <a:buSzPts val="1800"/>
              <a:buNone/>
            </a:pPr>
            <a:r>
              <a:rPr lang="ja-JP" altLang="en-US" sz="1100">
                <a:latin typeface="MS Gothic"/>
                <a:ea typeface="MS Gothic"/>
                <a:cs typeface="MS Gothic"/>
                <a:sym typeface="MS Gothic"/>
              </a:rPr>
              <a:t>すなわち、手順通りに実施できない場合、またはできなかった場合は、使用を強行するのではなく中止すること、また、使用を止めたときにどのように対処するのか、</a:t>
            </a:r>
            <a:endParaRPr lang="en-US" altLang="ja-JP" sz="11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altLang="en-US" sz="1100">
                <a:latin typeface="MS Gothic"/>
                <a:ea typeface="MS Gothic"/>
                <a:cs typeface="MS Gothic"/>
                <a:sym typeface="MS Gothic"/>
              </a:rPr>
              <a:t>使用後に判明した場合は、どのように対処するのかを事前に決めておくことが求められています。</a:t>
            </a:r>
            <a:endParaRPr lang="en-US" altLang="ja-JP" sz="11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altLang="en-US" sz="1100">
                <a:latin typeface="MS Gothic"/>
                <a:ea typeface="MS Gothic"/>
                <a:cs typeface="MS Gothic"/>
                <a:sym typeface="MS Gothic"/>
              </a:rPr>
              <a:t>また、各放射線事業所の業務の改善活動の一つとして、これらのマニュアルについて、定期的に検証され、改良されることが望ましいです。</a:t>
            </a:r>
            <a:endParaRPr lang="en-US" altLang="ja-JP" sz="11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endParaRPr lang="en-US" altLang="ja-JP" sz="11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altLang="en-US" sz="1100">
                <a:latin typeface="MS Gothic"/>
                <a:ea typeface="MS Gothic"/>
                <a:cs typeface="MS Gothic"/>
                <a:sym typeface="MS Gothic"/>
              </a:rPr>
              <a:t>　　</a:t>
            </a:r>
            <a:endParaRPr dirty="0"/>
          </a:p>
        </p:txBody>
      </p:sp>
      <p:sp>
        <p:nvSpPr>
          <p:cNvPr id="197" name="Google Shape;197;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ガイドラインの三本柱の</a:t>
            </a:r>
            <a:r>
              <a:rPr lang="en-US" altLang="ja-JP" dirty="0"/>
              <a:t>3</a:t>
            </a:r>
            <a:r>
              <a:rPr lang="ja-JP" altLang="en-US"/>
              <a:t>つ目である、短寿命</a:t>
            </a:r>
            <a:r>
              <a:rPr lang="en-US" altLang="ja-JP" dirty="0"/>
              <a:t>RI</a:t>
            </a:r>
            <a:r>
              <a:rPr lang="ja-JP" altLang="en-US"/>
              <a:t>取扱の教育訓練について説明します。各放射線事業所は、特定の条件で得られた許可ですので、その方法を業務従事者に遵守させる必要があります。</a:t>
            </a:r>
            <a:endParaRPr lang="en-US" altLang="ja-JP" dirty="0"/>
          </a:p>
          <a:p>
            <a:pPr marL="0" lvl="0" indent="0" algn="l" rtl="0">
              <a:spcBef>
                <a:spcPts val="0"/>
              </a:spcBef>
              <a:spcAft>
                <a:spcPts val="0"/>
              </a:spcAft>
              <a:buNone/>
            </a:pPr>
            <a:r>
              <a:rPr lang="ja-JP" altLang="en-US"/>
              <a:t>そのためにも教育訓練は重要です。ガイドラインに基づいて得られた許可の使用手順を教育します。</a:t>
            </a:r>
            <a:endParaRPr lang="en-US" altLang="ja-JP" dirty="0"/>
          </a:p>
          <a:p>
            <a:pPr marL="0" lvl="0" indent="0" algn="l" rtl="0">
              <a:spcBef>
                <a:spcPts val="0"/>
              </a:spcBef>
              <a:spcAft>
                <a:spcPts val="0"/>
              </a:spcAft>
              <a:buNone/>
            </a:pPr>
            <a:r>
              <a:rPr lang="ja-JP" altLang="en-US"/>
              <a:t>教育訓練の位置づけとしては、放射性同位元素等の規制に関する法律に基づいて得られている許可ですので、この法律に基づいた教育訓練の一環として教育訓練をします。また、使用手順を遵守させるために</a:t>
            </a:r>
            <a:endParaRPr lang="en-US" altLang="ja-JP" dirty="0"/>
          </a:p>
          <a:p>
            <a:pPr marL="0" lvl="0" indent="0" algn="l" rtl="0">
              <a:spcBef>
                <a:spcPts val="0"/>
              </a:spcBef>
              <a:spcAft>
                <a:spcPts val="0"/>
              </a:spcAft>
              <a:buNone/>
            </a:pPr>
            <a:r>
              <a:rPr lang="ja-JP" altLang="en-US"/>
              <a:t>使用前に教育訓練が実施される必要があります。教育訓練の対象者は、ガイドラインに基づいて使用許可を得た短寿命</a:t>
            </a:r>
            <a:r>
              <a:rPr lang="en-US" altLang="ja-JP" dirty="0"/>
              <a:t>RI</a:t>
            </a:r>
            <a:r>
              <a:rPr lang="ja-JP" altLang="en-US"/>
              <a:t>を使用する業務従事者です。</a:t>
            </a:r>
            <a:endParaRPr lang="en-US" altLang="ja-JP" dirty="0"/>
          </a:p>
          <a:p>
            <a:pPr marL="0" lvl="0" indent="0" algn="l" rtl="0">
              <a:spcBef>
                <a:spcPts val="0"/>
              </a:spcBef>
              <a:spcAft>
                <a:spcPts val="0"/>
              </a:spcAft>
              <a:buNone/>
            </a:pPr>
            <a:r>
              <a:rPr lang="ja-JP" altLang="en-US"/>
              <a:t>したがって、</a:t>
            </a:r>
            <a:r>
              <a:rPr lang="ja-JP" altLang="ja-JP" sz="1100" b="0" i="0" u="none" strike="noStrike" cap="none">
                <a:solidFill>
                  <a:srgbClr val="000000"/>
                </a:solidFill>
                <a:effectLst/>
                <a:latin typeface="Arial"/>
                <a:ea typeface="Arial"/>
                <a:cs typeface="Arial"/>
                <a:sym typeface="Arial"/>
              </a:rPr>
              <a:t>事業所の状況に応じて、教育及び訓練の方法は、全ての業務従事者を対象にして教育及び訓練を実施してもよい</a:t>
            </a:r>
            <a:r>
              <a:rPr lang="ja-JP" altLang="en-US" sz="1100" b="0" i="0" u="none" strike="noStrike" cap="none">
                <a:solidFill>
                  <a:srgbClr val="000000"/>
                </a:solidFill>
                <a:effectLst/>
                <a:latin typeface="Arial"/>
                <a:ea typeface="Arial"/>
                <a:cs typeface="Arial"/>
                <a:sym typeface="Arial"/>
              </a:rPr>
              <a:t>です</a:t>
            </a:r>
            <a:r>
              <a:rPr lang="ja-JP" altLang="ja-JP" sz="1100" b="0" i="0" u="none" strike="noStrike" cap="none">
                <a:solidFill>
                  <a:srgbClr val="000000"/>
                </a:solidFill>
                <a:effectLst/>
                <a:latin typeface="Arial"/>
                <a:ea typeface="Arial"/>
                <a:cs typeface="Arial"/>
                <a:sym typeface="Arial"/>
              </a:rPr>
              <a:t>し、一般の教育及び訓練を受けた放射線業務従事者のうち、ガイドラインに基づい</a:t>
            </a:r>
            <a:endParaRPr lang="en-US" altLang="ja-JP" sz="1100" b="0" i="0" u="none" strike="noStrike" cap="none" dirty="0">
              <a:solidFill>
                <a:srgbClr val="000000"/>
              </a:solidFill>
              <a:effectLst/>
              <a:latin typeface="Arial"/>
              <a:ea typeface="Arial"/>
              <a:cs typeface="Arial"/>
              <a:sym typeface="Arial"/>
            </a:endParaRPr>
          </a:p>
          <a:p>
            <a:pPr marL="0" lvl="0" indent="0" algn="l" rtl="0">
              <a:spcBef>
                <a:spcPts val="0"/>
              </a:spcBef>
              <a:spcAft>
                <a:spcPts val="0"/>
              </a:spcAft>
              <a:buNone/>
            </a:pPr>
            <a:r>
              <a:rPr lang="ja-JP" altLang="ja-JP" sz="1100" b="0" i="0" u="none" strike="noStrike" cap="none">
                <a:solidFill>
                  <a:srgbClr val="000000"/>
                </a:solidFill>
                <a:effectLst/>
                <a:latin typeface="Arial"/>
                <a:ea typeface="Arial"/>
                <a:cs typeface="Arial"/>
                <a:sym typeface="Arial"/>
              </a:rPr>
              <a:t>た使用許可が得られた</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を使用する者が、この教育及び訓練を受講する形でもよい</a:t>
            </a:r>
            <a:r>
              <a:rPr lang="ja-JP" altLang="en-US" sz="1100" b="0" i="0" u="none" strike="noStrike" cap="none">
                <a:solidFill>
                  <a:srgbClr val="000000"/>
                </a:solidFill>
                <a:effectLst/>
                <a:latin typeface="Arial"/>
                <a:ea typeface="Arial"/>
                <a:cs typeface="Arial"/>
                <a:sym typeface="Arial"/>
              </a:rPr>
              <a:t>ということになります。</a:t>
            </a:r>
            <a:r>
              <a:rPr lang="ja-JP" altLang="ja-JP">
                <a:effectLst/>
              </a:rPr>
              <a:t> </a:t>
            </a:r>
            <a:endParaRPr lang="en-US" altLang="ja-JP" dirty="0"/>
          </a:p>
        </p:txBody>
      </p:sp>
      <p:sp>
        <p:nvSpPr>
          <p:cNvPr id="208" name="Google Shape;208;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ガイドラインに基づいて使用の許可を得た</a:t>
            </a:r>
            <a:r>
              <a:rPr lang="en-US" altLang="ja-JP" dirty="0"/>
              <a:t>RI</a:t>
            </a:r>
            <a:r>
              <a:rPr lang="ja-JP" altLang="en-US"/>
              <a:t>を使用する場合の教育訓練の内容については、必須事項と必須事項ではありますが、一般の教育訓練を既に受講済みであれば、省略可能なものに分けられ</a:t>
            </a:r>
            <a:r>
              <a:rPr lang="en-US" altLang="ja-JP" dirty="0"/>
              <a:t>r</a:t>
            </a:r>
            <a:r>
              <a:rPr lang="ja-JP" altLang="en-US"/>
              <a:t>ます。</a:t>
            </a:r>
            <a:endParaRPr lang="en-US" altLang="ja-JP" dirty="0"/>
          </a:p>
          <a:p>
            <a:pPr marL="0" marR="0" lvl="0" indent="0" algn="l" rtl="0">
              <a:spcBef>
                <a:spcPts val="0"/>
              </a:spcBef>
              <a:spcAft>
                <a:spcPts val="0"/>
              </a:spcAft>
              <a:buNone/>
            </a:pPr>
            <a:r>
              <a:rPr lang="ja-JP" altLang="en-US" sz="1100">
                <a:solidFill>
                  <a:srgbClr val="000000"/>
                </a:solidFill>
                <a:latin typeface="MS Gothic"/>
                <a:ea typeface="MS Gothic"/>
                <a:cs typeface="MS Gothic"/>
                <a:sym typeface="MS Gothic"/>
              </a:rPr>
              <a:t>必須事項の</a:t>
            </a:r>
            <a:r>
              <a:rPr lang="en-US" altLang="ja-JP" sz="1100" dirty="0">
                <a:solidFill>
                  <a:srgbClr val="000000"/>
                </a:solidFill>
                <a:latin typeface="MS Gothic"/>
                <a:ea typeface="MS Gothic"/>
                <a:cs typeface="MS Gothic"/>
                <a:sym typeface="MS Gothic"/>
              </a:rPr>
              <a:t>1</a:t>
            </a:r>
            <a:r>
              <a:rPr lang="ja-JP" altLang="en-US" sz="1100">
                <a:solidFill>
                  <a:srgbClr val="000000"/>
                </a:solidFill>
                <a:latin typeface="MS Gothic"/>
                <a:ea typeface="MS Gothic"/>
                <a:cs typeface="MS Gothic"/>
                <a:sym typeface="MS Gothic"/>
              </a:rPr>
              <a:t>点目としては、ガイドラインに基づいて使用許可されている</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についてです。</a:t>
            </a:r>
            <a:r>
              <a:rPr lang="ja-JP" altLang="ja-JP" sz="1100" b="0" i="0" u="none" strike="noStrike" cap="none">
                <a:solidFill>
                  <a:srgbClr val="000000"/>
                </a:solidFill>
                <a:effectLst/>
                <a:latin typeface="Arial"/>
                <a:ea typeface="Arial"/>
                <a:cs typeface="Arial"/>
                <a:sym typeface="Arial"/>
              </a:rPr>
              <a:t>許可事業所では通常、複数の</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の使用が許可されていると想定され</a:t>
            </a:r>
            <a:r>
              <a:rPr lang="ja-JP" altLang="en-US" sz="1100" b="0" i="0" u="none" strike="noStrike" cap="none">
                <a:solidFill>
                  <a:srgbClr val="000000"/>
                </a:solidFill>
                <a:effectLst/>
                <a:latin typeface="Arial"/>
                <a:ea typeface="Arial"/>
                <a:cs typeface="Arial"/>
                <a:sym typeface="Arial"/>
              </a:rPr>
              <a:t>ます。</a:t>
            </a:r>
            <a:endParaRPr lang="en-US" altLang="ja-JP" sz="1100" b="0" i="0" u="none" strike="noStrike" cap="none" dirty="0">
              <a:solidFill>
                <a:srgbClr val="000000"/>
              </a:solidFill>
              <a:effectLst/>
              <a:latin typeface="Arial"/>
              <a:ea typeface="Arial"/>
              <a:cs typeface="Arial"/>
              <a:sym typeface="Arial"/>
            </a:endParaRPr>
          </a:p>
          <a:p>
            <a:pPr marL="0" marR="0" lvl="0" indent="0" algn="l" rtl="0">
              <a:spcBef>
                <a:spcPts val="0"/>
              </a:spcBef>
              <a:spcAft>
                <a:spcPts val="0"/>
              </a:spcAft>
              <a:buNone/>
            </a:pPr>
            <a:r>
              <a:rPr lang="ja-JP" altLang="en-US" sz="1100" b="0" i="0" u="none" strike="noStrike" cap="none">
                <a:solidFill>
                  <a:srgbClr val="000000"/>
                </a:solidFill>
                <a:effectLst/>
                <a:latin typeface="Arial"/>
                <a:ea typeface="Arial"/>
                <a:cs typeface="Arial"/>
                <a:sym typeface="Arial"/>
              </a:rPr>
              <a:t>したがいまして</a:t>
            </a:r>
            <a:r>
              <a:rPr lang="ja-JP" altLang="ja-JP" sz="1100" b="0" i="0" u="none" strike="noStrike" cap="none">
                <a:solidFill>
                  <a:srgbClr val="000000"/>
                </a:solidFill>
                <a:effectLst/>
                <a:latin typeface="Arial"/>
                <a:ea typeface="Arial"/>
                <a:cs typeface="Arial"/>
                <a:sym typeface="Arial"/>
              </a:rPr>
              <a:t>、許可事業所では、一般的に行われている評価に基づいて、使用許可を得ている</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と、ガイドラインが適用されて使用許可を得ている</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が混在していることが想定され</a:t>
            </a:r>
            <a:r>
              <a:rPr lang="ja-JP" altLang="en-US" sz="1100" b="0" i="0" u="none" strike="noStrike" cap="none">
                <a:solidFill>
                  <a:srgbClr val="000000"/>
                </a:solidFill>
                <a:effectLst/>
                <a:latin typeface="Arial"/>
                <a:ea typeface="Arial"/>
                <a:cs typeface="Arial"/>
                <a:sym typeface="Arial"/>
              </a:rPr>
              <a:t>ます</a:t>
            </a:r>
            <a:r>
              <a:rPr lang="ja-JP" altLang="ja-JP" sz="1100" b="0" i="0" u="none" strike="noStrike" cap="none">
                <a:solidFill>
                  <a:srgbClr val="000000"/>
                </a:solidFill>
                <a:effectLst/>
                <a:latin typeface="Arial"/>
                <a:ea typeface="Arial"/>
                <a:cs typeface="Arial"/>
                <a:sym typeface="Arial"/>
              </a:rPr>
              <a:t>。</a:t>
            </a:r>
            <a:endParaRPr lang="en-US" altLang="ja-JP"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b="0" i="0" u="none" strike="noStrike" cap="none">
                <a:solidFill>
                  <a:srgbClr val="000000"/>
                </a:solidFill>
                <a:effectLst/>
                <a:latin typeface="Arial"/>
                <a:ea typeface="Arial"/>
                <a:cs typeface="Arial"/>
                <a:sym typeface="Arial"/>
              </a:rPr>
              <a:t>そのため</a:t>
            </a:r>
            <a:r>
              <a:rPr lang="ja-JP" altLang="ja-JP" sz="1100" b="0" i="0" u="none" strike="noStrike" cap="none">
                <a:solidFill>
                  <a:srgbClr val="000000"/>
                </a:solidFill>
                <a:effectLst/>
                <a:latin typeface="Arial"/>
                <a:ea typeface="Arial"/>
                <a:cs typeface="Arial"/>
                <a:sym typeface="Arial"/>
              </a:rPr>
              <a:t>、ガイドラインに基づいて使用許可を受けている</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とその数量を放射線業務従事者に教育する必要があ</a:t>
            </a:r>
            <a:r>
              <a:rPr lang="ja-JP" altLang="en-US" sz="1100" b="0" i="0" u="none" strike="noStrike" cap="none">
                <a:solidFill>
                  <a:srgbClr val="000000"/>
                </a:solidFill>
                <a:effectLst/>
                <a:latin typeface="Arial"/>
                <a:ea typeface="Arial"/>
                <a:cs typeface="Arial"/>
                <a:sym typeface="Arial"/>
              </a:rPr>
              <a:t>ります。</a:t>
            </a:r>
            <a:endParaRPr lang="ja-JP" altLang="ja-JP" sz="1100" b="0" i="0" u="none" strike="noStrike" cap="none">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altLang="ja-JP" sz="1100" dirty="0">
                <a:solidFill>
                  <a:srgbClr val="000000"/>
                </a:solidFill>
                <a:latin typeface="MS Gothic"/>
                <a:ea typeface="MS Gothic"/>
                <a:cs typeface="MS Gothic"/>
                <a:sym typeface="MS Gothic"/>
              </a:rPr>
              <a:t>2</a:t>
            </a:r>
            <a:r>
              <a:rPr lang="ja-JP" altLang="en-US" sz="1100">
                <a:solidFill>
                  <a:srgbClr val="000000"/>
                </a:solidFill>
                <a:latin typeface="MS Gothic"/>
                <a:ea typeface="MS Gothic"/>
                <a:cs typeface="MS Gothic"/>
                <a:sym typeface="MS Gothic"/>
              </a:rPr>
              <a:t>点目は、ガイドラインに基づいて使用許可されている</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の使用の場所についてです。</a:t>
            </a:r>
            <a:r>
              <a:rPr lang="ja-JP" altLang="ja-JP" sz="1100" b="0" i="0" u="none" strike="noStrike" cap="none">
                <a:solidFill>
                  <a:srgbClr val="000000"/>
                </a:solidFill>
                <a:effectLst/>
                <a:latin typeface="Arial"/>
                <a:ea typeface="Arial"/>
                <a:cs typeface="Arial"/>
                <a:sym typeface="Arial"/>
              </a:rPr>
              <a:t>許可事業所でガイドラインに基づいて使用許可されている</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の使用の場所が</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管理区域全域ではない場合が</a:t>
            </a:r>
            <a:r>
              <a:rPr lang="ja-JP" altLang="en-US" sz="1100" b="0" i="0" u="none" strike="noStrike" cap="none">
                <a:solidFill>
                  <a:srgbClr val="000000"/>
                </a:solidFill>
                <a:effectLst/>
                <a:latin typeface="Arial"/>
                <a:ea typeface="Arial"/>
                <a:cs typeface="Arial"/>
                <a:sym typeface="Arial"/>
              </a:rPr>
              <a:t>あります。</a:t>
            </a:r>
            <a:endParaRPr lang="en-US" altLang="ja-JP"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ja-JP" sz="1100" b="0" i="0" u="none" strike="noStrike" cap="none">
                <a:solidFill>
                  <a:srgbClr val="000000"/>
                </a:solidFill>
                <a:effectLst/>
                <a:latin typeface="Arial"/>
                <a:ea typeface="Arial"/>
                <a:cs typeface="Arial"/>
                <a:sym typeface="Arial"/>
              </a:rPr>
              <a:t>この一例としては、動物実験を行う場合が挙げられ</a:t>
            </a:r>
            <a:r>
              <a:rPr lang="ja-JP" altLang="en-US" sz="1100" b="0" i="0" u="none" strike="noStrike" cap="none">
                <a:solidFill>
                  <a:srgbClr val="000000"/>
                </a:solidFill>
                <a:effectLst/>
                <a:latin typeface="Arial"/>
                <a:ea typeface="Arial"/>
                <a:cs typeface="Arial"/>
                <a:sym typeface="Arial"/>
              </a:rPr>
              <a:t>ます。</a:t>
            </a:r>
            <a:r>
              <a:rPr lang="ja-JP" altLang="ja-JP" sz="1100" b="0" i="0" u="none" strike="noStrike" cap="none">
                <a:solidFill>
                  <a:srgbClr val="000000"/>
                </a:solidFill>
                <a:effectLst/>
                <a:latin typeface="Arial"/>
                <a:ea typeface="Arial"/>
                <a:cs typeface="Arial"/>
                <a:sym typeface="Arial"/>
              </a:rPr>
              <a:t>このように</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の使用許可を受けている場所を特定の部屋等に制限している場合は、その場所について教育する必要があ</a:t>
            </a:r>
            <a:r>
              <a:rPr lang="ja-JP" altLang="en-US" sz="1100" b="0" i="0" u="none" strike="noStrike" cap="none">
                <a:solidFill>
                  <a:srgbClr val="000000"/>
                </a:solidFill>
                <a:effectLst/>
                <a:latin typeface="Arial"/>
                <a:ea typeface="Arial"/>
                <a:cs typeface="Arial"/>
                <a:sym typeface="Arial"/>
              </a:rPr>
              <a:t>ります。全ての作業室で</a:t>
            </a:r>
            <a:endParaRPr lang="en-US" altLang="ja-JP"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b="0" i="0" u="none" strike="noStrike" cap="none">
                <a:solidFill>
                  <a:srgbClr val="000000"/>
                </a:solidFill>
                <a:effectLst/>
                <a:latin typeface="Arial"/>
                <a:ea typeface="Arial"/>
                <a:cs typeface="Arial"/>
                <a:sym typeface="Arial"/>
              </a:rPr>
              <a:t>使用できる場合は、その旨を説明します。</a:t>
            </a:r>
            <a:endParaRPr lang="ja-JP" altLang="ja-JP" sz="1100" b="0" i="0" u="none" strike="noStrike" cap="none">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altLang="ja-JP" sz="1100" dirty="0">
                <a:solidFill>
                  <a:srgbClr val="000000"/>
                </a:solidFill>
                <a:latin typeface="MS Gothic"/>
                <a:ea typeface="MS Gothic"/>
                <a:cs typeface="MS Gothic"/>
                <a:sym typeface="MS Gothic"/>
              </a:rPr>
              <a:t>3</a:t>
            </a:r>
            <a:r>
              <a:rPr lang="ja-JP" altLang="en-US" sz="1100">
                <a:solidFill>
                  <a:srgbClr val="000000"/>
                </a:solidFill>
                <a:latin typeface="MS Gothic"/>
                <a:ea typeface="MS Gothic"/>
                <a:cs typeface="MS Gothic"/>
                <a:sym typeface="MS Gothic"/>
              </a:rPr>
              <a:t>点目ですが、ガイドラインに基づいて使用許可されている</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の使用手順になります。そのため、許可後に装備すべきマニュアル等で作成した内容について説明する必要があります。</a:t>
            </a:r>
            <a:endParaRPr lang="en-US" altLang="ja-JP" sz="1100" dirty="0">
              <a:solidFill>
                <a:srgbClr val="000000"/>
              </a:solidFill>
              <a:latin typeface="MS Gothic"/>
              <a:ea typeface="MS Gothic"/>
              <a:cs typeface="MS Gothic"/>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ja-JP" sz="1100" b="0" i="0" u="none" strike="noStrike" cap="none">
                <a:solidFill>
                  <a:srgbClr val="000000"/>
                </a:solidFill>
                <a:effectLst/>
                <a:latin typeface="Arial"/>
                <a:ea typeface="Arial"/>
                <a:cs typeface="Arial"/>
                <a:sym typeface="Arial"/>
              </a:rPr>
              <a:t>この中で、ヒヤリハット事例等、その手順内で注意すべき操作等について教育することが望ましい</a:t>
            </a:r>
            <a:r>
              <a:rPr lang="ja-JP" altLang="en-US" sz="1100" b="0" i="0" u="none" strike="noStrike" cap="none">
                <a:solidFill>
                  <a:srgbClr val="000000"/>
                </a:solidFill>
                <a:effectLst/>
                <a:latin typeface="Arial"/>
                <a:ea typeface="Arial"/>
                <a:cs typeface="Arial"/>
                <a:sym typeface="Arial"/>
              </a:rPr>
              <a:t>です</a:t>
            </a:r>
            <a:r>
              <a:rPr lang="ja-JP" altLang="ja-JP" sz="1100" b="0" i="0" u="none" strike="noStrike" cap="none">
                <a:solidFill>
                  <a:srgbClr val="000000"/>
                </a:solidFill>
                <a:effectLst/>
                <a:latin typeface="Arial"/>
                <a:ea typeface="Arial"/>
                <a:cs typeface="Arial"/>
                <a:sym typeface="Arial"/>
              </a:rPr>
              <a:t>。また、管理者が、</a:t>
            </a:r>
            <a:r>
              <a:rPr lang="en-US" altLang="ja-JP" sz="1100" b="0" i="0" u="none" strike="noStrike" cap="none" dirty="0">
                <a:solidFill>
                  <a:srgbClr val="000000"/>
                </a:solidFill>
                <a:effectLst/>
                <a:latin typeface="Arial"/>
                <a:ea typeface="Arial"/>
                <a:cs typeface="Arial"/>
                <a:sym typeface="Arial"/>
              </a:rPr>
              <a:t>1</a:t>
            </a:r>
            <a:r>
              <a:rPr lang="ja-JP" altLang="ja-JP" sz="1100" b="0" i="0" u="none" strike="noStrike" cap="none">
                <a:solidFill>
                  <a:srgbClr val="000000"/>
                </a:solidFill>
                <a:effectLst/>
                <a:latin typeface="Arial"/>
                <a:ea typeface="Arial"/>
                <a:cs typeface="Arial"/>
                <a:sym typeface="Arial"/>
              </a:rPr>
              <a:t>日最大使用数量を超えていないことを確認するために、大量に使用する場合の手続の方法についても</a:t>
            </a:r>
            <a:endParaRPr lang="en-US" altLang="ja-JP"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ja-JP" sz="1100" b="0" i="0" u="none" strike="noStrike" cap="none">
                <a:solidFill>
                  <a:srgbClr val="000000"/>
                </a:solidFill>
                <a:effectLst/>
                <a:latin typeface="Arial"/>
                <a:ea typeface="Arial"/>
                <a:cs typeface="Arial"/>
                <a:sym typeface="Arial"/>
              </a:rPr>
              <a:t>教育することが望ましい</a:t>
            </a:r>
            <a:r>
              <a:rPr lang="ja-JP" altLang="en-US" sz="1100" b="0" i="0" u="none" strike="noStrike" cap="none">
                <a:solidFill>
                  <a:srgbClr val="000000"/>
                </a:solidFill>
                <a:effectLst/>
                <a:latin typeface="Arial"/>
                <a:ea typeface="Arial"/>
                <a:cs typeface="Arial"/>
                <a:sym typeface="Arial"/>
              </a:rPr>
              <a:t>です。</a:t>
            </a:r>
            <a:endParaRPr lang="ja-JP" altLang="ja-JP" sz="1100" b="0" i="0" u="none" strike="noStrike" cap="none">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altLang="ja-JP" sz="1100" dirty="0">
                <a:solidFill>
                  <a:srgbClr val="000000"/>
                </a:solidFill>
                <a:latin typeface="MS Gothic"/>
                <a:ea typeface="MS Gothic"/>
                <a:cs typeface="MS Gothic"/>
                <a:sym typeface="MS Gothic"/>
              </a:rPr>
              <a:t>4</a:t>
            </a:r>
            <a:r>
              <a:rPr lang="ja-JP" altLang="en-US" sz="1100">
                <a:solidFill>
                  <a:srgbClr val="000000"/>
                </a:solidFill>
                <a:latin typeface="MS Gothic"/>
                <a:ea typeface="MS Gothic"/>
                <a:cs typeface="MS Gothic"/>
                <a:sym typeface="MS Gothic"/>
              </a:rPr>
              <a:t>点目は、定められた手順どおりに実施出来ない場合の対処方法になります。</a:t>
            </a:r>
            <a:r>
              <a:rPr lang="ja-JP" altLang="ja-JP" sz="1100" b="0" i="0" u="none" strike="noStrike" cap="none">
                <a:solidFill>
                  <a:srgbClr val="000000"/>
                </a:solidFill>
                <a:effectLst/>
                <a:latin typeface="Arial"/>
                <a:ea typeface="Arial"/>
                <a:cs typeface="Arial"/>
                <a:sym typeface="Arial"/>
              </a:rPr>
              <a:t>定められた手順通りに実験が実施できない場合の対処方法及び実験終了後に定められた手順では実験が実施できなかったことが判明したときの</a:t>
            </a:r>
            <a:endParaRPr lang="en-US" altLang="ja-JP"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ja-JP" sz="1100" b="0" i="0" u="none" strike="noStrike" cap="none">
                <a:solidFill>
                  <a:srgbClr val="000000"/>
                </a:solidFill>
                <a:effectLst/>
                <a:latin typeface="Arial"/>
                <a:ea typeface="Arial"/>
                <a:cs typeface="Arial"/>
                <a:sym typeface="Arial"/>
              </a:rPr>
              <a:t>対処方法をまとめたマニュアルが作成されてい</a:t>
            </a:r>
            <a:r>
              <a:rPr lang="ja-JP" altLang="en-US" sz="1100" b="0" i="0" u="none" strike="noStrike" cap="none">
                <a:solidFill>
                  <a:srgbClr val="000000"/>
                </a:solidFill>
                <a:effectLst/>
                <a:latin typeface="Arial"/>
                <a:ea typeface="Arial"/>
                <a:cs typeface="Arial"/>
                <a:sym typeface="Arial"/>
              </a:rPr>
              <a:t>ます。</a:t>
            </a:r>
            <a:r>
              <a:rPr lang="ja-JP" altLang="ja-JP" sz="1100" b="0" i="0" u="none" strike="noStrike" cap="none">
                <a:solidFill>
                  <a:srgbClr val="000000"/>
                </a:solidFill>
                <a:effectLst/>
                <a:latin typeface="Arial"/>
                <a:ea typeface="Arial"/>
                <a:cs typeface="Arial"/>
                <a:sym typeface="Arial"/>
              </a:rPr>
              <a:t>そこで、このマニュアルの内容について、教育及び訓練を実施</a:t>
            </a:r>
            <a:r>
              <a:rPr lang="ja-JP" altLang="en-US" sz="1100" b="0" i="0" u="none" strike="noStrike" cap="none">
                <a:solidFill>
                  <a:srgbClr val="000000"/>
                </a:solidFill>
                <a:effectLst/>
                <a:latin typeface="Arial"/>
                <a:ea typeface="Arial"/>
                <a:cs typeface="Arial"/>
                <a:sym typeface="Arial"/>
              </a:rPr>
              <a:t>することになります。</a:t>
            </a:r>
            <a:endParaRPr lang="en-US" altLang="ja-JP" sz="1100" b="0" i="0" u="none" strike="noStrike" cap="none" dirty="0">
              <a:solidFill>
                <a:srgbClr val="000000"/>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altLang="ja-JP" sz="1100" b="0" i="0" u="none" strike="noStrike" cap="none" dirty="0">
              <a:solidFill>
                <a:srgbClr val="000000"/>
              </a:solidFill>
              <a:effectLst/>
              <a:latin typeface="Arial"/>
              <a:ea typeface="Arial"/>
              <a:cs typeface="Arial"/>
              <a:sym typeface="Arial"/>
            </a:endParaRPr>
          </a:p>
          <a:p>
            <a:pPr marL="0" marR="0" lvl="0" indent="0" algn="l" rtl="0">
              <a:spcBef>
                <a:spcPts val="0"/>
              </a:spcBef>
              <a:spcAft>
                <a:spcPts val="0"/>
              </a:spcAft>
              <a:buNone/>
            </a:pPr>
            <a:r>
              <a:rPr lang="ja-JP" altLang="en-US" sz="1100" b="0" i="0" u="none" strike="noStrike" cap="none">
                <a:solidFill>
                  <a:srgbClr val="000000"/>
                </a:solidFill>
                <a:effectLst/>
                <a:latin typeface="Arial"/>
                <a:ea typeface="Arial"/>
                <a:cs typeface="Arial"/>
                <a:sym typeface="Arial"/>
              </a:rPr>
              <a:t>続いて、</a:t>
            </a:r>
            <a:r>
              <a:rPr lang="ja-JP" altLang="en-US" sz="1100">
                <a:solidFill>
                  <a:schemeClr val="dk1"/>
                </a:solidFill>
                <a:latin typeface="MS Gothic"/>
                <a:ea typeface="MS Gothic"/>
                <a:cs typeface="MS Gothic"/>
                <a:sym typeface="MS Gothic"/>
              </a:rPr>
              <a:t>必須事項ではあるが、一般の教育訓練をすでに受講済みであれば省略可能な項目になります。</a:t>
            </a:r>
            <a:endParaRPr lang="en-US" altLang="ja-JP" sz="11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en-US" altLang="ja-JP" sz="1100" dirty="0">
                <a:solidFill>
                  <a:schemeClr val="dk1"/>
                </a:solidFill>
                <a:latin typeface="MS Gothic"/>
                <a:ea typeface="MS Gothic"/>
                <a:cs typeface="MS Gothic"/>
                <a:sym typeface="MS Gothic"/>
              </a:rPr>
              <a:t>1</a:t>
            </a:r>
            <a:r>
              <a:rPr lang="ja-JP" altLang="en-US" sz="1100">
                <a:solidFill>
                  <a:schemeClr val="dk1"/>
                </a:solidFill>
                <a:latin typeface="MS Gothic"/>
                <a:ea typeface="MS Gothic"/>
                <a:cs typeface="MS Gothic"/>
                <a:sym typeface="MS Gothic"/>
              </a:rPr>
              <a:t>点目としては、</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使用時の放射線測定機器の操作方法です。</a:t>
            </a:r>
            <a:r>
              <a:rPr lang="ja-JP" altLang="ja-JP" sz="1100" b="0" i="0" u="none" strike="noStrike" cap="none">
                <a:solidFill>
                  <a:srgbClr val="000000"/>
                </a:solidFill>
                <a:effectLst/>
                <a:latin typeface="Arial"/>
                <a:ea typeface="Arial"/>
                <a:cs typeface="Arial"/>
                <a:sym typeface="Arial"/>
              </a:rPr>
              <a:t>ガイドラインに基づいて使用許可されている</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の使用時にも、常に汚染については注意を払う必要があ</a:t>
            </a:r>
            <a:r>
              <a:rPr lang="ja-JP" altLang="en-US" sz="1100" b="0" i="0" u="none" strike="noStrike" cap="none">
                <a:solidFill>
                  <a:srgbClr val="000000"/>
                </a:solidFill>
                <a:effectLst/>
                <a:latin typeface="Arial"/>
                <a:ea typeface="Arial"/>
                <a:cs typeface="Arial"/>
                <a:sym typeface="Arial"/>
              </a:rPr>
              <a:t>ります</a:t>
            </a:r>
            <a:r>
              <a:rPr lang="ja-JP" altLang="ja-JP" sz="1100" b="0" i="0" u="none" strike="noStrike" cap="none">
                <a:solidFill>
                  <a:srgbClr val="000000"/>
                </a:solidFill>
                <a:effectLst/>
                <a:latin typeface="Arial"/>
                <a:ea typeface="Arial"/>
                <a:cs typeface="Arial"/>
                <a:sym typeface="Arial"/>
              </a:rPr>
              <a:t>。特に、</a:t>
            </a:r>
            <a:r>
              <a:rPr lang="ja-JP" altLang="en-US" sz="1100" b="0" i="0" u="none" strike="noStrike" cap="none">
                <a:solidFill>
                  <a:srgbClr val="000000"/>
                </a:solidFill>
                <a:effectLst/>
                <a:latin typeface="Arial"/>
                <a:ea typeface="Arial"/>
                <a:cs typeface="Arial"/>
                <a:sym typeface="Arial"/>
              </a:rPr>
              <a:t>アルファ</a:t>
            </a:r>
            <a:r>
              <a:rPr lang="ja-JP" altLang="ja-JP" sz="1100" b="0" i="0" u="none" strike="noStrike" cap="none">
                <a:solidFill>
                  <a:srgbClr val="000000"/>
                </a:solidFill>
                <a:effectLst/>
                <a:latin typeface="Arial"/>
                <a:ea typeface="Arial"/>
                <a:cs typeface="Arial"/>
                <a:sym typeface="Arial"/>
              </a:rPr>
              <a:t>線放出核種の場合は、</a:t>
            </a:r>
            <a:endParaRPr lang="en-US" altLang="ja-JP" sz="1100" b="0" i="0" u="none" strike="noStrike" cap="none" dirty="0">
              <a:solidFill>
                <a:srgbClr val="000000"/>
              </a:solidFill>
              <a:effectLst/>
              <a:latin typeface="Arial"/>
              <a:ea typeface="Arial"/>
              <a:cs typeface="Arial"/>
              <a:sym typeface="Arial"/>
            </a:endParaRPr>
          </a:p>
          <a:p>
            <a:pPr marL="0" marR="0" lvl="0" indent="0" algn="l" rtl="0">
              <a:spcBef>
                <a:spcPts val="0"/>
              </a:spcBef>
              <a:spcAft>
                <a:spcPts val="0"/>
              </a:spcAft>
              <a:buNone/>
            </a:pPr>
            <a:r>
              <a:rPr lang="ja-JP" altLang="ja-JP" sz="1100" b="0" i="0" u="none" strike="noStrike" cap="none">
                <a:solidFill>
                  <a:srgbClr val="000000"/>
                </a:solidFill>
                <a:effectLst/>
                <a:latin typeface="Arial"/>
                <a:ea typeface="Arial"/>
                <a:cs typeface="Arial"/>
                <a:sym typeface="Arial"/>
              </a:rPr>
              <a:t>表面汚染密度限度が</a:t>
            </a:r>
            <a:r>
              <a:rPr lang="en-US" altLang="ja-JP" sz="1100" b="0" i="0" u="none" strike="noStrike" cap="none" dirty="0">
                <a:solidFill>
                  <a:srgbClr val="000000"/>
                </a:solidFill>
                <a:effectLst/>
                <a:latin typeface="Arial"/>
                <a:ea typeface="Arial"/>
                <a:cs typeface="Arial"/>
                <a:sym typeface="Arial"/>
              </a:rPr>
              <a:t>4 </a:t>
            </a:r>
            <a:r>
              <a:rPr lang="en-US" altLang="ja-JP" sz="1100" b="0" i="0" u="none" strike="noStrike" cap="none" dirty="0" err="1">
                <a:solidFill>
                  <a:srgbClr val="000000"/>
                </a:solidFill>
                <a:effectLst/>
                <a:latin typeface="Arial"/>
                <a:ea typeface="Arial"/>
                <a:cs typeface="Arial"/>
                <a:sym typeface="Arial"/>
              </a:rPr>
              <a:t>Bq</a:t>
            </a:r>
            <a:r>
              <a:rPr lang="en-US" altLang="ja-JP" sz="1100" b="0" i="0" u="none" strike="noStrike" cap="none" dirty="0">
                <a:solidFill>
                  <a:srgbClr val="000000"/>
                </a:solidFill>
                <a:effectLst/>
                <a:latin typeface="Arial"/>
                <a:ea typeface="Arial"/>
                <a:cs typeface="Arial"/>
                <a:sym typeface="Arial"/>
              </a:rPr>
              <a:t>/cm</a:t>
            </a:r>
            <a:r>
              <a:rPr lang="en-US" altLang="ja-JP" sz="1100" b="0" i="0" u="none" strike="noStrike" cap="none" baseline="30000" dirty="0">
                <a:solidFill>
                  <a:srgbClr val="000000"/>
                </a:solidFill>
                <a:effectLst/>
                <a:latin typeface="Arial"/>
                <a:ea typeface="Arial"/>
                <a:cs typeface="Arial"/>
                <a:sym typeface="Arial"/>
              </a:rPr>
              <a:t>2</a:t>
            </a:r>
            <a:r>
              <a:rPr lang="ja-JP" altLang="ja-JP" sz="1100" b="0" i="0" u="none" strike="noStrike" cap="none">
                <a:solidFill>
                  <a:srgbClr val="000000"/>
                </a:solidFill>
                <a:effectLst/>
                <a:latin typeface="Arial"/>
                <a:ea typeface="Arial"/>
                <a:cs typeface="Arial"/>
                <a:sym typeface="Arial"/>
              </a:rPr>
              <a:t>とβ線放出核種に比べて厳しく設定されているため、汚染を発見した場合には速やかに除染すること及び汚染の拡がりを防止する対策をとることが必要で</a:t>
            </a:r>
            <a:r>
              <a:rPr lang="ja-JP" altLang="en-US" sz="1100" b="0" i="0" u="none" strike="noStrike" cap="none">
                <a:solidFill>
                  <a:srgbClr val="000000"/>
                </a:solidFill>
                <a:effectLst/>
                <a:latin typeface="Arial"/>
                <a:ea typeface="Arial"/>
                <a:cs typeface="Arial"/>
                <a:sym typeface="Arial"/>
              </a:rPr>
              <a:t>す。</a:t>
            </a:r>
            <a:endParaRPr lang="en-US" altLang="ja-JP" sz="11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altLang="ja-JP" sz="1100" b="0" i="0" u="none" strike="noStrike" cap="none">
                <a:solidFill>
                  <a:srgbClr val="000000"/>
                </a:solidFill>
                <a:effectLst/>
                <a:latin typeface="Arial"/>
                <a:ea typeface="Arial"/>
                <a:cs typeface="Arial"/>
                <a:sym typeface="Arial"/>
              </a:rPr>
              <a:t>これらの汚染の発見には、放射線測定器の使用が必須で</a:t>
            </a:r>
            <a:r>
              <a:rPr lang="ja-JP" altLang="en-US" sz="1100" b="0" i="0" u="none" strike="noStrike" cap="none">
                <a:solidFill>
                  <a:srgbClr val="000000"/>
                </a:solidFill>
                <a:effectLst/>
                <a:latin typeface="Arial"/>
                <a:ea typeface="Arial"/>
                <a:cs typeface="Arial"/>
                <a:sym typeface="Arial"/>
              </a:rPr>
              <a:t>すので、</a:t>
            </a:r>
            <a:r>
              <a:rPr lang="ja-JP" altLang="ja-JP" sz="1100" b="0" i="0" u="none" strike="noStrike" cap="none">
                <a:solidFill>
                  <a:srgbClr val="000000"/>
                </a:solidFill>
                <a:effectLst/>
                <a:latin typeface="Arial"/>
                <a:ea typeface="Arial"/>
                <a:cs typeface="Arial"/>
                <a:sym typeface="Arial"/>
              </a:rPr>
              <a:t>その操作方法を教育する必要があ</a:t>
            </a:r>
            <a:r>
              <a:rPr lang="ja-JP" altLang="en-US" sz="1100" b="0" i="0" u="none" strike="noStrike" cap="none">
                <a:solidFill>
                  <a:srgbClr val="000000"/>
                </a:solidFill>
                <a:effectLst/>
                <a:latin typeface="Arial"/>
                <a:ea typeface="Arial"/>
                <a:cs typeface="Arial"/>
                <a:sym typeface="Arial"/>
              </a:rPr>
              <a:t>ります</a:t>
            </a:r>
            <a:r>
              <a:rPr lang="ja-JP" altLang="ja-JP" sz="1100" b="0" i="0" u="none" strike="noStrike" cap="none">
                <a:solidFill>
                  <a:srgbClr val="000000"/>
                </a:solidFill>
                <a:effectLst/>
                <a:latin typeface="Arial"/>
                <a:ea typeface="Arial"/>
                <a:cs typeface="Arial"/>
                <a:sym typeface="Arial"/>
              </a:rPr>
              <a:t>。</a:t>
            </a:r>
            <a:endParaRPr lang="en-US" altLang="ja-JP" sz="11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altLang="en-US" sz="1100">
                <a:solidFill>
                  <a:srgbClr val="000000"/>
                </a:solidFill>
                <a:latin typeface="MS Gothic"/>
                <a:ea typeface="MS Gothic"/>
                <a:cs typeface="MS Gothic"/>
                <a:sym typeface="MS Gothic"/>
              </a:rPr>
              <a:t>あとは、ガイドラインに基づいて使用許可されている</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の保管の方法、廃棄の方法、記帳の方法になります。これらについては、通常の教育訓練と同じであれば、同一でよいです。</a:t>
            </a:r>
            <a:endParaRPr lang="en-US" altLang="ja-JP" sz="11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altLang="en-US" sz="1100">
                <a:solidFill>
                  <a:srgbClr val="000000"/>
                </a:solidFill>
                <a:latin typeface="MS Gothic"/>
                <a:ea typeface="MS Gothic"/>
                <a:cs typeface="MS Gothic"/>
                <a:sym typeface="MS Gothic"/>
              </a:rPr>
              <a:t>ただし、現状、アルファ線放出核種については、一部の核種を除いて、アイソトープ協会は廃棄物を引き取りませんので、保管廃棄する場合は、アルファ線放出核種は、ベータ線放出核種や</a:t>
            </a:r>
            <a:r>
              <a:rPr lang="en-US" altLang="ja-JP" sz="1100" dirty="0">
                <a:solidFill>
                  <a:srgbClr val="000000"/>
                </a:solidFill>
                <a:latin typeface="MS Gothic"/>
                <a:ea typeface="MS Gothic"/>
                <a:cs typeface="MS Gothic"/>
                <a:sym typeface="MS Gothic"/>
              </a:rPr>
              <a:t>PET</a:t>
            </a:r>
            <a:r>
              <a:rPr lang="ja-JP" altLang="en-US" sz="1100">
                <a:solidFill>
                  <a:srgbClr val="000000"/>
                </a:solidFill>
                <a:latin typeface="MS Gothic"/>
                <a:ea typeface="MS Gothic"/>
                <a:cs typeface="MS Gothic"/>
                <a:sym typeface="MS Gothic"/>
              </a:rPr>
              <a:t>核種とは別に保管廃棄する必要があります。</a:t>
            </a:r>
            <a:endParaRPr lang="en-US" altLang="ja-JP" sz="1100" dirty="0">
              <a:solidFill>
                <a:srgbClr val="000000"/>
              </a:solidFill>
              <a:latin typeface="MS Gothic"/>
              <a:ea typeface="MS Gothic"/>
              <a:cs typeface="MS Gothic"/>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a:ea typeface="MS Gothic"/>
                <a:cs typeface="MS Gothic"/>
                <a:sym typeface="MS Gothic"/>
              </a:rPr>
              <a:t>続いて、緊急時の対応になります。</a:t>
            </a:r>
            <a:r>
              <a:rPr lang="ja-JP" altLang="ja-JP" sz="1100" b="0" i="0" u="none" strike="noStrike" cap="none">
                <a:solidFill>
                  <a:srgbClr val="000000"/>
                </a:solidFill>
                <a:effectLst/>
                <a:latin typeface="Arial"/>
                <a:ea typeface="Arial"/>
                <a:cs typeface="Arial"/>
                <a:sym typeface="Arial"/>
              </a:rPr>
              <a:t>地震、火災その他の災害が起こったときの措置、危険時の措置、事故時の措置等について、教育する必要があ</a:t>
            </a:r>
            <a:r>
              <a:rPr lang="ja-JP" altLang="en-US" sz="1100" b="0" i="0" u="none" strike="noStrike" cap="none">
                <a:solidFill>
                  <a:srgbClr val="000000"/>
                </a:solidFill>
                <a:effectLst/>
                <a:latin typeface="Arial"/>
                <a:ea typeface="Arial"/>
                <a:cs typeface="Arial"/>
                <a:sym typeface="Arial"/>
              </a:rPr>
              <a:t>ります</a:t>
            </a:r>
            <a:r>
              <a:rPr lang="ja-JP" altLang="ja-JP" sz="1100" b="0" i="0" u="none" strike="noStrike" cap="none">
                <a:solidFill>
                  <a:srgbClr val="000000"/>
                </a:solidFill>
                <a:effectLst/>
                <a:latin typeface="Arial"/>
                <a:ea typeface="Arial"/>
                <a:cs typeface="Arial"/>
                <a:sym typeface="Arial"/>
              </a:rPr>
              <a:t>。なお、通常の非密封</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における対応方法と同様であれば、通常の教育訓練で教える内容と同様でも</a:t>
            </a:r>
            <a:r>
              <a:rPr lang="ja-JP" altLang="en-US" sz="1100" b="0" i="0" u="none" strike="noStrike" cap="none">
                <a:solidFill>
                  <a:srgbClr val="000000"/>
                </a:solidFill>
                <a:effectLst/>
                <a:latin typeface="Arial"/>
                <a:ea typeface="Arial"/>
                <a:cs typeface="Arial"/>
                <a:sym typeface="Arial"/>
              </a:rPr>
              <a:t>よいです。</a:t>
            </a:r>
            <a:endParaRPr lang="en-US" altLang="ja-JP" sz="1100" b="0" i="0" u="none" strike="noStrike" cap="none" dirty="0">
              <a:solidFill>
                <a:srgbClr val="000000"/>
              </a:solidFill>
              <a:effectLst/>
              <a:latin typeface="MS Gothic"/>
              <a:ea typeface="MS Gothic"/>
              <a:cs typeface="Arial"/>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a:ea typeface="MS Gothic"/>
                <a:cs typeface="MS Gothic"/>
                <a:sym typeface="MS Gothic"/>
              </a:rPr>
              <a:t>最後に、その他、</a:t>
            </a:r>
            <a:r>
              <a:rPr lang="ja-JP" altLang="ja-JP" sz="1100" b="0" i="0" u="none" strike="noStrike" cap="none">
                <a:solidFill>
                  <a:srgbClr val="000000"/>
                </a:solidFill>
                <a:effectLst/>
                <a:latin typeface="Arial"/>
                <a:ea typeface="Arial"/>
                <a:cs typeface="Arial"/>
                <a:sym typeface="Arial"/>
              </a:rPr>
              <a:t>短寿命</a:t>
            </a:r>
            <a:r>
              <a:rPr lang="en-US" altLang="ja-JP" sz="1100" b="0" i="0" u="none" strike="noStrike" cap="none" dirty="0">
                <a:solidFill>
                  <a:srgbClr val="000000"/>
                </a:solidFill>
                <a:effectLst/>
                <a:latin typeface="Arial"/>
                <a:ea typeface="Arial"/>
                <a:cs typeface="Arial"/>
                <a:sym typeface="Arial"/>
              </a:rPr>
              <a:t>RI</a:t>
            </a:r>
            <a:r>
              <a:rPr lang="ja-JP" altLang="ja-JP" sz="1100" b="0" i="0" u="none" strike="noStrike" cap="none">
                <a:solidFill>
                  <a:srgbClr val="000000"/>
                </a:solidFill>
                <a:effectLst/>
                <a:latin typeface="Arial"/>
                <a:ea typeface="Arial"/>
                <a:cs typeface="Arial"/>
                <a:sym typeface="Arial"/>
              </a:rPr>
              <a:t>の使用にあたって施設特有の取り決め等あれば、</a:t>
            </a:r>
            <a:r>
              <a:rPr lang="ja-JP" altLang="en-US" sz="1100">
                <a:solidFill>
                  <a:srgbClr val="000000"/>
                </a:solidFill>
                <a:latin typeface="MS Gothic"/>
                <a:ea typeface="MS Gothic"/>
                <a:cs typeface="MS Gothic"/>
                <a:sym typeface="MS Gothic"/>
              </a:rPr>
              <a:t>それを教育します。</a:t>
            </a:r>
            <a:endParaRPr lang="ja-JP" altLang="en-US" sz="1100">
              <a:solidFill>
                <a:schemeClr val="dk1"/>
              </a:solidFill>
              <a:latin typeface="MS Gothic"/>
              <a:ea typeface="MS Gothic"/>
              <a:cs typeface="MS Gothic"/>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ja-JP" altLang="en-US" sz="1100">
              <a:solidFill>
                <a:srgbClr val="000000"/>
              </a:solidFill>
              <a:latin typeface="MS Gothic"/>
              <a:ea typeface="MS Gothic"/>
              <a:cs typeface="MS Gothic"/>
              <a:sym typeface="MS Gothic"/>
            </a:endParaRPr>
          </a:p>
        </p:txBody>
      </p:sp>
      <p:sp>
        <p:nvSpPr>
          <p:cNvPr id="221" name="Google Shape;221;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このスライドでは、本資料の内容についての項目を示しています。第一にガイドライン作成の背景を説明します。その背景として、従来からの非密封</a:t>
            </a:r>
            <a:r>
              <a:rPr lang="en-US" altLang="ja-JP" dirty="0"/>
              <a:t>RI</a:t>
            </a:r>
            <a:r>
              <a:rPr lang="ja-JP" altLang="en-US"/>
              <a:t>使用許可のための評価方法の問題点と</a:t>
            </a:r>
            <a:endParaRPr lang="en-US" altLang="ja-JP" dirty="0"/>
          </a:p>
          <a:p>
            <a:pPr marL="0" lvl="0" indent="0" algn="l" rtl="0">
              <a:spcBef>
                <a:spcPts val="0"/>
              </a:spcBef>
              <a:spcAft>
                <a:spcPts val="0"/>
              </a:spcAft>
              <a:buNone/>
            </a:pPr>
            <a:r>
              <a:rPr lang="ja-JP" altLang="en-US"/>
              <a:t>ガイドラインの必要性及びその概要について述べます。第２にガイドラインの適用対象になる放射線の事業所とその範囲について説明します。第三にガイドラインで定義されている短寿命</a:t>
            </a:r>
            <a:r>
              <a:rPr lang="en-US" altLang="ja-JP" dirty="0"/>
              <a:t>RI</a:t>
            </a:r>
            <a:r>
              <a:rPr lang="ja-JP" altLang="en-US"/>
              <a:t>を</a:t>
            </a:r>
            <a:endParaRPr lang="en-US" altLang="ja-JP" dirty="0"/>
          </a:p>
          <a:p>
            <a:pPr marL="0" lvl="0" indent="0" algn="l" rtl="0">
              <a:spcBef>
                <a:spcPts val="0"/>
              </a:spcBef>
              <a:spcAft>
                <a:spcPts val="0"/>
              </a:spcAft>
              <a:buNone/>
            </a:pPr>
            <a:r>
              <a:rPr lang="ja-JP" altLang="en-US"/>
              <a:t>説明します。最後にガイドラインの三本柱になる短寿命</a:t>
            </a:r>
            <a:r>
              <a:rPr lang="en-US" altLang="ja-JP" dirty="0"/>
              <a:t>RI</a:t>
            </a:r>
            <a:r>
              <a:rPr lang="ja-JP" altLang="en-US"/>
              <a:t>の許可使用数量を算定する際の評価の方法の概要、評価に対する信頼性を担保する方法、及び短寿命</a:t>
            </a:r>
            <a:r>
              <a:rPr lang="en-US" altLang="ja-JP" dirty="0"/>
              <a:t>RI</a:t>
            </a:r>
            <a:r>
              <a:rPr lang="ja-JP" altLang="en-US"/>
              <a:t>の取扱の教育訓練において、</a:t>
            </a:r>
            <a:endParaRPr lang="en-US" altLang="ja-JP" dirty="0"/>
          </a:p>
          <a:p>
            <a:pPr marL="0" lvl="0" indent="0" algn="l" rtl="0">
              <a:spcBef>
                <a:spcPts val="0"/>
              </a:spcBef>
              <a:spcAft>
                <a:spcPts val="0"/>
              </a:spcAft>
              <a:buNone/>
            </a:pPr>
            <a:r>
              <a:rPr lang="ja-JP" altLang="en-US"/>
              <a:t>教えるべき項目になります。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p:txBody>
      </p:sp>
      <p:sp>
        <p:nvSpPr>
          <p:cNvPr id="92" name="Google Shape;92;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ガイドライン作成の背景について説明します。　近年、短寿命のアルファ線放出核種を利用した放射性治療薬が注目されており、実際に平成</a:t>
            </a:r>
            <a:r>
              <a:rPr lang="en-US" altLang="ja-JP" dirty="0"/>
              <a:t>28</a:t>
            </a:r>
            <a:r>
              <a:rPr lang="ja-JP" altLang="en-US"/>
              <a:t>年から　</a:t>
            </a:r>
            <a:r>
              <a:rPr lang="en-US" altLang="ja-JP" dirty="0"/>
              <a:t>223Ra</a:t>
            </a:r>
            <a:r>
              <a:rPr lang="ja-JP" altLang="en-US"/>
              <a:t>による去勢抵抗性前立腺がんの</a:t>
            </a:r>
            <a:endParaRPr lang="en-US" altLang="ja-JP" dirty="0"/>
          </a:p>
          <a:p>
            <a:pPr marL="0" lvl="0" indent="0" algn="l" rtl="0">
              <a:spcBef>
                <a:spcPts val="0"/>
              </a:spcBef>
              <a:spcAft>
                <a:spcPts val="0"/>
              </a:spcAft>
              <a:buNone/>
            </a:pPr>
            <a:r>
              <a:rPr lang="ja-JP" altLang="en-US"/>
              <a:t>骨転移に対してアルファ線核医学治療が実施されています。また、現在は、様々な大学等研究機関にて、アスタチン</a:t>
            </a:r>
            <a:r>
              <a:rPr lang="en-US" altLang="ja-JP" dirty="0"/>
              <a:t>-211</a:t>
            </a:r>
            <a:r>
              <a:rPr lang="ja-JP" altLang="en-US"/>
              <a:t>を加速器を用いて製造し、核医学治療薬開発の研究が行われています。</a:t>
            </a:r>
            <a:endParaRPr lang="en-US" altLang="ja-JP" dirty="0"/>
          </a:p>
          <a:p>
            <a:pPr marL="0" lvl="0" indent="0" algn="l" rtl="0">
              <a:spcBef>
                <a:spcPts val="0"/>
              </a:spcBef>
              <a:spcAft>
                <a:spcPts val="0"/>
              </a:spcAft>
              <a:buNone/>
            </a:pPr>
            <a:r>
              <a:rPr lang="ja-JP" altLang="en-US"/>
              <a:t>また、国外においては、アクチニウム</a:t>
            </a:r>
            <a:r>
              <a:rPr lang="en-US" altLang="ja-JP" dirty="0"/>
              <a:t>-225</a:t>
            </a:r>
            <a:r>
              <a:rPr lang="ja-JP" altLang="en-US"/>
              <a:t>を用いた核医学治療薬研究が盛んにおこなわれており、今後、日本国内でもアクチニウム−</a:t>
            </a:r>
            <a:r>
              <a:rPr lang="en-US" altLang="ja-JP" dirty="0"/>
              <a:t>225</a:t>
            </a:r>
            <a:r>
              <a:rPr lang="ja-JP" altLang="en-US"/>
              <a:t>の利用が高まるものと予想されます。</a:t>
            </a:r>
            <a:endParaRPr lang="en-US" altLang="ja-JP" dirty="0"/>
          </a:p>
          <a:p>
            <a:pPr marL="0" lvl="0" indent="0" algn="l" rtl="0">
              <a:spcBef>
                <a:spcPts val="0"/>
              </a:spcBef>
              <a:spcAft>
                <a:spcPts val="0"/>
              </a:spcAft>
              <a:buNone/>
            </a:pPr>
            <a:r>
              <a:rPr lang="ja-JP" altLang="en-US"/>
              <a:t>一方で、放射性同位元素等の規制に関する法律で定められているこれらのアルファ線放出核種の空気中</a:t>
            </a:r>
            <a:r>
              <a:rPr lang="en-US" altLang="ja-JP" dirty="0"/>
              <a:t>RI</a:t>
            </a:r>
            <a:r>
              <a:rPr lang="ja-JP" altLang="en-US"/>
              <a:t>濃度限度、排気口の空気中</a:t>
            </a:r>
            <a:r>
              <a:rPr lang="en-US" altLang="ja-JP" dirty="0"/>
              <a:t>RI</a:t>
            </a:r>
            <a:r>
              <a:rPr lang="ja-JP" altLang="en-US"/>
              <a:t>濃度限度及び排水中は、一般的なベータ線放出等に比べて非常に小さい値になっています。</a:t>
            </a:r>
            <a:endParaRPr lang="en-US" altLang="ja-JP" dirty="0"/>
          </a:p>
        </p:txBody>
      </p:sp>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放射性同位元素等の規制に関する法律に基づいて、各放射線施設は非密封</a:t>
            </a:r>
            <a:r>
              <a:rPr lang="en-US" altLang="ja-JP" dirty="0"/>
              <a:t>RI</a:t>
            </a:r>
            <a:r>
              <a:rPr lang="ja-JP" altLang="en-US"/>
              <a:t>の使用許可申請を国にする場合、その使用量について、各放射線施設が評価をして申請しています。</a:t>
            </a:r>
            <a:endParaRPr lang="en-US" altLang="ja-JP" dirty="0"/>
          </a:p>
          <a:p>
            <a:pPr marL="0" lvl="0" indent="0" algn="l" rtl="0">
              <a:spcBef>
                <a:spcPts val="0"/>
              </a:spcBef>
              <a:spcAft>
                <a:spcPts val="0"/>
              </a:spcAft>
              <a:buNone/>
            </a:pPr>
            <a:r>
              <a:rPr lang="ja-JP" altLang="en-US"/>
              <a:t>従来から行われている使用許可申請は、モデルに基づいて、作業室等の空気中</a:t>
            </a:r>
            <a:r>
              <a:rPr lang="en-US" altLang="ja-JP" dirty="0"/>
              <a:t>RI</a:t>
            </a:r>
            <a:r>
              <a:rPr lang="ja-JP" altLang="en-US"/>
              <a:t>濃度、排気口における空気中</a:t>
            </a:r>
            <a:r>
              <a:rPr lang="en-US" altLang="ja-JP" dirty="0"/>
              <a:t>RI</a:t>
            </a:r>
            <a:r>
              <a:rPr lang="ja-JP" altLang="en-US"/>
              <a:t>濃度、また排水中の</a:t>
            </a:r>
            <a:r>
              <a:rPr lang="en-US" altLang="ja-JP" dirty="0"/>
              <a:t>RI</a:t>
            </a:r>
            <a:r>
              <a:rPr lang="ja-JP" altLang="en-US"/>
              <a:t>濃度を計算します。</a:t>
            </a:r>
            <a:endParaRPr lang="en-US" altLang="ja-JP" dirty="0"/>
          </a:p>
          <a:p>
            <a:pPr marL="0" lvl="0" indent="0" algn="l" rtl="0">
              <a:spcBef>
                <a:spcPts val="0"/>
              </a:spcBef>
              <a:spcAft>
                <a:spcPts val="0"/>
              </a:spcAft>
              <a:buNone/>
            </a:pPr>
            <a:r>
              <a:rPr lang="ja-JP" altLang="en-US"/>
              <a:t>そのモデルでは、例えば、空気中</a:t>
            </a:r>
            <a:r>
              <a:rPr lang="en-US" altLang="ja-JP" dirty="0"/>
              <a:t>RI</a:t>
            </a:r>
            <a:r>
              <a:rPr lang="ja-JP" altLang="en-US"/>
              <a:t>濃度の計算の場合は、使用量の一部あるいは全部が飛散すると仮定し、飛散した量を排気量で割ることによって、求めています。</a:t>
            </a:r>
            <a:endParaRPr lang="en-US" altLang="ja-JP" dirty="0"/>
          </a:p>
          <a:p>
            <a:pPr marL="0" lvl="0" indent="0" algn="l" rtl="0">
              <a:spcBef>
                <a:spcPts val="0"/>
              </a:spcBef>
              <a:spcAft>
                <a:spcPts val="0"/>
              </a:spcAft>
              <a:buNone/>
            </a:pPr>
            <a:r>
              <a:rPr lang="ja-JP" altLang="en-US"/>
              <a:t>使用量の一部が飛散すると仮定した場合は、使用する量のうち、飛散する量の割合を飛散率と呼びます。飛散率等の数値は、固体や気体、通常の使用、動物実験といった</a:t>
            </a:r>
            <a:endParaRPr lang="en-US" altLang="ja-JP" dirty="0"/>
          </a:p>
          <a:p>
            <a:pPr marL="0" lvl="0" indent="0" algn="l" rtl="0">
              <a:spcBef>
                <a:spcPts val="0"/>
              </a:spcBef>
              <a:spcAft>
                <a:spcPts val="0"/>
              </a:spcAft>
              <a:buNone/>
            </a:pPr>
            <a:r>
              <a:rPr lang="ja-JP" altLang="en-US"/>
              <a:t>性状や使用方法に応じて、大まかに分けられています。このようなモデルを使用して、計算で使用量を決める方法は、施設、設備の能力についてのデータがあれば、</a:t>
            </a:r>
            <a:endParaRPr lang="en-US" altLang="ja-JP" dirty="0"/>
          </a:p>
          <a:p>
            <a:pPr marL="0" lvl="0" indent="0" algn="l" rtl="0">
              <a:spcBef>
                <a:spcPts val="0"/>
              </a:spcBef>
              <a:spcAft>
                <a:spcPts val="0"/>
              </a:spcAft>
              <a:buNone/>
            </a:pPr>
            <a:r>
              <a:rPr lang="ja-JP" altLang="en-US"/>
              <a:t>許可使用数量を算定することができるため、便利な方法ではあります。</a:t>
            </a:r>
            <a:endParaRPr lang="en-US" altLang="ja-JP" dirty="0"/>
          </a:p>
          <a:p>
            <a:pPr marL="0" lvl="0" indent="0" algn="l" rtl="0">
              <a:spcBef>
                <a:spcPts val="0"/>
              </a:spcBef>
              <a:spcAft>
                <a:spcPts val="0"/>
              </a:spcAft>
              <a:buNone/>
            </a:pPr>
            <a:r>
              <a:rPr lang="ja-JP" altLang="en-US"/>
              <a:t>一方で、現状使われている飛散率等の数値は、「この値を使用すること」と定められています。そのため、どの核種のどの性状にも対応できるように、非常に安全側の数値が設定されています。</a:t>
            </a:r>
            <a:endParaRPr lang="en-US" altLang="ja-JP" dirty="0"/>
          </a:p>
          <a:p>
            <a:pPr marL="0" lvl="0" indent="0" algn="l" rtl="0">
              <a:spcBef>
                <a:spcPts val="0"/>
              </a:spcBef>
              <a:spcAft>
                <a:spcPts val="0"/>
              </a:spcAft>
              <a:buNone/>
            </a:pPr>
            <a:r>
              <a:rPr lang="ja-JP" altLang="en-US"/>
              <a:t>ここで問題となるのは、アルファ線放出核種等、放射性同位元素等の規制に関する法律で定められている空気中</a:t>
            </a:r>
            <a:r>
              <a:rPr lang="en-US" altLang="ja-JP" dirty="0"/>
              <a:t>RI</a:t>
            </a:r>
            <a:r>
              <a:rPr lang="ja-JP" altLang="en-US"/>
              <a:t>濃度限度等の限度値が非常に小さい値になっているために、</a:t>
            </a:r>
            <a:endParaRPr lang="en-US" altLang="ja-JP" dirty="0"/>
          </a:p>
          <a:p>
            <a:pPr marL="0" lvl="0" indent="0" algn="l" rtl="0">
              <a:spcBef>
                <a:spcPts val="0"/>
              </a:spcBef>
              <a:spcAft>
                <a:spcPts val="0"/>
              </a:spcAft>
              <a:buNone/>
            </a:pPr>
            <a:r>
              <a:rPr lang="ja-JP" altLang="en-US"/>
              <a:t>一般的に使用する設定された飛散率等の値を使用すると極めてわずかな量しか扱えないことになってしまい、医療への進展を妨げてしまうことにあります。</a:t>
            </a:r>
            <a:endParaRPr lang="en-US" altLang="ja-JP" dirty="0"/>
          </a:p>
          <a:p>
            <a:pPr marL="0" lvl="0" indent="0" algn="l" rtl="0">
              <a:spcBef>
                <a:spcPts val="0"/>
              </a:spcBef>
              <a:spcAft>
                <a:spcPts val="0"/>
              </a:spcAft>
              <a:buNone/>
            </a:pPr>
            <a:r>
              <a:rPr lang="ja-JP" altLang="en-US"/>
              <a:t>実際のところ、飛散率等の数値は、その実験の方法や化学的な性状によって異なりますので、使用方法を特定した場合には、その方法に基づいた飛散率等の数値を使用して、空気中</a:t>
            </a:r>
            <a:r>
              <a:rPr lang="en-US" altLang="ja-JP" dirty="0"/>
              <a:t>RI</a:t>
            </a:r>
            <a:r>
              <a:rPr lang="ja-JP" altLang="en-US"/>
              <a:t>濃度</a:t>
            </a:r>
            <a:endParaRPr lang="en-US" altLang="ja-JP" dirty="0"/>
          </a:p>
          <a:p>
            <a:pPr marL="0" lvl="0" indent="0" algn="l" rtl="0">
              <a:spcBef>
                <a:spcPts val="0"/>
              </a:spcBef>
              <a:spcAft>
                <a:spcPts val="0"/>
              </a:spcAft>
              <a:buNone/>
            </a:pPr>
            <a:r>
              <a:rPr lang="ja-JP" altLang="en-US"/>
              <a:t>等を評価することは合理的です。</a:t>
            </a:r>
            <a:endParaRPr lang="en-US" altLang="ja-JP" dirty="0"/>
          </a:p>
          <a:p>
            <a:pPr marL="0" lvl="0" indent="0" algn="l" rtl="0">
              <a:spcBef>
                <a:spcPts val="0"/>
              </a:spcBef>
              <a:spcAft>
                <a:spcPts val="0"/>
              </a:spcAft>
              <a:buNone/>
            </a:pPr>
            <a:endParaRPr dirty="0"/>
          </a:p>
        </p:txBody>
      </p:sp>
      <p:sp>
        <p:nvSpPr>
          <p:cNvPr id="110" name="Google Shape;110;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また、短寿命</a:t>
            </a:r>
            <a:r>
              <a:rPr lang="en-US" altLang="ja-JP" dirty="0"/>
              <a:t>RI</a:t>
            </a:r>
            <a:r>
              <a:rPr lang="ja-JP" altLang="en-US"/>
              <a:t>は短時間で減衰し、一定期間管理すれば消滅します。そのため、短寿命核種については、使用時に減衰を考慮して空気中</a:t>
            </a:r>
            <a:r>
              <a:rPr lang="en-US" altLang="ja-JP" dirty="0"/>
              <a:t>RI</a:t>
            </a:r>
            <a:r>
              <a:rPr lang="ja-JP" altLang="en-US"/>
              <a:t>濃度等を評価すること合理的です。</a:t>
            </a:r>
            <a:endParaRPr lang="en-US" altLang="ja-JP" dirty="0"/>
          </a:p>
          <a:p>
            <a:pPr marL="0" lvl="0" indent="0" algn="l" rtl="0">
              <a:spcBef>
                <a:spcPts val="0"/>
              </a:spcBef>
              <a:spcAft>
                <a:spcPts val="0"/>
              </a:spcAft>
              <a:buNone/>
            </a:pPr>
            <a:r>
              <a:rPr lang="ja-JP" altLang="en-US"/>
              <a:t>一方、現状では、</a:t>
            </a:r>
            <a:r>
              <a:rPr lang="en-US" altLang="ja-JP" dirty="0"/>
              <a:t>RI</a:t>
            </a:r>
            <a:r>
              <a:rPr lang="ja-JP" altLang="en-US"/>
              <a:t>の規制は</a:t>
            </a:r>
            <a:r>
              <a:rPr lang="en-US" altLang="ja-JP" dirty="0"/>
              <a:t>C-11, N-13</a:t>
            </a:r>
            <a:r>
              <a:rPr lang="ja-JP" altLang="en-US"/>
              <a:t>、</a:t>
            </a:r>
            <a:r>
              <a:rPr lang="en-US" altLang="ja-JP" dirty="0"/>
              <a:t>O-15</a:t>
            </a:r>
            <a:r>
              <a:rPr lang="ja-JP" altLang="en-US"/>
              <a:t>，</a:t>
            </a:r>
            <a:r>
              <a:rPr lang="en-US" altLang="ja-JP" dirty="0"/>
              <a:t>F-18</a:t>
            </a:r>
            <a:r>
              <a:rPr lang="ja-JP" altLang="en-US"/>
              <a:t>の</a:t>
            </a:r>
            <a:r>
              <a:rPr lang="en-US" altLang="ja-JP" dirty="0"/>
              <a:t>PET4</a:t>
            </a:r>
            <a:r>
              <a:rPr lang="ja-JP" altLang="en-US"/>
              <a:t>核種以外は、長寿命の</a:t>
            </a:r>
            <a:r>
              <a:rPr lang="en-US" altLang="ja-JP" dirty="0"/>
              <a:t>RI</a:t>
            </a:r>
            <a:r>
              <a:rPr lang="ja-JP" altLang="en-US"/>
              <a:t>と同様の規制が行われており、研究や医療で利用する上で障害があります。</a:t>
            </a:r>
            <a:endParaRPr lang="en-US" altLang="ja-JP" dirty="0"/>
          </a:p>
          <a:p>
            <a:pPr marL="0" lvl="0" indent="0" algn="l" rtl="0">
              <a:spcBef>
                <a:spcPts val="0"/>
              </a:spcBef>
              <a:spcAft>
                <a:spcPts val="0"/>
              </a:spcAft>
              <a:buNone/>
            </a:pPr>
            <a:r>
              <a:rPr lang="ja-JP" altLang="en-US"/>
              <a:t>そこで、この障害を取り除くために、現行の放射性同位元素等の規制に関する法律の規定内で安全性と許容性が認められる範囲内で合理的な評価及び運用をするために</a:t>
            </a:r>
            <a:endParaRPr lang="en-US" altLang="ja-JP" dirty="0"/>
          </a:p>
          <a:p>
            <a:pPr marL="0" lvl="0" indent="0" algn="l" rtl="0">
              <a:spcBef>
                <a:spcPts val="0"/>
              </a:spcBef>
              <a:spcAft>
                <a:spcPts val="0"/>
              </a:spcAft>
              <a:buNone/>
            </a:pPr>
            <a:r>
              <a:rPr lang="ja-JP" altLang="en-US"/>
              <a:t>ガイドラインが必要であり、原子力規制庁放射線安全規制研究戦略的推進事業の委託により、「短寿命アルファ線放出核種等の合理的安全規制のためのガイドライン等の作成」事業にて</a:t>
            </a:r>
            <a:endParaRPr lang="en-US" altLang="ja-JP" dirty="0"/>
          </a:p>
          <a:p>
            <a:pPr marL="0" lvl="0" indent="0" algn="l" rtl="0">
              <a:spcBef>
                <a:spcPts val="0"/>
              </a:spcBef>
              <a:spcAft>
                <a:spcPts val="0"/>
              </a:spcAft>
              <a:buNone/>
            </a:pPr>
            <a:r>
              <a:rPr lang="ja-JP" altLang="en-US"/>
              <a:t>ガイドラインが作成されました。また、この一連の教育資料もこの事業で作成されたものになります。</a:t>
            </a:r>
            <a:endParaRPr lang="en-US" altLang="ja-JP" dirty="0"/>
          </a:p>
          <a:p>
            <a:pPr marL="0" lvl="0" indent="0" algn="l" rtl="0">
              <a:spcBef>
                <a:spcPts val="0"/>
              </a:spcBef>
              <a:spcAft>
                <a:spcPts val="0"/>
              </a:spcAft>
              <a:buNone/>
            </a:pPr>
            <a:r>
              <a:rPr lang="ja-JP" altLang="en-US"/>
              <a:t>ガイドラインの概要に関して説明します。このガイドラインでは、使用方法を特定し、その使用方法に基づいた特定の飛散率を使用して、原子力規制委員会に提出する使用許可のための評価し、</a:t>
            </a:r>
            <a:endParaRPr lang="en-US" altLang="ja-JP" dirty="0"/>
          </a:p>
          <a:p>
            <a:pPr marL="0" lvl="0" indent="0" algn="l" rtl="0">
              <a:spcBef>
                <a:spcPts val="0"/>
              </a:spcBef>
              <a:spcAft>
                <a:spcPts val="0"/>
              </a:spcAft>
              <a:buNone/>
            </a:pPr>
            <a:r>
              <a:rPr lang="ja-JP" altLang="en-US"/>
              <a:t>許可が得られた後は、その運用をするためのガイドラインを作成しています。</a:t>
            </a:r>
            <a:endParaRPr lang="en-US" altLang="ja-JP" dirty="0"/>
          </a:p>
          <a:p>
            <a:pPr marL="0" lvl="0" indent="0" algn="l" rtl="0">
              <a:spcBef>
                <a:spcPts val="0"/>
              </a:spcBef>
              <a:spcAft>
                <a:spcPts val="0"/>
              </a:spcAft>
              <a:buNone/>
            </a:pPr>
            <a:r>
              <a:rPr lang="ja-JP" altLang="en-US"/>
              <a:t>その内容としては、</a:t>
            </a:r>
            <a:r>
              <a:rPr lang="en-US" altLang="ja-JP" dirty="0"/>
              <a:t>3</a:t>
            </a:r>
            <a:r>
              <a:rPr lang="ja-JP" altLang="en-US"/>
              <a:t>本柱として短寿命</a:t>
            </a:r>
            <a:r>
              <a:rPr lang="en-US" altLang="ja-JP" dirty="0"/>
              <a:t>RI</a:t>
            </a:r>
            <a:r>
              <a:rPr lang="ja-JP" altLang="en-US"/>
              <a:t>の許可使用数量を算定する際の評価の方法、評価に対する信頼性を担保する方法、短寿命</a:t>
            </a:r>
            <a:r>
              <a:rPr lang="en-US" altLang="ja-JP" dirty="0"/>
              <a:t>RI</a:t>
            </a:r>
            <a:r>
              <a:rPr lang="ja-JP" altLang="en-US"/>
              <a:t>取扱の教育訓練の方法になります。</a:t>
            </a:r>
            <a:endParaRPr lang="en-US" altLang="ja-JP" dirty="0"/>
          </a:p>
          <a:p>
            <a:pPr marL="0" lvl="0" indent="0" algn="l" rtl="0">
              <a:spcBef>
                <a:spcPts val="0"/>
              </a:spcBef>
              <a:spcAft>
                <a:spcPts val="0"/>
              </a:spcAft>
              <a:buNone/>
            </a:pPr>
            <a:r>
              <a:rPr lang="en-US" altLang="ja-JP" dirty="0"/>
              <a:t>IAEA</a:t>
            </a:r>
            <a:r>
              <a:rPr lang="ja-JP" altLang="en-US"/>
              <a:t>基本安全原則では、「安全のための一義的な責任は放射線リスクを生じる施設と活動に責任を負う個人または組織が負わなければならない」と</a:t>
            </a:r>
            <a:endParaRPr lang="en-US" altLang="ja-JP" dirty="0"/>
          </a:p>
          <a:p>
            <a:pPr marL="0" lvl="0" indent="0" algn="l" rtl="0">
              <a:spcBef>
                <a:spcPts val="0"/>
              </a:spcBef>
              <a:spcAft>
                <a:spcPts val="0"/>
              </a:spcAft>
              <a:buNone/>
            </a:pPr>
            <a:r>
              <a:rPr lang="ja-JP" altLang="en-US"/>
              <a:t>されています。令和元年</a:t>
            </a:r>
            <a:r>
              <a:rPr lang="en-US" altLang="ja-JP" dirty="0"/>
              <a:t>9</a:t>
            </a:r>
            <a:r>
              <a:rPr lang="ja-JP" altLang="en-US"/>
              <a:t>月</a:t>
            </a:r>
            <a:r>
              <a:rPr lang="en-US" altLang="ja-JP" dirty="0"/>
              <a:t>1</a:t>
            </a:r>
            <a:r>
              <a:rPr lang="ja-JP" altLang="en-US"/>
              <a:t>日施行の放射性同位元素等の規制に関する法律改正にあたっては、事業者責務の取り入れが行われています。</a:t>
            </a:r>
            <a:endParaRPr lang="en-US" altLang="ja-JP" dirty="0"/>
          </a:p>
          <a:p>
            <a:pPr marL="0" lvl="0" indent="0" algn="l" rtl="0">
              <a:spcBef>
                <a:spcPts val="0"/>
              </a:spcBef>
              <a:spcAft>
                <a:spcPts val="0"/>
              </a:spcAft>
              <a:buNone/>
            </a:pPr>
            <a:r>
              <a:rPr lang="ja-JP" altLang="en-US"/>
              <a:t>ガイドラインで記載されている評価方法とその評価に対する信頼性を担保する方法は、各許可事業所が安全のための一義的な責任をもって活動をすることを念頭に定められています。</a:t>
            </a:r>
            <a:endParaRPr lang="en-US" altLang="ja-JP" dirty="0"/>
          </a:p>
          <a:p>
            <a:pPr marL="0" lvl="0" indent="0" algn="l" rtl="0">
              <a:spcBef>
                <a:spcPts val="0"/>
              </a:spcBef>
              <a:spcAft>
                <a:spcPts val="0"/>
              </a:spcAft>
              <a:buNone/>
            </a:pPr>
            <a:endParaRPr dirty="0"/>
          </a:p>
        </p:txBody>
      </p:sp>
      <p:sp>
        <p:nvSpPr>
          <p:cNvPr id="123" name="Google Shape;123;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latin typeface="MS Gothic" panose="020B0609070205080204" pitchFamily="49" charset="-128"/>
                <a:ea typeface="MS Gothic" panose="020B0609070205080204" pitchFamily="49" charset="-128"/>
              </a:rPr>
              <a:t>ガイドラインの適用対象となる放射線事業所とその対象となる範囲について説明します。</a:t>
            </a:r>
            <a:endParaRPr lang="en-US" altLang="ja-JP" dirty="0">
              <a:latin typeface="MS Gothic" panose="020B0609070205080204" pitchFamily="49" charset="-128"/>
              <a:ea typeface="MS Gothic" panose="020B0609070205080204" pitchFamily="49" charset="-128"/>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a:latin typeface="MS Gothic" panose="020B0609070205080204" pitchFamily="49" charset="-128"/>
                <a:ea typeface="MS Gothic" panose="020B0609070205080204" pitchFamily="49" charset="-128"/>
              </a:rPr>
              <a:t>ガイドラインの適用対象となる事業所は、放射性同位元素等の規制に関する法律に基づき、非密封</a:t>
            </a:r>
            <a:r>
              <a:rPr lang="en-US" altLang="ja-JP" dirty="0">
                <a:latin typeface="MS Gothic" panose="020B0609070205080204" pitchFamily="49" charset="-128"/>
                <a:ea typeface="MS Gothic" panose="020B0609070205080204" pitchFamily="49" charset="-128"/>
              </a:rPr>
              <a:t>RI</a:t>
            </a:r>
            <a:r>
              <a:rPr lang="ja-JP" altLang="en-US">
                <a:latin typeface="MS Gothic" panose="020B0609070205080204" pitchFamily="49" charset="-128"/>
                <a:ea typeface="MS Gothic" panose="020B0609070205080204" pitchFamily="49" charset="-128"/>
              </a:rPr>
              <a:t>の使用許可を受けた放射線事業所が対象になります。</a:t>
            </a:r>
            <a:endParaRPr lang="en-US" altLang="ja-JP" dirty="0">
              <a:latin typeface="MS Gothic" panose="020B0609070205080204" pitchFamily="49" charset="-128"/>
              <a:ea typeface="MS Gothic" panose="020B0609070205080204" pitchFamily="49" charset="-128"/>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a:latin typeface="MS Gothic" panose="020B0609070205080204" pitchFamily="49" charset="-128"/>
                <a:ea typeface="MS Gothic" panose="020B0609070205080204" pitchFamily="49" charset="-128"/>
              </a:rPr>
              <a:t>また、ガイドラインは放射性同位元素等の規制に関する法律の規制をうける範囲内に適用されます。</a:t>
            </a:r>
            <a:endParaRPr lang="en-US" altLang="ja-JP" dirty="0">
              <a:latin typeface="MS Gothic" panose="020B0609070205080204" pitchFamily="49" charset="-128"/>
              <a:ea typeface="MS Gothic" panose="020B0609070205080204" pitchFamily="49" charset="-128"/>
            </a:endParaRPr>
          </a:p>
          <a:p>
            <a:pPr marL="0" lvl="0" indent="0" algn="l" rtl="0">
              <a:spcBef>
                <a:spcPts val="0"/>
              </a:spcBef>
              <a:spcAft>
                <a:spcPts val="0"/>
              </a:spcAft>
              <a:buNone/>
            </a:pPr>
            <a:r>
              <a:rPr lang="ja-JP" altLang="en-US">
                <a:latin typeface="MS Gothic" panose="020B0609070205080204" pitchFamily="49" charset="-128"/>
                <a:ea typeface="MS Gothic" panose="020B0609070205080204" pitchFamily="49" charset="-128"/>
              </a:rPr>
              <a:t>通常の許可を受けた範囲内で非密封</a:t>
            </a:r>
            <a:r>
              <a:rPr lang="en-US" altLang="ja-JP" dirty="0">
                <a:latin typeface="MS Gothic" panose="020B0609070205080204" pitchFamily="49" charset="-128"/>
                <a:ea typeface="MS Gothic" panose="020B0609070205080204" pitchFamily="49" charset="-128"/>
              </a:rPr>
              <a:t>RI</a:t>
            </a:r>
            <a:r>
              <a:rPr lang="ja-JP" altLang="en-US">
                <a:latin typeface="MS Gothic" panose="020B0609070205080204" pitchFamily="49" charset="-128"/>
                <a:ea typeface="MS Gothic" panose="020B0609070205080204" pitchFamily="49" charset="-128"/>
              </a:rPr>
              <a:t>を使用している事業所のうち、十分な教育体制が整っており、使用手順を遵守できる放射線事業所が、</a:t>
            </a:r>
            <a:endParaRPr lang="en-US" altLang="ja-JP" dirty="0">
              <a:latin typeface="MS Gothic" panose="020B0609070205080204" pitchFamily="49" charset="-128"/>
              <a:ea typeface="MS Gothic" panose="020B0609070205080204" pitchFamily="49" charset="-128"/>
            </a:endParaRPr>
          </a:p>
          <a:p>
            <a:pPr marL="0" lvl="0" indent="0" algn="l" rtl="0">
              <a:spcBef>
                <a:spcPts val="0"/>
              </a:spcBef>
              <a:spcAft>
                <a:spcPts val="0"/>
              </a:spcAft>
              <a:buNone/>
            </a:pPr>
            <a:r>
              <a:rPr lang="ja-JP" altLang="en-US">
                <a:latin typeface="MS Gothic" panose="020B0609070205080204" pitchFamily="49" charset="-128"/>
                <a:ea typeface="MS Gothic" panose="020B0609070205080204" pitchFamily="49" charset="-128"/>
              </a:rPr>
              <a:t>ガイドラインに則った使用量の評価をし、国よりその許可受けることによって、ガイドラインが適用された核種が、使用方法を限定された状態で使用できるようになります。</a:t>
            </a:r>
            <a:endParaRPr lang="en-US" altLang="ja-JP" dirty="0">
              <a:latin typeface="MS Gothic" panose="020B0609070205080204" pitchFamily="49" charset="-128"/>
              <a:ea typeface="MS Gothic" panose="020B0609070205080204" pitchFamily="49" charset="-128"/>
            </a:endParaRPr>
          </a:p>
          <a:p>
            <a:pPr marL="0" marR="0" lvl="0" indent="0" algn="l" rtl="0">
              <a:spcBef>
                <a:spcPts val="0"/>
              </a:spcBef>
              <a:spcAft>
                <a:spcPts val="0"/>
              </a:spcAft>
              <a:buNone/>
            </a:pPr>
            <a:r>
              <a:rPr lang="ja-JP" altLang="en-US" sz="1100">
                <a:solidFill>
                  <a:srgbClr val="000000"/>
                </a:solidFill>
                <a:latin typeface="MS Gothic" panose="020B0609070205080204" pitchFamily="49" charset="-128"/>
                <a:ea typeface="MS Gothic" panose="020B0609070205080204" pitchFamily="49" charset="-128"/>
                <a:cs typeface="MS Gothic"/>
                <a:sym typeface="MS Gothic"/>
              </a:rPr>
              <a:t>その際には、評価の計算方法に実測に基づく数値を使用することに対して、その数値の信頼性をガイドラインの信頼性担保の方法を使用して担保し、</a:t>
            </a:r>
          </a:p>
          <a:p>
            <a:pPr marL="0" marR="0" lvl="0" indent="0" algn="l" rtl="0">
              <a:spcBef>
                <a:spcPts val="0"/>
              </a:spcBef>
              <a:spcAft>
                <a:spcPts val="0"/>
              </a:spcAft>
              <a:buNone/>
            </a:pPr>
            <a:r>
              <a:rPr lang="ja-JP" altLang="en-US" sz="1100">
                <a:solidFill>
                  <a:srgbClr val="000000"/>
                </a:solidFill>
                <a:latin typeface="MS Gothic" panose="020B0609070205080204" pitchFamily="49" charset="-128"/>
                <a:ea typeface="MS Gothic" panose="020B0609070205080204" pitchFamily="49" charset="-128"/>
                <a:cs typeface="MS Gothic"/>
                <a:sym typeface="MS Gothic"/>
              </a:rPr>
              <a:t>教育及び訓練を通じて、その手順を遵守させることによって、合理的かつ現実的な安全を確保します。</a:t>
            </a:r>
            <a:endParaRPr lang="en-US" altLang="ja-JP" dirty="0">
              <a:latin typeface="MS Gothic" panose="020B0609070205080204" pitchFamily="49" charset="-128"/>
              <a:ea typeface="MS Gothic" panose="020B0609070205080204" pitchFamily="49" charset="-128"/>
            </a:endParaRPr>
          </a:p>
          <a:p>
            <a:pPr marL="0" lvl="0" indent="0" algn="l" rtl="0">
              <a:spcBef>
                <a:spcPts val="0"/>
              </a:spcBef>
              <a:spcAft>
                <a:spcPts val="0"/>
              </a:spcAft>
              <a:buNone/>
            </a:pPr>
            <a:r>
              <a:rPr lang="ja-JP" altLang="en-US">
                <a:latin typeface="MS Gothic" panose="020B0609070205080204" pitchFamily="49" charset="-128"/>
                <a:ea typeface="MS Gothic" panose="020B0609070205080204" pitchFamily="49" charset="-128"/>
              </a:rPr>
              <a:t>従いまして、その施設で使用する全ての核種について、ガイドラインを適用させる必要があるわけではなく、通常の方法では使用できない量を使用したい場合に限って、</a:t>
            </a:r>
            <a:endParaRPr lang="en-US" altLang="ja-JP" dirty="0">
              <a:latin typeface="MS Gothic" panose="020B0609070205080204" pitchFamily="49" charset="-128"/>
              <a:ea typeface="MS Gothic" panose="020B0609070205080204" pitchFamily="49" charset="-128"/>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a:latin typeface="MS Gothic" panose="020B0609070205080204" pitchFamily="49" charset="-128"/>
                <a:ea typeface="MS Gothic" panose="020B0609070205080204" pitchFamily="49" charset="-128"/>
              </a:rPr>
              <a:t>その核種に対してガイドラインの方法を適用させます。</a:t>
            </a:r>
            <a:endParaRPr lang="en-US" altLang="ja-JP" dirty="0">
              <a:latin typeface="MS Gothic" panose="020B0609070205080204" pitchFamily="49" charset="-128"/>
              <a:ea typeface="MS Gothic" panose="020B0609070205080204" pitchFamily="49" charset="-128"/>
            </a:endParaRPr>
          </a:p>
          <a:p>
            <a:pPr marL="0" lvl="0" indent="0" algn="l" rtl="0">
              <a:spcBef>
                <a:spcPts val="0"/>
              </a:spcBef>
              <a:spcAft>
                <a:spcPts val="0"/>
              </a:spcAft>
              <a:buNone/>
            </a:pPr>
            <a:endParaRPr lang="en-US" altLang="ja-JP" dirty="0">
              <a:latin typeface="MS Gothic" panose="020B0609070205080204" pitchFamily="49" charset="-128"/>
              <a:ea typeface="MS Gothic" panose="020B0609070205080204" pitchFamily="49" charset="-128"/>
            </a:endParaRPr>
          </a:p>
          <a:p>
            <a:pPr marL="0" lvl="0" indent="0" algn="l" rtl="0">
              <a:spcBef>
                <a:spcPts val="0"/>
              </a:spcBef>
              <a:spcAft>
                <a:spcPts val="0"/>
              </a:spcAft>
              <a:buNone/>
            </a:pPr>
            <a:endParaRPr dirty="0"/>
          </a:p>
        </p:txBody>
      </p:sp>
      <p:sp>
        <p:nvSpPr>
          <p:cNvPr id="136" name="Google Shape;136;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ガイドラインで定義される短寿命</a:t>
            </a:r>
            <a:r>
              <a:rPr lang="en-US" altLang="ja-JP" dirty="0"/>
              <a:t>RI</a:t>
            </a:r>
            <a:r>
              <a:rPr lang="ja-JP" altLang="en-US"/>
              <a:t>ですが、その適用ができる</a:t>
            </a:r>
            <a:r>
              <a:rPr lang="en-US" altLang="ja-JP" dirty="0"/>
              <a:t>RI</a:t>
            </a:r>
            <a:r>
              <a:rPr lang="ja-JP" altLang="en-US"/>
              <a:t>は半減期</a:t>
            </a:r>
            <a:r>
              <a:rPr lang="en-US" altLang="ja-JP" dirty="0"/>
              <a:t>15</a:t>
            </a:r>
            <a:r>
              <a:rPr lang="ja-JP" altLang="en-US"/>
              <a:t>日以内の核種になります。現在、</a:t>
            </a:r>
            <a:r>
              <a:rPr lang="ja-JP" altLang="en-US" sz="1100">
                <a:solidFill>
                  <a:srgbClr val="000000"/>
                </a:solidFill>
                <a:latin typeface="MS Gothic"/>
                <a:ea typeface="MS Gothic"/>
                <a:cs typeface="MS Gothic"/>
                <a:sym typeface="MS Gothic"/>
              </a:rPr>
              <a:t>大量使用が期待されている</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は、医療を目的としたものです。</a:t>
            </a:r>
            <a:endParaRPr lang="en-US" altLang="ja-JP" sz="1100" dirty="0">
              <a:solidFill>
                <a:srgbClr val="000000"/>
              </a:solidFill>
              <a:latin typeface="MS Gothic"/>
              <a:ea typeface="MS Gothic"/>
              <a:cs typeface="MS Gothic"/>
              <a:sym typeface="MS Gothic"/>
            </a:endParaRPr>
          </a:p>
          <a:p>
            <a:pPr marL="0" lvl="0" indent="0" algn="l" rtl="0">
              <a:spcBef>
                <a:spcPts val="0"/>
              </a:spcBef>
              <a:spcAft>
                <a:spcPts val="0"/>
              </a:spcAft>
              <a:buNone/>
            </a:pPr>
            <a:r>
              <a:rPr lang="ja-JP" altLang="en-US" sz="1100">
                <a:solidFill>
                  <a:srgbClr val="000000"/>
                </a:solidFill>
                <a:latin typeface="MS Gothic"/>
                <a:ea typeface="MS Gothic"/>
                <a:cs typeface="MS Gothic"/>
                <a:sym typeface="MS Gothic"/>
              </a:rPr>
              <a:t>実際、医療での利用が期待されている</a:t>
            </a:r>
            <a:r>
              <a:rPr lang="el-GR" altLang="ja-JP" sz="1100" dirty="0">
                <a:solidFill>
                  <a:srgbClr val="000000"/>
                </a:solidFill>
                <a:latin typeface="MS Gothic"/>
                <a:ea typeface="MS Gothic"/>
                <a:cs typeface="MS Gothic"/>
                <a:sym typeface="MS Gothic"/>
              </a:rPr>
              <a:t>α</a:t>
            </a:r>
            <a:r>
              <a:rPr lang="ja-JP" altLang="en-US" sz="1100">
                <a:solidFill>
                  <a:srgbClr val="000000"/>
                </a:solidFill>
                <a:latin typeface="MS Gothic"/>
                <a:ea typeface="MS Gothic"/>
                <a:cs typeface="MS Gothic"/>
                <a:sym typeface="MS Gothic"/>
              </a:rPr>
              <a:t>線及び</a:t>
            </a:r>
            <a:r>
              <a:rPr lang="el-GR" altLang="ja-JP" sz="1100" dirty="0">
                <a:solidFill>
                  <a:srgbClr val="000000"/>
                </a:solidFill>
                <a:latin typeface="MS Gothic"/>
                <a:ea typeface="MS Gothic"/>
                <a:cs typeface="MS Gothic"/>
                <a:sym typeface="MS Gothic"/>
              </a:rPr>
              <a:t>β</a:t>
            </a:r>
            <a:r>
              <a:rPr lang="ja-JP" altLang="en-US" sz="1100">
                <a:solidFill>
                  <a:srgbClr val="000000"/>
                </a:solidFill>
                <a:latin typeface="MS Gothic"/>
                <a:ea typeface="MS Gothic"/>
                <a:cs typeface="MS Gothic"/>
                <a:sym typeface="MS Gothic"/>
              </a:rPr>
              <a:t>線放出核種及び</a:t>
            </a:r>
            <a:r>
              <a:rPr lang="en-US" altLang="ja-JP" sz="1100" dirty="0">
                <a:solidFill>
                  <a:srgbClr val="000000"/>
                </a:solidFill>
                <a:latin typeface="MS Gothic"/>
                <a:ea typeface="MS Gothic"/>
                <a:cs typeface="MS Gothic"/>
                <a:sym typeface="MS Gothic"/>
              </a:rPr>
              <a:t>PET</a:t>
            </a:r>
            <a:r>
              <a:rPr lang="ja-JP" altLang="en-US" sz="1100">
                <a:solidFill>
                  <a:srgbClr val="000000"/>
                </a:solidFill>
                <a:latin typeface="MS Gothic"/>
                <a:ea typeface="MS Gothic"/>
                <a:cs typeface="MS Gothic"/>
                <a:sym typeface="MS Gothic"/>
              </a:rPr>
              <a:t>核種の大多数は半減期が</a:t>
            </a:r>
            <a:r>
              <a:rPr lang="en-US" altLang="ja-JP" sz="1100" dirty="0">
                <a:solidFill>
                  <a:srgbClr val="000000"/>
                </a:solidFill>
                <a:latin typeface="MS Gothic"/>
                <a:ea typeface="MS Gothic"/>
                <a:cs typeface="MS Gothic"/>
                <a:sym typeface="MS Gothic"/>
              </a:rPr>
              <a:t>15</a:t>
            </a:r>
            <a:r>
              <a:rPr lang="ja-JP" altLang="en-US" sz="1100">
                <a:solidFill>
                  <a:srgbClr val="000000"/>
                </a:solidFill>
                <a:latin typeface="MS Gothic"/>
                <a:ea typeface="MS Gothic"/>
                <a:cs typeface="MS Gothic"/>
                <a:sym typeface="MS Gothic"/>
              </a:rPr>
              <a:t>日以内です。そこで、今後、利用の拡大が期待される</a:t>
            </a:r>
            <a:r>
              <a:rPr lang="en-US" altLang="ja-JP" sz="1100" dirty="0">
                <a:solidFill>
                  <a:srgbClr val="000000"/>
                </a:solidFill>
                <a:latin typeface="MS Gothic"/>
                <a:ea typeface="MS Gothic"/>
                <a:cs typeface="MS Gothic"/>
                <a:sym typeface="MS Gothic"/>
              </a:rPr>
              <a:t>Ac</a:t>
            </a:r>
            <a:r>
              <a:rPr lang="ja-JP" altLang="en-US" sz="1100">
                <a:solidFill>
                  <a:srgbClr val="000000"/>
                </a:solidFill>
                <a:latin typeface="MS Gothic"/>
                <a:ea typeface="MS Gothic"/>
                <a:cs typeface="MS Gothic"/>
                <a:sym typeface="MS Gothic"/>
              </a:rPr>
              <a:t>で−</a:t>
            </a:r>
            <a:r>
              <a:rPr lang="en-US" altLang="ja-JP" sz="1100" dirty="0">
                <a:solidFill>
                  <a:srgbClr val="000000"/>
                </a:solidFill>
                <a:latin typeface="MS Gothic"/>
                <a:ea typeface="MS Gothic"/>
                <a:cs typeface="MS Gothic"/>
                <a:sym typeface="MS Gothic"/>
              </a:rPr>
              <a:t>225</a:t>
            </a:r>
            <a:r>
              <a:rPr lang="ja-JP" altLang="en-US" sz="1100">
                <a:solidFill>
                  <a:srgbClr val="000000"/>
                </a:solidFill>
                <a:latin typeface="MS Gothic"/>
                <a:ea typeface="MS Gothic"/>
                <a:cs typeface="MS Gothic"/>
                <a:sym typeface="MS Gothic"/>
              </a:rPr>
              <a:t>では、</a:t>
            </a:r>
            <a:endParaRPr lang="en-US" altLang="ja-JP" sz="1100" dirty="0">
              <a:solidFill>
                <a:srgbClr val="000000"/>
              </a:solidFill>
              <a:latin typeface="MS Gothic"/>
              <a:ea typeface="MS Gothic"/>
              <a:cs typeface="MS Gothic"/>
              <a:sym typeface="MS Gothic"/>
            </a:endParaRPr>
          </a:p>
          <a:p>
            <a:pPr marL="0" lvl="0" indent="0" algn="l" rtl="0">
              <a:spcBef>
                <a:spcPts val="0"/>
              </a:spcBef>
              <a:spcAft>
                <a:spcPts val="0"/>
              </a:spcAft>
              <a:buNone/>
            </a:pPr>
            <a:r>
              <a:rPr lang="ja-JP" altLang="en-US" sz="1100">
                <a:solidFill>
                  <a:srgbClr val="000000"/>
                </a:solidFill>
                <a:latin typeface="MS Gothic"/>
                <a:ea typeface="MS Gothic"/>
                <a:cs typeface="MS Gothic"/>
                <a:sym typeface="MS Gothic"/>
              </a:rPr>
              <a:t>親核種である半減期</a:t>
            </a:r>
            <a:r>
              <a:rPr lang="en-US" altLang="ja-JP" sz="1100" dirty="0">
                <a:solidFill>
                  <a:srgbClr val="000000"/>
                </a:solidFill>
                <a:latin typeface="MS Gothic"/>
                <a:ea typeface="MS Gothic"/>
                <a:cs typeface="MS Gothic"/>
                <a:sym typeface="MS Gothic"/>
              </a:rPr>
              <a:t>14.9</a:t>
            </a:r>
            <a:r>
              <a:rPr lang="ja-JP" altLang="en-US" sz="1100">
                <a:solidFill>
                  <a:srgbClr val="000000"/>
                </a:solidFill>
                <a:latin typeface="MS Gothic"/>
                <a:ea typeface="MS Gothic"/>
                <a:cs typeface="MS Gothic"/>
                <a:sym typeface="MS Gothic"/>
              </a:rPr>
              <a:t>日の</a:t>
            </a:r>
            <a:r>
              <a:rPr lang="en-US" altLang="ja-JP" sz="1100" dirty="0">
                <a:solidFill>
                  <a:srgbClr val="000000"/>
                </a:solidFill>
                <a:latin typeface="MS Gothic"/>
                <a:ea typeface="MS Gothic"/>
                <a:cs typeface="MS Gothic"/>
                <a:sym typeface="MS Gothic"/>
              </a:rPr>
              <a:t>Ra</a:t>
            </a:r>
            <a:r>
              <a:rPr lang="ja-JP" altLang="en-US" sz="1100">
                <a:solidFill>
                  <a:srgbClr val="000000"/>
                </a:solidFill>
                <a:latin typeface="MS Gothic"/>
                <a:ea typeface="MS Gothic"/>
                <a:cs typeface="MS Gothic"/>
                <a:sym typeface="MS Gothic"/>
              </a:rPr>
              <a:t>−</a:t>
            </a:r>
            <a:r>
              <a:rPr lang="en-US" altLang="ja-JP" sz="1100" dirty="0">
                <a:solidFill>
                  <a:srgbClr val="000000"/>
                </a:solidFill>
                <a:latin typeface="MS Gothic"/>
                <a:ea typeface="MS Gothic"/>
                <a:cs typeface="MS Gothic"/>
                <a:sym typeface="MS Gothic"/>
              </a:rPr>
              <a:t>225</a:t>
            </a:r>
            <a:r>
              <a:rPr lang="ja-JP" altLang="en-US" sz="1100">
                <a:solidFill>
                  <a:srgbClr val="000000"/>
                </a:solidFill>
                <a:latin typeface="MS Gothic"/>
                <a:ea typeface="MS Gothic"/>
                <a:cs typeface="MS Gothic"/>
                <a:sym typeface="MS Gothic"/>
              </a:rPr>
              <a:t>からミルキングにより取り出されることを考慮して、ガイドラインの適用対象となる短寿命</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の半減期は</a:t>
            </a:r>
            <a:r>
              <a:rPr lang="en-US" altLang="ja-JP" sz="1100" dirty="0">
                <a:solidFill>
                  <a:srgbClr val="000000"/>
                </a:solidFill>
                <a:latin typeface="MS Gothic"/>
                <a:ea typeface="MS Gothic"/>
                <a:cs typeface="MS Gothic"/>
                <a:sym typeface="MS Gothic"/>
              </a:rPr>
              <a:t>15</a:t>
            </a:r>
            <a:r>
              <a:rPr lang="ja-JP" altLang="en-US" sz="1100">
                <a:solidFill>
                  <a:srgbClr val="000000"/>
                </a:solidFill>
                <a:latin typeface="MS Gothic"/>
                <a:ea typeface="MS Gothic"/>
                <a:cs typeface="MS Gothic"/>
                <a:sym typeface="MS Gothic"/>
              </a:rPr>
              <a:t>日以内としています。</a:t>
            </a:r>
            <a:endParaRPr lang="en-US" altLang="ja-JP" sz="1100" dirty="0">
              <a:solidFill>
                <a:srgbClr val="000000"/>
              </a:solidFill>
              <a:latin typeface="MS Gothic"/>
              <a:ea typeface="MS Gothic"/>
              <a:cs typeface="MS Gothic"/>
              <a:sym typeface="MS Gothic"/>
            </a:endParaRPr>
          </a:p>
          <a:p>
            <a:pPr marL="0" lvl="0" indent="0" algn="l" rtl="0">
              <a:spcBef>
                <a:spcPts val="0"/>
              </a:spcBef>
              <a:spcAft>
                <a:spcPts val="0"/>
              </a:spcAft>
              <a:buNone/>
            </a:pPr>
            <a:r>
              <a:rPr lang="ja-JP" altLang="en-US" sz="1100">
                <a:solidFill>
                  <a:srgbClr val="000000"/>
                </a:solidFill>
                <a:latin typeface="MS Gothic"/>
                <a:ea typeface="MS Gothic"/>
                <a:cs typeface="MS Gothic"/>
                <a:sym typeface="MS Gothic"/>
              </a:rPr>
              <a:t>すなわち、必要性の点を重視して、ガイドラインに適用できる短寿命核種を半減期</a:t>
            </a:r>
            <a:r>
              <a:rPr lang="en-US" altLang="ja-JP" sz="1100" dirty="0">
                <a:solidFill>
                  <a:srgbClr val="000000"/>
                </a:solidFill>
                <a:latin typeface="MS Gothic"/>
                <a:ea typeface="MS Gothic"/>
                <a:cs typeface="MS Gothic"/>
                <a:sym typeface="MS Gothic"/>
              </a:rPr>
              <a:t>15</a:t>
            </a:r>
            <a:r>
              <a:rPr lang="ja-JP" altLang="en-US" sz="1100">
                <a:solidFill>
                  <a:srgbClr val="000000"/>
                </a:solidFill>
                <a:latin typeface="MS Gothic"/>
                <a:ea typeface="MS Gothic"/>
                <a:cs typeface="MS Gothic"/>
                <a:sym typeface="MS Gothic"/>
              </a:rPr>
              <a:t>日以内と定義しています。したがって、この短寿命核種の定義は、このガイドラインのみで適用される</a:t>
            </a:r>
            <a:endParaRPr lang="en-US" altLang="ja-JP" sz="1100" dirty="0">
              <a:solidFill>
                <a:srgbClr val="000000"/>
              </a:solidFill>
              <a:latin typeface="MS Gothic"/>
              <a:ea typeface="MS Gothic"/>
              <a:cs typeface="MS Gothic"/>
              <a:sym typeface="MS Gothic"/>
            </a:endParaRPr>
          </a:p>
          <a:p>
            <a:pPr marL="0" lvl="0" indent="0" algn="l" rtl="0">
              <a:spcBef>
                <a:spcPts val="0"/>
              </a:spcBef>
              <a:spcAft>
                <a:spcPts val="0"/>
              </a:spcAft>
              <a:buNone/>
            </a:pPr>
            <a:r>
              <a:rPr lang="ja-JP" altLang="en-US" sz="1100">
                <a:solidFill>
                  <a:srgbClr val="000000"/>
                </a:solidFill>
                <a:latin typeface="MS Gothic"/>
                <a:ea typeface="MS Gothic"/>
                <a:cs typeface="MS Gothic"/>
                <a:sym typeface="MS Gothic"/>
              </a:rPr>
              <a:t>ものになります。なお、ガイドラインは医療以外の目的でも適用可能です。なお、数量告示別表１の「放射線を放出する同位元素の数量及び濃度」に放射平衡中の子孫核種を含むと記されている</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のうち、</a:t>
            </a:r>
            <a:endParaRPr lang="en-US" altLang="ja-JP" sz="1100" dirty="0">
              <a:solidFill>
                <a:srgbClr val="000000"/>
              </a:solidFill>
              <a:latin typeface="MS Gothic"/>
              <a:ea typeface="MS Gothic"/>
              <a:cs typeface="MS Gothic"/>
              <a:sym typeface="MS Gothic"/>
            </a:endParaRPr>
          </a:p>
          <a:p>
            <a:pPr marL="0" lvl="0" indent="0" algn="l" rtl="0">
              <a:spcBef>
                <a:spcPts val="0"/>
              </a:spcBef>
              <a:spcAft>
                <a:spcPts val="0"/>
              </a:spcAft>
              <a:buNone/>
            </a:pPr>
            <a:r>
              <a:rPr lang="ja-JP" altLang="en-US" sz="1100">
                <a:solidFill>
                  <a:srgbClr val="000000"/>
                </a:solidFill>
                <a:latin typeface="MS Gothic"/>
                <a:ea typeface="MS Gothic"/>
                <a:cs typeface="MS Gothic"/>
                <a:sym typeface="MS Gothic"/>
              </a:rPr>
              <a:t>半減期が</a:t>
            </a:r>
            <a:r>
              <a:rPr lang="en-US" altLang="ja-JP" sz="1100" dirty="0">
                <a:solidFill>
                  <a:srgbClr val="000000"/>
                </a:solidFill>
                <a:latin typeface="MS Gothic"/>
                <a:ea typeface="MS Gothic"/>
                <a:cs typeface="MS Gothic"/>
                <a:sym typeface="MS Gothic"/>
              </a:rPr>
              <a:t>15</a:t>
            </a:r>
            <a:r>
              <a:rPr lang="ja-JP" altLang="en-US" sz="1100">
                <a:solidFill>
                  <a:srgbClr val="000000"/>
                </a:solidFill>
                <a:latin typeface="MS Gothic"/>
                <a:ea typeface="MS Gothic"/>
                <a:cs typeface="MS Gothic"/>
                <a:sym typeface="MS Gothic"/>
              </a:rPr>
              <a:t>日以内の</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においては、単離されることがない限り、その子孫核種もガイドラインの適用対象です。</a:t>
            </a:r>
            <a:endParaRPr lang="ja-JP" altLang="en-US" sz="1100">
              <a:solidFill>
                <a:schemeClr val="dk1"/>
              </a:solidFill>
              <a:latin typeface="MS Gothic"/>
              <a:ea typeface="MS Gothic"/>
              <a:cs typeface="MS Gothic"/>
              <a:sym typeface="MS Gothic"/>
            </a:endParaRPr>
          </a:p>
        </p:txBody>
      </p:sp>
      <p:sp>
        <p:nvSpPr>
          <p:cNvPr id="148" name="Google Shape;148;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a:t>それでは、このガイドラインの骨格となるガイドラインの三本柱について説明します。重要なことは、この三本柱は３つでワンセットであり、各放射線の事業所がガイドラインに基づいて</a:t>
            </a:r>
            <a:endParaRPr lang="en-US" altLang="ja-JP" dirty="0"/>
          </a:p>
          <a:p>
            <a:pPr marL="0" lvl="0" indent="0" algn="l" rtl="0">
              <a:spcBef>
                <a:spcPts val="0"/>
              </a:spcBef>
              <a:spcAft>
                <a:spcPts val="0"/>
              </a:spcAft>
              <a:buNone/>
            </a:pPr>
            <a:r>
              <a:rPr lang="ja-JP" altLang="en-US"/>
              <a:t>その核種の使用許可を得て、さらにその使用許可に基づいて運用を行う場合、ここに上げた項目について、全てを確実に実行する必要があります。</a:t>
            </a:r>
            <a:endParaRPr dirty="0"/>
          </a:p>
        </p:txBody>
      </p:sp>
      <p:sp>
        <p:nvSpPr>
          <p:cNvPr id="159" name="Google Shape;159;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a:ea typeface="MS Gothic"/>
                <a:cs typeface="MS Gothic"/>
                <a:sym typeface="MS Gothic"/>
              </a:rPr>
              <a:t>ガイドラインの三本柱の一本目になります。</a:t>
            </a:r>
            <a:endParaRPr lang="en-US" altLang="ja-JP" sz="1100" dirty="0">
              <a:solidFill>
                <a:srgbClr val="000000"/>
              </a:solidFill>
              <a:latin typeface="MS Gothic"/>
              <a:ea typeface="MS Gothic"/>
              <a:cs typeface="MS Gothic"/>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a:ea typeface="MS Gothic"/>
                <a:cs typeface="MS Gothic"/>
                <a:sym typeface="MS Gothic"/>
              </a:rPr>
              <a:t>原子力規制委員会への使用許可申請において、許可使用数量設定のための評価に使用する遮へい能力、空気中</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濃度、排気口の空気中</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濃度、排水中の</a:t>
            </a:r>
            <a:r>
              <a:rPr lang="en-US" altLang="ja-JP" sz="1100" dirty="0">
                <a:solidFill>
                  <a:srgbClr val="000000"/>
                </a:solidFill>
                <a:latin typeface="MS Gothic"/>
                <a:ea typeface="MS Gothic"/>
                <a:cs typeface="MS Gothic"/>
                <a:sym typeface="MS Gothic"/>
              </a:rPr>
              <a:t>RI</a:t>
            </a:r>
            <a:r>
              <a:rPr lang="ja-JP" altLang="en-US" sz="1100">
                <a:solidFill>
                  <a:srgbClr val="000000"/>
                </a:solidFill>
                <a:latin typeface="MS Gothic"/>
                <a:ea typeface="MS Gothic"/>
                <a:cs typeface="MS Gothic"/>
                <a:sym typeface="MS Gothic"/>
              </a:rPr>
              <a:t>濃度は、こちらの通知に示されているモデル計算の方法に基づいて行われています。</a:t>
            </a:r>
            <a:endParaRPr lang="en-US" altLang="ja-JP" sz="1100" dirty="0">
              <a:solidFill>
                <a:srgbClr val="000000"/>
              </a:solidFill>
              <a:latin typeface="MS Gothic"/>
              <a:ea typeface="MS Gothic"/>
              <a:cs typeface="MS Gothic"/>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a:ea typeface="MS Gothic"/>
                <a:cs typeface="MS Gothic"/>
                <a:sym typeface="MS Gothic"/>
              </a:rPr>
              <a:t>また、評価の方法は原子力規制委員会に許可申請を行う際に提出する申請書に記載されているものです。</a:t>
            </a:r>
            <a:endParaRPr lang="en-US" altLang="ja-JP" sz="1100" dirty="0">
              <a:solidFill>
                <a:srgbClr val="000000"/>
              </a:solidFill>
              <a:latin typeface="MS Gothic"/>
              <a:ea typeface="MS Gothic"/>
              <a:cs typeface="MS Gothic"/>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sz="1100">
                <a:solidFill>
                  <a:srgbClr val="000000"/>
                </a:solidFill>
                <a:latin typeface="MS Gothic"/>
                <a:ea typeface="MS Gothic"/>
                <a:cs typeface="MS Gothic"/>
                <a:sym typeface="MS Gothic"/>
              </a:rPr>
              <a:t>そこでは、ここに示す</a:t>
            </a:r>
            <a:r>
              <a:rPr lang="ja-JP" altLang="en-US" sz="1100">
                <a:solidFill>
                  <a:schemeClr val="dk1"/>
                </a:solidFill>
                <a:latin typeface="MS Gothic"/>
                <a:ea typeface="MS Gothic"/>
                <a:cs typeface="MS Gothic"/>
                <a:sym typeface="MS Gothic"/>
              </a:rPr>
              <a:t>遮へい能力の評価、人が常時立入る場所の空気中</a:t>
            </a:r>
            <a:r>
              <a:rPr lang="en-US" altLang="ja-JP" sz="1100" dirty="0">
                <a:solidFill>
                  <a:schemeClr val="dk1"/>
                </a:solidFill>
                <a:latin typeface="MS Gothic"/>
                <a:ea typeface="MS Gothic"/>
                <a:cs typeface="MS Gothic"/>
                <a:sym typeface="MS Gothic"/>
              </a:rPr>
              <a:t>RI</a:t>
            </a:r>
            <a:r>
              <a:rPr lang="ja-JP" altLang="en-US" sz="1100">
                <a:solidFill>
                  <a:schemeClr val="dk1"/>
                </a:solidFill>
                <a:latin typeface="MS Gothic"/>
                <a:ea typeface="MS Gothic"/>
                <a:cs typeface="MS Gothic"/>
                <a:sym typeface="MS Gothic"/>
              </a:rPr>
              <a:t>濃度の評価、排気口空気中の</a:t>
            </a:r>
            <a:r>
              <a:rPr lang="en-US" altLang="ja-JP" sz="1100" dirty="0">
                <a:solidFill>
                  <a:schemeClr val="dk1"/>
                </a:solidFill>
                <a:latin typeface="MS Gothic"/>
                <a:ea typeface="MS Gothic"/>
                <a:cs typeface="MS Gothic"/>
                <a:sym typeface="MS Gothic"/>
              </a:rPr>
              <a:t>RI</a:t>
            </a:r>
            <a:r>
              <a:rPr lang="ja-JP" altLang="en-US" sz="1100">
                <a:solidFill>
                  <a:schemeClr val="dk1"/>
                </a:solidFill>
                <a:latin typeface="MS Gothic"/>
                <a:ea typeface="MS Gothic"/>
                <a:cs typeface="MS Gothic"/>
                <a:sym typeface="MS Gothic"/>
              </a:rPr>
              <a:t>濃度の評価、及び排水中の</a:t>
            </a:r>
            <a:r>
              <a:rPr lang="en-US" altLang="ja-JP" sz="1100" dirty="0">
                <a:solidFill>
                  <a:schemeClr val="dk1"/>
                </a:solidFill>
                <a:latin typeface="MS Gothic"/>
                <a:ea typeface="MS Gothic"/>
                <a:cs typeface="MS Gothic"/>
                <a:sym typeface="MS Gothic"/>
              </a:rPr>
              <a:t>RI</a:t>
            </a:r>
            <a:r>
              <a:rPr lang="ja-JP" altLang="en-US" sz="1100">
                <a:solidFill>
                  <a:schemeClr val="dk1"/>
                </a:solidFill>
                <a:latin typeface="MS Gothic"/>
                <a:ea typeface="MS Gothic"/>
                <a:cs typeface="MS Gothic"/>
                <a:sym typeface="MS Gothic"/>
              </a:rPr>
              <a:t>の濃度の評価が必要になります。</a:t>
            </a:r>
            <a:endParaRPr lang="en-US" altLang="ja-JP" sz="11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altLang="en-US" sz="1100">
                <a:solidFill>
                  <a:schemeClr val="dk1"/>
                </a:solidFill>
                <a:latin typeface="MS Gothic"/>
                <a:ea typeface="MS Gothic"/>
                <a:cs typeface="MS Gothic"/>
                <a:sym typeface="MS Gothic"/>
              </a:rPr>
              <a:t>上記の評価には、モデル計算式を使用しますが、その際の評価においては、計算式の飛散率等の数値に対して、実測の数値を適用可能にすることを可能にすること、及び物理的な半減期に基づく減衰を考慮可能にすることと、</a:t>
            </a:r>
            <a:endParaRPr lang="en-US" altLang="ja-JP" sz="11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altLang="en-US" sz="1100">
                <a:solidFill>
                  <a:schemeClr val="dk1"/>
                </a:solidFill>
                <a:latin typeface="MS Gothic"/>
                <a:ea typeface="MS Gothic"/>
                <a:cs typeface="MS Gothic"/>
                <a:sym typeface="MS Gothic"/>
              </a:rPr>
              <a:t>その方法がガイドラインに示されています。減衰の適用については、その施設が、施設の事情などに合わせて、する、しないの選択が可能ですので、核種の減衰を適用しないという選択もできます。</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altLang="ja-JP" sz="1100" dirty="0">
              <a:solidFill>
                <a:schemeClr val="dk1"/>
              </a:solidFill>
              <a:latin typeface="MS Gothic"/>
              <a:ea typeface="MS Gothic"/>
              <a:cs typeface="MS Gothic"/>
              <a:sym typeface="MS Gothic"/>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ja-JP" altLang="en-US" sz="1100">
              <a:solidFill>
                <a:schemeClr val="dk1"/>
              </a:solidFill>
              <a:latin typeface="MS Gothic"/>
              <a:ea typeface="MS Gothic"/>
              <a:cs typeface="MS Gothic"/>
              <a:sym typeface="MS Gothic"/>
            </a:endParaRPr>
          </a:p>
        </p:txBody>
      </p:sp>
      <p:sp>
        <p:nvSpPr>
          <p:cNvPr id="168" name="Google Shape;16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1"/>
        <p:cNvGrpSpPr/>
        <p:nvPr/>
      </p:nvGrpSpPr>
      <p:grpSpPr>
        <a:xfrm>
          <a:off x="0" y="0"/>
          <a:ext cx="0" cy="0"/>
          <a:chOff x="0" y="0"/>
          <a:chExt cx="0" cy="0"/>
        </a:xfrm>
      </p:grpSpPr>
      <p:sp>
        <p:nvSpPr>
          <p:cNvPr id="12" name="Google Shape;12;p1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6"/>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2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5"/>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26"/>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6"/>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17"/>
        <p:cNvGrpSpPr/>
        <p:nvPr/>
      </p:nvGrpSpPr>
      <p:grpSpPr>
        <a:xfrm>
          <a:off x="0" y="0"/>
          <a:ext cx="0" cy="0"/>
          <a:chOff x="0" y="0"/>
          <a:chExt cx="0" cy="0"/>
        </a:xfrm>
      </p:grpSpPr>
      <p:sp>
        <p:nvSpPr>
          <p:cNvPr id="18" name="Google Shape;18;p17"/>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7"/>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29"/>
        <p:cNvGrpSpPr/>
        <p:nvPr/>
      </p:nvGrpSpPr>
      <p:grpSpPr>
        <a:xfrm>
          <a:off x="0" y="0"/>
          <a:ext cx="0" cy="0"/>
          <a:chOff x="0" y="0"/>
          <a:chExt cx="0" cy="0"/>
        </a:xfrm>
      </p:grpSpPr>
      <p:sp>
        <p:nvSpPr>
          <p:cNvPr id="30" name="Google Shape;30;p1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9"/>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9"/>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36"/>
        <p:cNvGrpSpPr/>
        <p:nvPr/>
      </p:nvGrpSpPr>
      <p:grpSpPr>
        <a:xfrm>
          <a:off x="0" y="0"/>
          <a:ext cx="0" cy="0"/>
          <a:chOff x="0" y="0"/>
          <a:chExt cx="0" cy="0"/>
        </a:xfrm>
      </p:grpSpPr>
      <p:sp>
        <p:nvSpPr>
          <p:cNvPr id="37" name="Google Shape;37;p20"/>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0"/>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20"/>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0"/>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0"/>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5"/>
        <p:cNvGrpSpPr/>
        <p:nvPr/>
      </p:nvGrpSpPr>
      <p:grpSpPr>
        <a:xfrm>
          <a:off x="0" y="0"/>
          <a:ext cx="0" cy="0"/>
          <a:chOff x="0" y="0"/>
          <a:chExt cx="0" cy="0"/>
        </a:xfrm>
      </p:grpSpPr>
      <p:sp>
        <p:nvSpPr>
          <p:cNvPr id="46" name="Google Shape;46;p2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0"/>
        <p:cNvGrpSpPr/>
        <p:nvPr/>
      </p:nvGrpSpPr>
      <p:grpSpPr>
        <a:xfrm>
          <a:off x="0" y="0"/>
          <a:ext cx="0" cy="0"/>
          <a:chOff x="0" y="0"/>
          <a:chExt cx="0" cy="0"/>
        </a:xfrm>
      </p:grpSpPr>
      <p:sp>
        <p:nvSpPr>
          <p:cNvPr id="51" name="Google Shape;51;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23"/>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3"/>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3"/>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24"/>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4"/>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4"/>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pSp>
        <p:nvGrpSpPr>
          <p:cNvPr id="84" name="Google Shape;84;p1"/>
          <p:cNvGrpSpPr/>
          <p:nvPr/>
        </p:nvGrpSpPr>
        <p:grpSpPr>
          <a:xfrm>
            <a:off x="-10752" y="2156800"/>
            <a:ext cx="9165503" cy="2544400"/>
            <a:chOff x="-11879" y="1017301"/>
            <a:chExt cx="9165503" cy="992142"/>
          </a:xfrm>
        </p:grpSpPr>
        <p:sp>
          <p:nvSpPr>
            <p:cNvPr id="85" name="Google Shape;85;p1"/>
            <p:cNvSpPr/>
            <p:nvPr/>
          </p:nvSpPr>
          <p:spPr>
            <a:xfrm>
              <a:off x="-2901" y="1027808"/>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86" name="Google Shape;86;p1"/>
            <p:cNvCxnSpPr/>
            <p:nvPr/>
          </p:nvCxnSpPr>
          <p:spPr>
            <a:xfrm>
              <a:off x="-11879" y="2005146"/>
              <a:ext cx="9143146" cy="4297"/>
            </a:xfrm>
            <a:prstGeom prst="straightConnector1">
              <a:avLst/>
            </a:prstGeom>
            <a:noFill/>
            <a:ln w="50800" cap="flat" cmpd="sng">
              <a:solidFill>
                <a:srgbClr val="BFBFBF"/>
              </a:solidFill>
              <a:prstDash val="solid"/>
              <a:miter lim="800000"/>
              <a:headEnd type="none" w="sm" len="sm"/>
              <a:tailEnd type="none" w="sm" len="sm"/>
            </a:ln>
          </p:spPr>
        </p:cxnSp>
        <p:cxnSp>
          <p:nvCxnSpPr>
            <p:cNvPr id="87" name="Google Shape;87;p1"/>
            <p:cNvCxnSpPr/>
            <p:nvPr/>
          </p:nvCxnSpPr>
          <p:spPr>
            <a:xfrm>
              <a:off x="-11780" y="1017301"/>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88" name="Google Shape;88;p1"/>
          <p:cNvSpPr txBox="1"/>
          <p:nvPr/>
        </p:nvSpPr>
        <p:spPr>
          <a:xfrm>
            <a:off x="19729" y="2657642"/>
            <a:ext cx="9144000" cy="1569660"/>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Clr>
                <a:schemeClr val="dk1"/>
              </a:buClr>
              <a:buSzPts val="3200"/>
              <a:buFont typeface="Meiryo"/>
              <a:buNone/>
            </a:pPr>
            <a:r>
              <a:rPr lang="ja-JP" sz="3200" b="0" i="0" u="none" strike="noStrike" cap="none">
                <a:solidFill>
                  <a:schemeClr val="dk1"/>
                </a:solidFill>
                <a:latin typeface="Meiryo"/>
                <a:ea typeface="Meiryo"/>
                <a:cs typeface="Meiryo"/>
                <a:sym typeface="Meiryo"/>
              </a:rPr>
              <a:t>短寿命の非密封放射性同位元素利用における安全確保のための使用許可の評価・信頼性担保・</a:t>
            </a:r>
            <a:endParaRPr sz="3200" b="0" i="0" u="none" strike="noStrike" cap="none">
              <a:solidFill>
                <a:schemeClr val="dk1"/>
              </a:solidFill>
              <a:latin typeface="Meiryo"/>
              <a:ea typeface="Meiryo"/>
              <a:cs typeface="Meiryo"/>
              <a:sym typeface="Meiryo"/>
            </a:endParaRPr>
          </a:p>
          <a:p>
            <a:pPr marL="0" marR="0" lvl="0" indent="0" algn="ctr" rtl="0">
              <a:spcBef>
                <a:spcPts val="0"/>
              </a:spcBef>
              <a:spcAft>
                <a:spcPts val="0"/>
              </a:spcAft>
              <a:buClr>
                <a:schemeClr val="dk1"/>
              </a:buClr>
              <a:buSzPts val="3200"/>
              <a:buFont typeface="Meiryo"/>
              <a:buNone/>
            </a:pPr>
            <a:r>
              <a:rPr lang="ja-JP" sz="3200" b="0" i="0" u="none" strike="noStrike" cap="none">
                <a:solidFill>
                  <a:schemeClr val="dk1"/>
                </a:solidFill>
                <a:latin typeface="Meiryo"/>
                <a:ea typeface="Meiryo"/>
                <a:cs typeface="Meiryo"/>
                <a:sym typeface="Meiryo"/>
              </a:rPr>
              <a:t>教育訓練等に関するガイドラインの内容</a:t>
            </a:r>
            <a:endParaRPr sz="3200" b="0" i="0" u="none" strike="noStrike" cap="none">
              <a:solidFill>
                <a:srgbClr val="001132"/>
              </a:solidFill>
              <a:latin typeface="Meiryo"/>
              <a:ea typeface="Meiryo"/>
              <a:cs typeface="Meiryo"/>
              <a:sym typeface="Meiryo"/>
            </a:endParaRPr>
          </a:p>
        </p:txBody>
      </p:sp>
      <p:sp>
        <p:nvSpPr>
          <p:cNvPr id="89" name="Google Shape;89;p1"/>
          <p:cNvSpPr txBox="1"/>
          <p:nvPr/>
        </p:nvSpPr>
        <p:spPr>
          <a:xfrm>
            <a:off x="1861930" y="5970105"/>
            <a:ext cx="5929828"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600" b="0" i="0" u="none" strike="noStrike" cap="none">
                <a:solidFill>
                  <a:schemeClr val="dk1"/>
                </a:solidFill>
                <a:latin typeface="MS Gothic"/>
                <a:ea typeface="MS Gothic"/>
                <a:cs typeface="MS Gothic"/>
                <a:sym typeface="MS Gothic"/>
              </a:rPr>
              <a:t>この資料は、短寿命RIの使用に関する教育訓練を実施する者</a:t>
            </a:r>
            <a:endParaRPr sz="16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600">
                <a:solidFill>
                  <a:schemeClr val="dk1"/>
                </a:solidFill>
                <a:latin typeface="MS Gothic"/>
                <a:ea typeface="MS Gothic"/>
                <a:cs typeface="MS Gothic"/>
                <a:sym typeface="MS Gothic"/>
              </a:rPr>
              <a:t>（安全管理担当者、講師）が教育訓練実施前に参考するために</a:t>
            </a:r>
            <a:endParaRPr sz="16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600">
                <a:solidFill>
                  <a:schemeClr val="dk1"/>
                </a:solidFill>
                <a:latin typeface="MS Gothic"/>
                <a:ea typeface="MS Gothic"/>
                <a:cs typeface="MS Gothic"/>
                <a:sym typeface="MS Gothic"/>
              </a:rPr>
              <a:t>作成されたものです</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grpSp>
        <p:nvGrpSpPr>
          <p:cNvPr id="179" name="Google Shape;179;p10"/>
          <p:cNvGrpSpPr/>
          <p:nvPr/>
        </p:nvGrpSpPr>
        <p:grpSpPr>
          <a:xfrm>
            <a:off x="-21478" y="-2131"/>
            <a:ext cx="9173320" cy="981635"/>
            <a:chOff x="-21478" y="-2131"/>
            <a:chExt cx="9173320" cy="981635"/>
          </a:xfrm>
        </p:grpSpPr>
        <p:sp>
          <p:nvSpPr>
            <p:cNvPr id="180" name="Google Shape;180;p10"/>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81" name="Google Shape;181;p10"/>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82" name="Google Shape;182;p10"/>
          <p:cNvSpPr txBox="1"/>
          <p:nvPr/>
        </p:nvSpPr>
        <p:spPr>
          <a:xfrm>
            <a:off x="99724" y="205314"/>
            <a:ext cx="9144000" cy="597650"/>
          </a:xfrm>
          <a:prstGeom prst="rect">
            <a:avLst/>
          </a:prstGeom>
          <a:noFill/>
          <a:ln>
            <a:noFill/>
          </a:ln>
        </p:spPr>
        <p:txBody>
          <a:bodyPr spcFirstLastPara="1" wrap="square" lIns="91425" tIns="108000" rIns="91425" bIns="0" anchor="ctr" anchorCtr="0">
            <a:spAutoFit/>
          </a:bodyPr>
          <a:lstStyle/>
          <a:p>
            <a:pPr marL="0" marR="0" lvl="0" indent="0" algn="l" rtl="0">
              <a:lnSpc>
                <a:spcPct val="135714"/>
              </a:lnSpc>
              <a:spcBef>
                <a:spcPts val="0"/>
              </a:spcBef>
              <a:spcAft>
                <a:spcPts val="0"/>
              </a:spcAft>
              <a:buNone/>
            </a:pPr>
            <a:r>
              <a:rPr lang="ja-JP" sz="2800">
                <a:solidFill>
                  <a:srgbClr val="000000"/>
                </a:solidFill>
                <a:latin typeface="Meiryo"/>
                <a:ea typeface="Meiryo"/>
                <a:cs typeface="Meiryo"/>
                <a:sym typeface="Meiryo"/>
              </a:rPr>
              <a:t>評価に対する信頼性を担保する方法</a:t>
            </a:r>
            <a:endParaRPr sz="2800">
              <a:solidFill>
                <a:schemeClr val="dk1"/>
              </a:solidFill>
              <a:latin typeface="Meiryo"/>
              <a:ea typeface="Meiryo"/>
              <a:cs typeface="Meiryo"/>
              <a:sym typeface="Meiryo"/>
            </a:endParaRPr>
          </a:p>
        </p:txBody>
      </p:sp>
      <p:sp>
        <p:nvSpPr>
          <p:cNvPr id="183" name="Google Shape;183;p10"/>
          <p:cNvSpPr/>
          <p:nvPr/>
        </p:nvSpPr>
        <p:spPr>
          <a:xfrm>
            <a:off x="662940" y="1276720"/>
            <a:ext cx="8017567" cy="41549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chemeClr val="dk1"/>
                </a:solidFill>
                <a:latin typeface="MS Gothic"/>
                <a:ea typeface="MS Gothic"/>
                <a:cs typeface="MS Gothic"/>
                <a:sym typeface="MS Gothic"/>
              </a:rPr>
              <a:t>許可使用数量算定のための評価に飛散率等の実測に基づいた数値を取り入れることに関しても、許可事業所がIAEA基本安全原則のとおり安全のための一義的な責任をもって行うことが重要である。</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実測に基づいた数値を評価に使用する場合は、各許可事業所で実際に試験を実施し、その数値の信頼性の担保の組織体制を構築する</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必要がある。</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・責任体制の構築　　　　</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・許可後に装備するマニュアル等</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400" dirty="0">
              <a:solidFill>
                <a:schemeClr val="dk1"/>
              </a:solidFill>
              <a:latin typeface="MS Gothic"/>
              <a:ea typeface="MS Gothic"/>
              <a:cs typeface="MS Gothic"/>
              <a:sym typeface="MS Gothic"/>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1"/>
          <p:cNvSpPr/>
          <p:nvPr/>
        </p:nvSpPr>
        <p:spPr>
          <a:xfrm>
            <a:off x="596347" y="1410970"/>
            <a:ext cx="724231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実測データ取得試験では責任体制を構築することが必要</a:t>
            </a:r>
            <a:endParaRPr sz="1800">
              <a:solidFill>
                <a:srgbClr val="000000"/>
              </a:solidFill>
              <a:latin typeface="MS Gothic"/>
              <a:ea typeface="MS Gothic"/>
              <a:cs typeface="MS Gothic"/>
              <a:sym typeface="MS Gothic"/>
            </a:endParaRPr>
          </a:p>
        </p:txBody>
      </p:sp>
      <p:grpSp>
        <p:nvGrpSpPr>
          <p:cNvPr id="189" name="Google Shape;189;p11"/>
          <p:cNvGrpSpPr/>
          <p:nvPr/>
        </p:nvGrpSpPr>
        <p:grpSpPr>
          <a:xfrm>
            <a:off x="-21478" y="-2131"/>
            <a:ext cx="9173320" cy="981635"/>
            <a:chOff x="-21478" y="-2131"/>
            <a:chExt cx="9173320" cy="981635"/>
          </a:xfrm>
        </p:grpSpPr>
        <p:sp>
          <p:nvSpPr>
            <p:cNvPr id="190" name="Google Shape;190;p11"/>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91" name="Google Shape;191;p11"/>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92" name="Google Shape;192;p11"/>
          <p:cNvSpPr txBox="1"/>
          <p:nvPr/>
        </p:nvSpPr>
        <p:spPr>
          <a:xfrm>
            <a:off x="99724" y="205314"/>
            <a:ext cx="9144000" cy="597650"/>
          </a:xfrm>
          <a:prstGeom prst="rect">
            <a:avLst/>
          </a:prstGeom>
          <a:noFill/>
          <a:ln>
            <a:noFill/>
          </a:ln>
        </p:spPr>
        <p:txBody>
          <a:bodyPr spcFirstLastPara="1" wrap="square" lIns="91425" tIns="108000" rIns="91425" bIns="0" anchor="ctr" anchorCtr="0">
            <a:spAutoFit/>
          </a:bodyPr>
          <a:lstStyle/>
          <a:p>
            <a:pPr marL="0" marR="0" lvl="0" indent="0" algn="l" rtl="0">
              <a:lnSpc>
                <a:spcPct val="118750"/>
              </a:lnSpc>
              <a:spcBef>
                <a:spcPts val="0"/>
              </a:spcBef>
              <a:spcAft>
                <a:spcPts val="0"/>
              </a:spcAft>
              <a:buNone/>
            </a:pPr>
            <a:r>
              <a:rPr lang="ja-JP" sz="3200">
                <a:solidFill>
                  <a:schemeClr val="dk1"/>
                </a:solidFill>
                <a:latin typeface="Meiryo"/>
                <a:ea typeface="Meiryo"/>
                <a:cs typeface="Meiryo"/>
                <a:sym typeface="Meiryo"/>
              </a:rPr>
              <a:t>責任体制の構築例</a:t>
            </a:r>
            <a:endParaRPr sz="3200">
              <a:solidFill>
                <a:schemeClr val="dk1"/>
              </a:solidFill>
              <a:latin typeface="Meiryo"/>
              <a:ea typeface="Meiryo"/>
              <a:cs typeface="Meiryo"/>
              <a:sym typeface="Meiryo"/>
            </a:endParaRPr>
          </a:p>
        </p:txBody>
      </p:sp>
      <p:sp>
        <p:nvSpPr>
          <p:cNvPr id="194" name="Google Shape;194;p11"/>
          <p:cNvSpPr/>
          <p:nvPr/>
        </p:nvSpPr>
        <p:spPr>
          <a:xfrm>
            <a:off x="2409468" y="5754254"/>
            <a:ext cx="3531736" cy="322227"/>
          </a:xfrm>
          <a:prstGeom prst="rect">
            <a:avLst/>
          </a:prstGeom>
          <a:noFill/>
          <a:ln>
            <a:noFill/>
          </a:ln>
        </p:spPr>
        <p:txBody>
          <a:bodyPr spcFirstLastPara="1" wrap="square" lIns="91425" tIns="45700" rIns="91425" bIns="45700" anchor="t" anchorCtr="0">
            <a:spAutoFit/>
          </a:bodyPr>
          <a:lstStyle/>
          <a:p>
            <a:pPr marL="0" marR="0" lvl="0" indent="114300" algn="ctr" rtl="0">
              <a:lnSpc>
                <a:spcPct val="83333"/>
              </a:lnSpc>
              <a:spcBef>
                <a:spcPts val="0"/>
              </a:spcBef>
              <a:spcAft>
                <a:spcPts val="0"/>
              </a:spcAft>
              <a:buNone/>
            </a:pPr>
            <a:r>
              <a:rPr lang="ja-JP" sz="1800">
                <a:solidFill>
                  <a:srgbClr val="000000"/>
                </a:solidFill>
                <a:latin typeface="MS Gothic" panose="020B0609070205080204" pitchFamily="49" charset="-128"/>
                <a:ea typeface="MS Gothic" panose="020B0609070205080204" pitchFamily="49" charset="-128"/>
                <a:cs typeface="Times New Roman"/>
                <a:sym typeface="Times New Roman"/>
              </a:rPr>
              <a:t>試験および責任体制組織図の例</a:t>
            </a:r>
            <a:endParaRPr sz="1400" dirty="0">
              <a:solidFill>
                <a:schemeClr val="dk1"/>
              </a:solidFill>
              <a:latin typeface="MS Gothic" panose="020B0609070205080204" pitchFamily="49" charset="-128"/>
              <a:ea typeface="MS Gothic" panose="020B0609070205080204" pitchFamily="49" charset="-128"/>
              <a:cs typeface="Times New Roman"/>
              <a:sym typeface="Times New Roman"/>
            </a:endParaRPr>
          </a:p>
        </p:txBody>
      </p:sp>
      <p:pic>
        <p:nvPicPr>
          <p:cNvPr id="2" name="図 1">
            <a:extLst>
              <a:ext uri="{FF2B5EF4-FFF2-40B4-BE49-F238E27FC236}">
                <a16:creationId xmlns:a16="http://schemas.microsoft.com/office/drawing/2014/main" id="{8C79144F-C5BF-EF4E-AD9D-2889E57C89D3}"/>
              </a:ext>
            </a:extLst>
          </p:cNvPr>
          <p:cNvPicPr>
            <a:picLocks noChangeAspect="1"/>
          </p:cNvPicPr>
          <p:nvPr/>
        </p:nvPicPr>
        <p:blipFill>
          <a:blip r:embed="rId3"/>
          <a:stretch>
            <a:fillRect/>
          </a:stretch>
        </p:blipFill>
        <p:spPr>
          <a:xfrm>
            <a:off x="718457" y="1956842"/>
            <a:ext cx="7275155" cy="352366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2"/>
          <p:cNvSpPr/>
          <p:nvPr/>
        </p:nvSpPr>
        <p:spPr>
          <a:xfrm>
            <a:off x="530033" y="1163670"/>
            <a:ext cx="7984489" cy="793172"/>
          </a:xfrm>
          <a:prstGeom prst="roundRect">
            <a:avLst>
              <a:gd name="adj" fmla="val 16667"/>
            </a:avLst>
          </a:prstGeom>
          <a:solidFill>
            <a:srgbClr val="E1EFD8"/>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0" name="Google Shape;200;p12"/>
          <p:cNvSpPr txBox="1">
            <a:spLocks noGrp="1"/>
          </p:cNvSpPr>
          <p:nvPr>
            <p:ph type="body" idx="1"/>
          </p:nvPr>
        </p:nvSpPr>
        <p:spPr>
          <a:xfrm>
            <a:off x="530033" y="1186949"/>
            <a:ext cx="8382054" cy="532010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特定の使用方法で得られた数値に基づいて受けているので、その手順の下で</a:t>
            </a:r>
            <a:endParaRPr sz="1800" dirty="0">
              <a:latin typeface="MS Gothic"/>
              <a:ea typeface="MS Gothic"/>
              <a:cs typeface="MS Gothic"/>
              <a:sym typeface="MS Gothic"/>
            </a:endParaRPr>
          </a:p>
          <a:p>
            <a:pPr marL="0" lvl="0" indent="0" algn="l" rtl="0">
              <a:lnSpc>
                <a:spcPct val="90000"/>
              </a:lnSpc>
              <a:spcBef>
                <a:spcPts val="1000"/>
              </a:spcBef>
              <a:spcAft>
                <a:spcPts val="0"/>
              </a:spcAft>
              <a:buClr>
                <a:schemeClr val="dk1"/>
              </a:buClr>
              <a:buSzPts val="1800"/>
              <a:buNone/>
            </a:pPr>
            <a:r>
              <a:rPr lang="ja-JP" sz="1800">
                <a:latin typeface="MS Gothic"/>
                <a:ea typeface="MS Gothic"/>
                <a:cs typeface="MS Gothic"/>
                <a:sym typeface="MS Gothic"/>
              </a:rPr>
              <a:t>使用される必要がある</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・許可の範囲内で使用できるように、使用手順を規定したマニュアル等を</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作成する</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・信頼性担保の観点から、許可事業所は、マニュアル等に記載された使用</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手順に従って、実際に運用されていることがわかる記録簿等を整備して</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おく</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・何らかの要因により、決められた手順通りに実施出来ない場合の対処法</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及び手順通りに実施出来なかったことが判明した場合の対処法について</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マニュアル等を作成する </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その手順の下で取扱が出来なくなった場合に中止することをマニュアル等　　　　</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に明記するとともに、中止の方法等及び手順通りに実施出来なかったこと</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が判明した場合の対処法を事前に決めておき、マニュアル等でまとめる</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r>
              <a:rPr lang="ja-JP" sz="1800">
                <a:latin typeface="MS Gothic"/>
                <a:ea typeface="MS Gothic"/>
                <a:cs typeface="MS Gothic"/>
                <a:sym typeface="MS Gothic"/>
              </a:rPr>
              <a:t>    必要がある。 </a:t>
            </a:r>
            <a:endParaRPr sz="1800" dirty="0">
              <a:latin typeface="MS Gothic"/>
              <a:ea typeface="MS Gothic"/>
              <a:cs typeface="MS Gothic"/>
              <a:sym typeface="MS Gothic"/>
            </a:endParaRPr>
          </a:p>
          <a:p>
            <a:pPr marL="0" lvl="0" indent="0" algn="l" rtl="0">
              <a:lnSpc>
                <a:spcPct val="90000"/>
              </a:lnSpc>
              <a:spcBef>
                <a:spcPts val="0"/>
              </a:spcBef>
              <a:spcAft>
                <a:spcPts val="0"/>
              </a:spcAft>
              <a:buClr>
                <a:schemeClr val="dk1"/>
              </a:buClr>
              <a:buSzPts val="1800"/>
              <a:buNone/>
            </a:pPr>
            <a:endParaRPr sz="1800" dirty="0">
              <a:latin typeface="MS Gothic"/>
              <a:ea typeface="MS Gothic"/>
              <a:cs typeface="MS Gothic"/>
              <a:sym typeface="MS Gothic"/>
            </a:endParaRPr>
          </a:p>
          <a:p>
            <a:pPr marL="0" lvl="0" indent="0" algn="l" rtl="0">
              <a:lnSpc>
                <a:spcPct val="90000"/>
              </a:lnSpc>
              <a:spcBef>
                <a:spcPts val="1000"/>
              </a:spcBef>
              <a:spcAft>
                <a:spcPts val="0"/>
              </a:spcAft>
              <a:buClr>
                <a:schemeClr val="dk1"/>
              </a:buClr>
              <a:buSzPts val="2000"/>
              <a:buNone/>
            </a:pPr>
            <a:endParaRPr sz="2000" dirty="0"/>
          </a:p>
        </p:txBody>
      </p:sp>
      <p:grpSp>
        <p:nvGrpSpPr>
          <p:cNvPr id="201" name="Google Shape;201;p12"/>
          <p:cNvGrpSpPr/>
          <p:nvPr/>
        </p:nvGrpSpPr>
        <p:grpSpPr>
          <a:xfrm>
            <a:off x="-21478" y="-2131"/>
            <a:ext cx="9173320" cy="981635"/>
            <a:chOff x="-21478" y="-2131"/>
            <a:chExt cx="9173320" cy="981635"/>
          </a:xfrm>
        </p:grpSpPr>
        <p:sp>
          <p:nvSpPr>
            <p:cNvPr id="202" name="Google Shape;202;p12"/>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203" name="Google Shape;203;p12"/>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204" name="Google Shape;204;p12"/>
          <p:cNvSpPr txBox="1"/>
          <p:nvPr/>
        </p:nvSpPr>
        <p:spPr>
          <a:xfrm>
            <a:off x="99724" y="205314"/>
            <a:ext cx="9144000" cy="597650"/>
          </a:xfrm>
          <a:prstGeom prst="rect">
            <a:avLst/>
          </a:prstGeom>
          <a:noFill/>
          <a:ln>
            <a:noFill/>
          </a:ln>
        </p:spPr>
        <p:txBody>
          <a:bodyPr spcFirstLastPara="1" wrap="square" lIns="91425" tIns="108000" rIns="91425" bIns="0" anchor="ctr" anchorCtr="0">
            <a:spAutoFit/>
          </a:bodyPr>
          <a:lstStyle/>
          <a:p>
            <a:pPr marL="0" marR="0" lvl="0" indent="0" algn="l" rtl="0">
              <a:lnSpc>
                <a:spcPct val="118750"/>
              </a:lnSpc>
              <a:spcBef>
                <a:spcPts val="0"/>
              </a:spcBef>
              <a:spcAft>
                <a:spcPts val="0"/>
              </a:spcAft>
              <a:buNone/>
            </a:pPr>
            <a:r>
              <a:rPr lang="ja-JP" sz="3200">
                <a:solidFill>
                  <a:schemeClr val="dk1"/>
                </a:solidFill>
                <a:latin typeface="Meiryo"/>
                <a:ea typeface="Meiryo"/>
                <a:cs typeface="Meiryo"/>
                <a:sym typeface="Meiryo"/>
              </a:rPr>
              <a:t>許可後に装備するべきマニュアル等</a:t>
            </a:r>
            <a:endParaRPr sz="3200">
              <a:solidFill>
                <a:schemeClr val="dk1"/>
              </a:solidFill>
              <a:latin typeface="Meiryo"/>
              <a:ea typeface="Meiryo"/>
              <a:cs typeface="Meiryo"/>
              <a:sym typeface="Meiryo"/>
            </a:endParaRPr>
          </a:p>
        </p:txBody>
      </p:sp>
      <p:sp>
        <p:nvSpPr>
          <p:cNvPr id="205" name="Google Shape;205;p12"/>
          <p:cNvSpPr/>
          <p:nvPr/>
        </p:nvSpPr>
        <p:spPr>
          <a:xfrm>
            <a:off x="424043" y="6011809"/>
            <a:ext cx="8295914"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MS Gothic"/>
                <a:ea typeface="MS Gothic"/>
                <a:cs typeface="MS Gothic"/>
                <a:sym typeface="MS Gothic"/>
              </a:rPr>
              <a:t>業務の改善活動として、これらのマニュアルについて検証され、改良される</a:t>
            </a: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ことが望ましい</a:t>
            </a:r>
            <a:endParaRPr sz="1800">
              <a:solidFill>
                <a:schemeClr val="dk1"/>
              </a:solidFill>
              <a:latin typeface="MS Gothic"/>
              <a:ea typeface="MS Gothic"/>
              <a:cs typeface="MS Gothic"/>
              <a:sym typeface="MS Gothic"/>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grpSp>
        <p:nvGrpSpPr>
          <p:cNvPr id="210" name="Google Shape;210;p13"/>
          <p:cNvGrpSpPr/>
          <p:nvPr/>
        </p:nvGrpSpPr>
        <p:grpSpPr>
          <a:xfrm>
            <a:off x="-21478" y="-2131"/>
            <a:ext cx="9173320" cy="981635"/>
            <a:chOff x="-21478" y="-2131"/>
            <a:chExt cx="9173320" cy="981635"/>
          </a:xfrm>
        </p:grpSpPr>
        <p:sp>
          <p:nvSpPr>
            <p:cNvPr id="211" name="Google Shape;211;p13"/>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212" name="Google Shape;212;p13"/>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213" name="Google Shape;213;p13"/>
          <p:cNvSpPr txBox="1"/>
          <p:nvPr/>
        </p:nvSpPr>
        <p:spPr>
          <a:xfrm>
            <a:off x="99724" y="205314"/>
            <a:ext cx="9144000" cy="597650"/>
          </a:xfrm>
          <a:prstGeom prst="rect">
            <a:avLst/>
          </a:prstGeom>
          <a:noFill/>
          <a:ln>
            <a:noFill/>
          </a:ln>
        </p:spPr>
        <p:txBody>
          <a:bodyPr spcFirstLastPara="1" wrap="square" lIns="91425" tIns="108000" rIns="91425" bIns="0" anchor="ctr" anchorCtr="0">
            <a:spAutoFit/>
          </a:bodyPr>
          <a:lstStyle/>
          <a:p>
            <a:pPr marL="0" marR="0" lvl="0" indent="0" algn="l" rtl="0">
              <a:lnSpc>
                <a:spcPct val="135714"/>
              </a:lnSpc>
              <a:spcBef>
                <a:spcPts val="0"/>
              </a:spcBef>
              <a:spcAft>
                <a:spcPts val="0"/>
              </a:spcAft>
              <a:buNone/>
            </a:pPr>
            <a:r>
              <a:rPr lang="ja-JP" sz="2800">
                <a:solidFill>
                  <a:srgbClr val="000000"/>
                </a:solidFill>
                <a:latin typeface="Meiryo"/>
                <a:ea typeface="Meiryo"/>
                <a:cs typeface="Meiryo"/>
                <a:sym typeface="Meiryo"/>
              </a:rPr>
              <a:t>短寿命RI取扱の教育訓練</a:t>
            </a:r>
            <a:endParaRPr sz="2800">
              <a:solidFill>
                <a:schemeClr val="dk1"/>
              </a:solidFill>
              <a:latin typeface="Meiryo"/>
              <a:ea typeface="Meiryo"/>
              <a:cs typeface="Meiryo"/>
              <a:sym typeface="Meiryo"/>
            </a:endParaRPr>
          </a:p>
        </p:txBody>
      </p:sp>
      <p:sp>
        <p:nvSpPr>
          <p:cNvPr id="214" name="Google Shape;214;p13"/>
          <p:cNvSpPr/>
          <p:nvPr/>
        </p:nvSpPr>
        <p:spPr>
          <a:xfrm>
            <a:off x="424068" y="1261883"/>
            <a:ext cx="7971183" cy="132339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ja-JP" sz="2000">
                <a:solidFill>
                  <a:srgbClr val="000000"/>
                </a:solidFill>
                <a:latin typeface="MS Gothic"/>
                <a:ea typeface="MS Gothic"/>
                <a:cs typeface="MS Gothic"/>
                <a:sym typeface="MS Gothic"/>
              </a:rPr>
              <a:t>実測データに基づいた評価をしたRIについては、特定の手法での</a:t>
            </a:r>
            <a:endParaRPr sz="2000" dirty="0">
              <a:solidFill>
                <a:srgbClr val="000000"/>
              </a:solidFill>
              <a:latin typeface="MS Gothic"/>
              <a:ea typeface="MS Gothic"/>
              <a:cs typeface="MS Gothic"/>
              <a:sym typeface="MS Gothic"/>
            </a:endParaRPr>
          </a:p>
          <a:p>
            <a:pPr marL="0" marR="0" lvl="0" indent="0" algn="just" rtl="0">
              <a:spcBef>
                <a:spcPts val="0"/>
              </a:spcBef>
              <a:spcAft>
                <a:spcPts val="0"/>
              </a:spcAft>
              <a:buNone/>
            </a:pPr>
            <a:r>
              <a:rPr lang="ja-JP" sz="2000">
                <a:solidFill>
                  <a:srgbClr val="000000"/>
                </a:solidFill>
                <a:latin typeface="MS Gothic"/>
                <a:ea typeface="MS Gothic"/>
                <a:cs typeface="MS Gothic"/>
                <a:sym typeface="MS Gothic"/>
              </a:rPr>
              <a:t>飛散率等のデータを評価に使用している</a:t>
            </a:r>
            <a:endParaRPr sz="2000" dirty="0">
              <a:solidFill>
                <a:srgbClr val="000000"/>
              </a:solidFill>
              <a:latin typeface="MS Gothic"/>
              <a:ea typeface="MS Gothic"/>
              <a:cs typeface="MS Gothic"/>
              <a:sym typeface="MS Gothic"/>
            </a:endParaRPr>
          </a:p>
          <a:p>
            <a:pPr lvl="0" algn="just"/>
            <a:r>
              <a:rPr lang="ja-JP" sz="2000">
                <a:solidFill>
                  <a:srgbClr val="000000"/>
                </a:solidFill>
                <a:latin typeface="MS Gothic"/>
                <a:ea typeface="MS Gothic"/>
                <a:cs typeface="MS Gothic"/>
                <a:sym typeface="MS Gothic"/>
              </a:rPr>
              <a:t>そのため、</a:t>
            </a:r>
            <a:r>
              <a:rPr lang="ja-JP" altLang="ja-JP" sz="2000">
                <a:latin typeface="MS Gothic"/>
                <a:ea typeface="MS Gothic"/>
                <a:cs typeface="MS Gothic"/>
                <a:sym typeface="MS Gothic"/>
              </a:rPr>
              <a:t>業務従事者には、</a:t>
            </a:r>
            <a:r>
              <a:rPr lang="ja-JP" altLang="en-US" sz="2000">
                <a:solidFill>
                  <a:srgbClr val="000000"/>
                </a:solidFill>
                <a:latin typeface="MS Gothic"/>
                <a:ea typeface="MS Gothic"/>
                <a:cs typeface="MS Gothic"/>
                <a:sym typeface="MS Gothic"/>
              </a:rPr>
              <a:t>ガイドラインに基づいて許可を得た</a:t>
            </a:r>
            <a:endParaRPr lang="en-US" altLang="ja-JP" sz="2000" dirty="0">
              <a:solidFill>
                <a:srgbClr val="000000"/>
              </a:solidFill>
              <a:latin typeface="MS Gothic"/>
              <a:ea typeface="MS Gothic"/>
              <a:cs typeface="MS Gothic"/>
              <a:sym typeface="MS Gothic"/>
            </a:endParaRPr>
          </a:p>
          <a:p>
            <a:pPr lvl="0" algn="just"/>
            <a:r>
              <a:rPr lang="ja-JP" sz="2000">
                <a:solidFill>
                  <a:srgbClr val="000000"/>
                </a:solidFill>
                <a:latin typeface="MS Gothic"/>
                <a:ea typeface="MS Gothic"/>
                <a:cs typeface="MS Gothic"/>
                <a:sym typeface="MS Gothic"/>
              </a:rPr>
              <a:t>対象RIを使用するための手順</a:t>
            </a:r>
            <a:r>
              <a:rPr lang="ja-JP" altLang="en-US" sz="2000">
                <a:latin typeface="MS Gothic"/>
                <a:ea typeface="MS Gothic"/>
                <a:cs typeface="MS Gothic"/>
                <a:sym typeface="MS Gothic"/>
              </a:rPr>
              <a:t>を</a:t>
            </a:r>
            <a:r>
              <a:rPr lang="ja-JP" sz="2000">
                <a:solidFill>
                  <a:srgbClr val="000000"/>
                </a:solidFill>
                <a:latin typeface="MS Gothic"/>
                <a:ea typeface="MS Gothic"/>
                <a:cs typeface="MS Gothic"/>
                <a:sym typeface="MS Gothic"/>
              </a:rPr>
              <a:t>遵守させる必要がある</a:t>
            </a:r>
            <a:endParaRPr sz="2000" dirty="0">
              <a:solidFill>
                <a:schemeClr val="dk1"/>
              </a:solidFill>
              <a:latin typeface="MS Gothic"/>
              <a:ea typeface="MS Gothic"/>
              <a:cs typeface="MS Gothic"/>
              <a:sym typeface="MS Gothic"/>
            </a:endParaRPr>
          </a:p>
        </p:txBody>
      </p:sp>
      <p:sp>
        <p:nvSpPr>
          <p:cNvPr id="215" name="Google Shape;215;p13"/>
          <p:cNvSpPr/>
          <p:nvPr/>
        </p:nvSpPr>
        <p:spPr>
          <a:xfrm>
            <a:off x="643063" y="4009342"/>
            <a:ext cx="5115503"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rgbClr val="000000"/>
                </a:solidFill>
                <a:latin typeface="Calibri"/>
                <a:ea typeface="Calibri"/>
                <a:cs typeface="Calibri"/>
                <a:sym typeface="Calibri"/>
              </a:rPr>
              <a:t>使用前に教育訓練が実施される必要がある</a:t>
            </a:r>
            <a:r>
              <a:rPr lang="ja-JP"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p:txBody>
      </p:sp>
      <p:sp>
        <p:nvSpPr>
          <p:cNvPr id="216" name="Google Shape;216;p13"/>
          <p:cNvSpPr/>
          <p:nvPr/>
        </p:nvSpPr>
        <p:spPr>
          <a:xfrm>
            <a:off x="643063" y="3363011"/>
            <a:ext cx="8057321"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rgbClr val="000000"/>
                </a:solidFill>
                <a:latin typeface="Calibri"/>
                <a:ea typeface="Calibri"/>
                <a:cs typeface="Calibri"/>
                <a:sym typeface="Calibri"/>
              </a:rPr>
              <a:t>ガイドラインに基づいて使用許可を得たRIの安全取扱に関する教育及び訓練は、RI規制法に従った教育及び訓練として実施する</a:t>
            </a:r>
            <a:r>
              <a:rPr lang="ja-JP"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p:txBody>
      </p:sp>
      <p:sp>
        <p:nvSpPr>
          <p:cNvPr id="217" name="Google Shape;217;p13"/>
          <p:cNvSpPr txBox="1"/>
          <p:nvPr/>
        </p:nvSpPr>
        <p:spPr>
          <a:xfrm>
            <a:off x="332078" y="2943130"/>
            <a:ext cx="2749471"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chemeClr val="dk1"/>
                </a:solidFill>
                <a:latin typeface="MS Gothic"/>
                <a:ea typeface="MS Gothic"/>
                <a:cs typeface="MS Gothic"/>
                <a:sym typeface="MS Gothic"/>
              </a:rPr>
              <a:t>・教育訓練の位置づけ</a:t>
            </a:r>
            <a:endParaRPr/>
          </a:p>
        </p:txBody>
      </p:sp>
      <p:sp>
        <p:nvSpPr>
          <p:cNvPr id="218" name="Google Shape;218;p13"/>
          <p:cNvSpPr txBox="1"/>
          <p:nvPr/>
        </p:nvSpPr>
        <p:spPr>
          <a:xfrm>
            <a:off x="332078" y="4614886"/>
            <a:ext cx="8648521"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chemeClr val="dk1"/>
                </a:solidFill>
                <a:latin typeface="MS Gothic"/>
                <a:ea typeface="MS Gothic"/>
                <a:cs typeface="MS Gothic"/>
                <a:sym typeface="MS Gothic"/>
              </a:rPr>
              <a:t>・教育訓練の対象者</a:t>
            </a:r>
            <a:endParaRPr sz="20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　ガイドラインに基づいて使用許可を得た短寿命RIを使用する業務従事者</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grpSp>
        <p:nvGrpSpPr>
          <p:cNvPr id="223" name="Google Shape;223;p14"/>
          <p:cNvGrpSpPr/>
          <p:nvPr/>
        </p:nvGrpSpPr>
        <p:grpSpPr>
          <a:xfrm>
            <a:off x="-21478" y="-2131"/>
            <a:ext cx="9173320" cy="981635"/>
            <a:chOff x="-21478" y="-2131"/>
            <a:chExt cx="9173320" cy="981635"/>
          </a:xfrm>
        </p:grpSpPr>
        <p:sp>
          <p:nvSpPr>
            <p:cNvPr id="224" name="Google Shape;224;p14"/>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225" name="Google Shape;225;p14"/>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226" name="Google Shape;226;p14"/>
          <p:cNvSpPr txBox="1"/>
          <p:nvPr/>
        </p:nvSpPr>
        <p:spPr>
          <a:xfrm>
            <a:off x="99724" y="205314"/>
            <a:ext cx="9144000" cy="597650"/>
          </a:xfrm>
          <a:prstGeom prst="rect">
            <a:avLst/>
          </a:prstGeom>
          <a:noFill/>
          <a:ln>
            <a:noFill/>
          </a:ln>
        </p:spPr>
        <p:txBody>
          <a:bodyPr spcFirstLastPara="1" wrap="square" lIns="91425" tIns="108000" rIns="91425" bIns="0" anchor="ctr" anchorCtr="0">
            <a:spAutoFit/>
          </a:bodyPr>
          <a:lstStyle/>
          <a:p>
            <a:pPr marL="0" marR="0" lvl="0" indent="0" algn="l" rtl="0">
              <a:lnSpc>
                <a:spcPct val="135714"/>
              </a:lnSpc>
              <a:spcBef>
                <a:spcPts val="0"/>
              </a:spcBef>
              <a:spcAft>
                <a:spcPts val="0"/>
              </a:spcAft>
              <a:buNone/>
            </a:pPr>
            <a:r>
              <a:rPr lang="ja-JP" sz="2800">
                <a:solidFill>
                  <a:srgbClr val="000000"/>
                </a:solidFill>
                <a:latin typeface="Meiryo"/>
                <a:ea typeface="Meiryo"/>
                <a:cs typeface="Meiryo"/>
                <a:sym typeface="Meiryo"/>
              </a:rPr>
              <a:t>短寿命RI取扱の教育訓練の内容</a:t>
            </a:r>
            <a:endParaRPr sz="2800">
              <a:solidFill>
                <a:schemeClr val="dk1"/>
              </a:solidFill>
              <a:latin typeface="Meiryo"/>
              <a:ea typeface="Meiryo"/>
              <a:cs typeface="Meiryo"/>
              <a:sym typeface="Meiryo"/>
            </a:endParaRPr>
          </a:p>
        </p:txBody>
      </p:sp>
      <p:sp>
        <p:nvSpPr>
          <p:cNvPr id="227" name="Google Shape;227;p14"/>
          <p:cNvSpPr/>
          <p:nvPr/>
        </p:nvSpPr>
        <p:spPr>
          <a:xfrm>
            <a:off x="428829" y="1713222"/>
            <a:ext cx="8057321"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・ガイドラインに基づいて使用許可されているRI</a:t>
            </a:r>
            <a:endParaRPr dirty="0"/>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・ガイドラインに基づいて使用許可されているRIの使用の場所</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・ガイドラインに基づいて使用許可されているRIの使用手順</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・定められた手順どおりに実施出来ない場合の対処方法</a:t>
            </a:r>
            <a:endParaRPr sz="2000" dirty="0">
              <a:solidFill>
                <a:schemeClr val="dk1"/>
              </a:solidFill>
              <a:latin typeface="MS Gothic"/>
              <a:ea typeface="MS Gothic"/>
              <a:cs typeface="MS Gothic"/>
              <a:sym typeface="MS Gothic"/>
            </a:endParaRPr>
          </a:p>
        </p:txBody>
      </p:sp>
      <p:sp>
        <p:nvSpPr>
          <p:cNvPr id="228" name="Google Shape;228;p14"/>
          <p:cNvSpPr txBox="1"/>
          <p:nvPr/>
        </p:nvSpPr>
        <p:spPr>
          <a:xfrm>
            <a:off x="199556" y="1313112"/>
            <a:ext cx="1210588"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chemeClr val="dk1"/>
                </a:solidFill>
                <a:latin typeface="MS Gothic"/>
                <a:ea typeface="MS Gothic"/>
                <a:cs typeface="MS Gothic"/>
                <a:sym typeface="MS Gothic"/>
              </a:rPr>
              <a:t>必須事項</a:t>
            </a:r>
            <a:endParaRPr/>
          </a:p>
        </p:txBody>
      </p:sp>
      <p:sp>
        <p:nvSpPr>
          <p:cNvPr id="229" name="Google Shape;229;p14"/>
          <p:cNvSpPr txBox="1"/>
          <p:nvPr/>
        </p:nvSpPr>
        <p:spPr>
          <a:xfrm>
            <a:off x="246840" y="3831967"/>
            <a:ext cx="8905002"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chemeClr val="dk1"/>
                </a:solidFill>
                <a:latin typeface="MS Gothic"/>
                <a:ea typeface="MS Gothic"/>
                <a:cs typeface="MS Gothic"/>
                <a:sym typeface="MS Gothic"/>
              </a:rPr>
              <a:t>必須事項ではあるが、一般の教育訓練をすでに受講済みであれば省略可能な</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もの</a:t>
            </a:r>
            <a:endParaRPr sz="2000" dirty="0">
              <a:solidFill>
                <a:schemeClr val="dk1"/>
              </a:solidFill>
              <a:latin typeface="MS Gothic"/>
              <a:ea typeface="MS Gothic"/>
              <a:cs typeface="MS Gothic"/>
              <a:sym typeface="MS Gothic"/>
            </a:endParaRPr>
          </a:p>
        </p:txBody>
      </p:sp>
      <p:sp>
        <p:nvSpPr>
          <p:cNvPr id="230" name="Google Shape;230;p14"/>
          <p:cNvSpPr/>
          <p:nvPr/>
        </p:nvSpPr>
        <p:spPr>
          <a:xfrm>
            <a:off x="428828" y="4565685"/>
            <a:ext cx="8057321" cy="19389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・RI使用時の放射線測定機器の操作方法</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・ガイドラインに基づいて使用許可されているRIの保管の方法</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・ガイドラインに基づいて使用許可されているRIの廃棄の方法</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・ガイドラインに基づいて使用許可されているRIの記帳の方法</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・緊急時の対応</a:t>
            </a:r>
            <a:endParaRPr sz="20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000">
                <a:solidFill>
                  <a:srgbClr val="000000"/>
                </a:solidFill>
                <a:latin typeface="MS Gothic"/>
                <a:ea typeface="MS Gothic"/>
                <a:cs typeface="MS Gothic"/>
                <a:sym typeface="MS Gothic"/>
              </a:rPr>
              <a:t>・その他、施設特有の事項</a:t>
            </a:r>
            <a:endParaRPr sz="2000" dirty="0">
              <a:solidFill>
                <a:schemeClr val="dk1"/>
              </a:solidFill>
              <a:latin typeface="MS Gothic"/>
              <a:ea typeface="MS Gothic"/>
              <a:cs typeface="MS Gothic"/>
              <a:sym typeface="MS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grpSp>
        <p:nvGrpSpPr>
          <p:cNvPr id="94" name="Google Shape;94;p2"/>
          <p:cNvGrpSpPr/>
          <p:nvPr/>
        </p:nvGrpSpPr>
        <p:grpSpPr>
          <a:xfrm>
            <a:off x="-21478" y="-2131"/>
            <a:ext cx="9173320" cy="981635"/>
            <a:chOff x="-21478" y="-2131"/>
            <a:chExt cx="9173320" cy="981635"/>
          </a:xfrm>
        </p:grpSpPr>
        <p:sp>
          <p:nvSpPr>
            <p:cNvPr id="95" name="Google Shape;95;p2"/>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96" name="Google Shape;96;p2"/>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97" name="Google Shape;97;p2"/>
          <p:cNvSpPr txBox="1"/>
          <p:nvPr/>
        </p:nvSpPr>
        <p:spPr>
          <a:xfrm>
            <a:off x="536602" y="1667132"/>
            <a:ext cx="8269468" cy="4510209"/>
          </a:xfrm>
          <a:prstGeom prst="rect">
            <a:avLst/>
          </a:prstGeom>
          <a:noFill/>
          <a:ln>
            <a:noFill/>
          </a:ln>
        </p:spPr>
        <p:txBody>
          <a:bodyPr spcFirstLastPara="1" wrap="square" lIns="91425" tIns="45700" rIns="91425" bIns="45700" anchor="t" anchorCtr="0">
            <a:spAutoFit/>
          </a:bodyPr>
          <a:lstStyle/>
          <a:p>
            <a:pPr marL="0" marR="0" lvl="0" indent="0" algn="l" rtl="0">
              <a:lnSpc>
                <a:spcPct val="146153"/>
              </a:lnSpc>
              <a:spcBef>
                <a:spcPts val="0"/>
              </a:spcBef>
              <a:spcAft>
                <a:spcPts val="0"/>
              </a:spcAft>
              <a:buNone/>
            </a:pPr>
            <a:r>
              <a:rPr lang="ja-JP" sz="2600">
                <a:solidFill>
                  <a:schemeClr val="dk1"/>
                </a:solidFill>
                <a:latin typeface="Meiryo"/>
                <a:ea typeface="Meiryo"/>
                <a:cs typeface="Meiryo"/>
                <a:sym typeface="Meiryo"/>
              </a:rPr>
              <a:t>1）ガイドライン作成の背景</a:t>
            </a:r>
            <a:endParaRPr sz="2600">
              <a:solidFill>
                <a:schemeClr val="dk1"/>
              </a:solidFill>
              <a:latin typeface="Meiryo"/>
              <a:ea typeface="Meiryo"/>
              <a:cs typeface="Meiryo"/>
              <a:sym typeface="Meiryo"/>
            </a:endParaRPr>
          </a:p>
          <a:p>
            <a:pPr marL="0" marR="0" lvl="0" indent="0" algn="l" rtl="0">
              <a:spcBef>
                <a:spcPts val="0"/>
              </a:spcBef>
              <a:spcAft>
                <a:spcPts val="0"/>
              </a:spcAft>
              <a:buNone/>
            </a:pPr>
            <a:r>
              <a:rPr lang="ja-JP" sz="2000">
                <a:solidFill>
                  <a:schemeClr val="dk1"/>
                </a:solidFill>
                <a:latin typeface="Meiryo"/>
                <a:ea typeface="Meiryo"/>
                <a:cs typeface="Meiryo"/>
                <a:sym typeface="Meiryo"/>
              </a:rPr>
              <a:t>　　・従来からの非密封ＲＩ使用許可のための評価方法</a:t>
            </a:r>
            <a:endParaRPr sz="2000">
              <a:solidFill>
                <a:schemeClr val="dk1"/>
              </a:solidFill>
              <a:latin typeface="Meiryo"/>
              <a:ea typeface="Meiryo"/>
              <a:cs typeface="Meiryo"/>
              <a:sym typeface="Meiryo"/>
            </a:endParaRPr>
          </a:p>
          <a:p>
            <a:pPr marL="0" marR="0" lvl="0" indent="0" algn="l" rtl="0">
              <a:spcBef>
                <a:spcPts val="0"/>
              </a:spcBef>
              <a:spcAft>
                <a:spcPts val="0"/>
              </a:spcAft>
              <a:buNone/>
            </a:pPr>
            <a:r>
              <a:rPr lang="ja-JP" sz="2000">
                <a:solidFill>
                  <a:schemeClr val="dk1"/>
                </a:solidFill>
                <a:latin typeface="Meiryo"/>
                <a:ea typeface="Meiryo"/>
                <a:cs typeface="Meiryo"/>
                <a:sym typeface="Meiryo"/>
              </a:rPr>
              <a:t>　　・ガイドラインの必要性と概要</a:t>
            </a:r>
            <a:endParaRPr sz="2000">
              <a:solidFill>
                <a:schemeClr val="dk1"/>
              </a:solidFill>
              <a:latin typeface="Meiryo"/>
              <a:ea typeface="Meiryo"/>
              <a:cs typeface="Meiryo"/>
              <a:sym typeface="Meiryo"/>
            </a:endParaRPr>
          </a:p>
          <a:p>
            <a:pPr marL="0" marR="0" lvl="0" indent="0" algn="l" rtl="0">
              <a:lnSpc>
                <a:spcPct val="146153"/>
              </a:lnSpc>
              <a:spcBef>
                <a:spcPts val="0"/>
              </a:spcBef>
              <a:spcAft>
                <a:spcPts val="0"/>
              </a:spcAft>
              <a:buNone/>
            </a:pPr>
            <a:r>
              <a:rPr lang="ja-JP" sz="2600">
                <a:solidFill>
                  <a:schemeClr val="dk1"/>
                </a:solidFill>
                <a:latin typeface="Meiryo"/>
                <a:ea typeface="Meiryo"/>
                <a:cs typeface="Meiryo"/>
                <a:sym typeface="Meiryo"/>
              </a:rPr>
              <a:t>2）ガイドラインの適用対象となる放射線事業所と</a:t>
            </a:r>
            <a:endParaRPr sz="2600">
              <a:solidFill>
                <a:schemeClr val="dk1"/>
              </a:solidFill>
              <a:latin typeface="Meiryo"/>
              <a:ea typeface="Meiryo"/>
              <a:cs typeface="Meiryo"/>
              <a:sym typeface="Meiryo"/>
            </a:endParaRPr>
          </a:p>
          <a:p>
            <a:pPr marL="0" marR="0" lvl="0" indent="0" algn="l" rtl="0">
              <a:lnSpc>
                <a:spcPct val="146153"/>
              </a:lnSpc>
              <a:spcBef>
                <a:spcPts val="0"/>
              </a:spcBef>
              <a:spcAft>
                <a:spcPts val="0"/>
              </a:spcAft>
              <a:buNone/>
            </a:pPr>
            <a:r>
              <a:rPr lang="ja-JP" sz="2600">
                <a:solidFill>
                  <a:schemeClr val="dk1"/>
                </a:solidFill>
                <a:latin typeface="Meiryo"/>
                <a:ea typeface="Meiryo"/>
                <a:cs typeface="Meiryo"/>
                <a:sym typeface="Meiryo"/>
              </a:rPr>
              <a:t>　　 その範囲</a:t>
            </a:r>
            <a:endParaRPr sz="2600">
              <a:solidFill>
                <a:schemeClr val="dk1"/>
              </a:solidFill>
              <a:latin typeface="Meiryo"/>
              <a:ea typeface="Meiryo"/>
              <a:cs typeface="Meiryo"/>
              <a:sym typeface="Meiryo"/>
            </a:endParaRPr>
          </a:p>
          <a:p>
            <a:pPr marL="0" marR="0" lvl="0" indent="0" algn="l" rtl="0">
              <a:lnSpc>
                <a:spcPct val="146153"/>
              </a:lnSpc>
              <a:spcBef>
                <a:spcPts val="0"/>
              </a:spcBef>
              <a:spcAft>
                <a:spcPts val="0"/>
              </a:spcAft>
              <a:buNone/>
            </a:pPr>
            <a:r>
              <a:rPr lang="ja-JP" sz="2600">
                <a:solidFill>
                  <a:schemeClr val="dk1"/>
                </a:solidFill>
                <a:latin typeface="Meiryo"/>
                <a:ea typeface="Meiryo"/>
                <a:cs typeface="Meiryo"/>
                <a:sym typeface="Meiryo"/>
              </a:rPr>
              <a:t>3）ガイドラインで定義されている短寿命RI</a:t>
            </a:r>
            <a:endParaRPr/>
          </a:p>
          <a:p>
            <a:pPr marL="0" marR="0" lvl="0" indent="0" algn="l" rtl="0">
              <a:lnSpc>
                <a:spcPct val="146153"/>
              </a:lnSpc>
              <a:spcBef>
                <a:spcPts val="0"/>
              </a:spcBef>
              <a:spcAft>
                <a:spcPts val="0"/>
              </a:spcAft>
              <a:buNone/>
            </a:pPr>
            <a:r>
              <a:rPr lang="ja-JP" sz="2600">
                <a:solidFill>
                  <a:schemeClr val="dk1"/>
                </a:solidFill>
                <a:latin typeface="Meiryo"/>
                <a:ea typeface="Meiryo"/>
                <a:cs typeface="Meiryo"/>
                <a:sym typeface="Meiryo"/>
              </a:rPr>
              <a:t>4）ガイドラインの三本柱</a:t>
            </a:r>
            <a:endParaRPr sz="2600">
              <a:solidFill>
                <a:schemeClr val="dk1"/>
              </a:solidFill>
              <a:latin typeface="Meiryo"/>
              <a:ea typeface="Meiryo"/>
              <a:cs typeface="Meiryo"/>
              <a:sym typeface="Meiryo"/>
            </a:endParaRPr>
          </a:p>
          <a:p>
            <a:pPr marL="0" marR="0" lvl="0" indent="0" algn="l" rtl="0">
              <a:spcBef>
                <a:spcPts val="0"/>
              </a:spcBef>
              <a:spcAft>
                <a:spcPts val="0"/>
              </a:spcAft>
              <a:buNone/>
            </a:pPr>
            <a:r>
              <a:rPr lang="ja-JP" sz="2000">
                <a:solidFill>
                  <a:schemeClr val="dk1"/>
                </a:solidFill>
                <a:latin typeface="Meiryo"/>
                <a:ea typeface="Meiryo"/>
                <a:cs typeface="Meiryo"/>
                <a:sym typeface="Meiryo"/>
              </a:rPr>
              <a:t>     ・</a:t>
            </a:r>
            <a:r>
              <a:rPr lang="ja-JP" sz="2000">
                <a:solidFill>
                  <a:srgbClr val="000000"/>
                </a:solidFill>
                <a:latin typeface="Meiryo"/>
                <a:ea typeface="Meiryo"/>
                <a:cs typeface="Meiryo"/>
                <a:sym typeface="Meiryo"/>
              </a:rPr>
              <a:t>短寿命RIの許可使用数量を算定する際の評価方法</a:t>
            </a:r>
            <a:endParaRPr sz="2000">
              <a:solidFill>
                <a:srgbClr val="000000"/>
              </a:solidFill>
              <a:latin typeface="Meiryo"/>
              <a:ea typeface="Meiryo"/>
              <a:cs typeface="Meiryo"/>
              <a:sym typeface="Meiryo"/>
            </a:endParaRPr>
          </a:p>
          <a:p>
            <a:pPr marL="0" marR="0" lvl="0" indent="0" algn="l" rtl="0">
              <a:spcBef>
                <a:spcPts val="0"/>
              </a:spcBef>
              <a:spcAft>
                <a:spcPts val="0"/>
              </a:spcAft>
              <a:buNone/>
            </a:pPr>
            <a:r>
              <a:rPr lang="ja-JP" sz="2000">
                <a:solidFill>
                  <a:schemeClr val="dk1"/>
                </a:solidFill>
                <a:latin typeface="Meiryo"/>
                <a:ea typeface="Meiryo"/>
                <a:cs typeface="Meiryo"/>
                <a:sym typeface="Meiryo"/>
              </a:rPr>
              <a:t>     ・</a:t>
            </a:r>
            <a:r>
              <a:rPr lang="ja-JP" sz="2000">
                <a:solidFill>
                  <a:srgbClr val="000000"/>
                </a:solidFill>
                <a:latin typeface="Meiryo"/>
                <a:ea typeface="Meiryo"/>
                <a:cs typeface="Meiryo"/>
                <a:sym typeface="Meiryo"/>
              </a:rPr>
              <a:t>評価に対する信頼性を担保する方法</a:t>
            </a:r>
            <a:endParaRPr sz="2000">
              <a:solidFill>
                <a:srgbClr val="000000"/>
              </a:solidFill>
              <a:latin typeface="Meiryo"/>
              <a:ea typeface="Meiryo"/>
              <a:cs typeface="Meiryo"/>
              <a:sym typeface="Meiryo"/>
            </a:endParaRPr>
          </a:p>
          <a:p>
            <a:pPr marL="0" marR="0" lvl="0" indent="0" algn="l" rtl="0">
              <a:spcBef>
                <a:spcPts val="0"/>
              </a:spcBef>
              <a:spcAft>
                <a:spcPts val="0"/>
              </a:spcAft>
              <a:buNone/>
            </a:pPr>
            <a:r>
              <a:rPr lang="ja-JP" sz="2000">
                <a:solidFill>
                  <a:schemeClr val="dk1"/>
                </a:solidFill>
                <a:latin typeface="Meiryo"/>
                <a:ea typeface="Meiryo"/>
                <a:cs typeface="Meiryo"/>
                <a:sym typeface="Meiryo"/>
              </a:rPr>
              <a:t>     ・</a:t>
            </a:r>
            <a:r>
              <a:rPr lang="ja-JP" sz="2000">
                <a:solidFill>
                  <a:srgbClr val="000000"/>
                </a:solidFill>
                <a:latin typeface="Meiryo"/>
                <a:ea typeface="Meiryo"/>
                <a:cs typeface="Meiryo"/>
                <a:sym typeface="Meiryo"/>
              </a:rPr>
              <a:t>短寿命RI取扱の教育訓練</a:t>
            </a:r>
            <a:endParaRPr sz="2000">
              <a:solidFill>
                <a:srgbClr val="000000"/>
              </a:solidFill>
              <a:latin typeface="Meiryo"/>
              <a:ea typeface="Meiryo"/>
              <a:cs typeface="Meiryo"/>
              <a:sym typeface="Meiryo"/>
            </a:endParaRPr>
          </a:p>
          <a:p>
            <a:pPr marL="0" marR="0" lvl="0" indent="0" algn="l" rtl="0">
              <a:lnSpc>
                <a:spcPct val="190000"/>
              </a:lnSpc>
              <a:spcBef>
                <a:spcPts val="0"/>
              </a:spcBef>
              <a:spcAft>
                <a:spcPts val="0"/>
              </a:spcAft>
              <a:buNone/>
            </a:pPr>
            <a:endParaRPr sz="2000">
              <a:solidFill>
                <a:schemeClr val="dk1"/>
              </a:solidFill>
              <a:latin typeface="Meiryo"/>
              <a:ea typeface="Meiryo"/>
              <a:cs typeface="Meiryo"/>
              <a:sym typeface="Meiryo"/>
            </a:endParaRPr>
          </a:p>
        </p:txBody>
      </p:sp>
      <p:sp>
        <p:nvSpPr>
          <p:cNvPr id="98" name="Google Shape;98;p2"/>
          <p:cNvSpPr txBox="1"/>
          <p:nvPr/>
        </p:nvSpPr>
        <p:spPr>
          <a:xfrm>
            <a:off x="12525" y="177337"/>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目次</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grpSp>
        <p:nvGrpSpPr>
          <p:cNvPr id="103" name="Google Shape;103;p3"/>
          <p:cNvGrpSpPr/>
          <p:nvPr/>
        </p:nvGrpSpPr>
        <p:grpSpPr>
          <a:xfrm>
            <a:off x="-21478" y="-2131"/>
            <a:ext cx="9173320" cy="981635"/>
            <a:chOff x="-21478" y="-2131"/>
            <a:chExt cx="9173320" cy="981635"/>
          </a:xfrm>
        </p:grpSpPr>
        <p:sp>
          <p:nvSpPr>
            <p:cNvPr id="104" name="Google Shape;104;p3"/>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05" name="Google Shape;105;p3"/>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06" name="Google Shape;106;p3"/>
          <p:cNvSpPr txBox="1"/>
          <p:nvPr/>
        </p:nvSpPr>
        <p:spPr>
          <a:xfrm>
            <a:off x="250467" y="1468848"/>
            <a:ext cx="8577469" cy="375483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000">
                <a:solidFill>
                  <a:schemeClr val="dk1"/>
                </a:solidFill>
                <a:latin typeface="MS Gothic"/>
                <a:ea typeface="MS Gothic"/>
                <a:cs typeface="MS Gothic"/>
                <a:sym typeface="MS Gothic"/>
              </a:rPr>
              <a:t>近年、短寿命のα線放出核種を利用した放射性治療薬が注目されている</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・平成28年〜　　</a:t>
            </a:r>
            <a:r>
              <a:rPr lang="ja-JP" sz="2000" baseline="30000">
                <a:solidFill>
                  <a:schemeClr val="dk1"/>
                </a:solidFill>
                <a:latin typeface="MS Gothic"/>
                <a:ea typeface="MS Gothic"/>
                <a:cs typeface="MS Gothic"/>
                <a:sym typeface="MS Gothic"/>
              </a:rPr>
              <a:t>223</a:t>
            </a:r>
            <a:r>
              <a:rPr lang="ja-JP" sz="2000">
                <a:solidFill>
                  <a:schemeClr val="dk1"/>
                </a:solidFill>
                <a:latin typeface="MS Gothic"/>
                <a:ea typeface="MS Gothic"/>
                <a:cs typeface="MS Gothic"/>
                <a:sym typeface="MS Gothic"/>
              </a:rPr>
              <a:t>Raによる去勢抵抗性前立腺がんの骨転移に対する</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　α線核医学治療が実施</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・放射線発生装置で製造した</a:t>
            </a:r>
            <a:r>
              <a:rPr lang="ja-JP" sz="2000" baseline="30000">
                <a:solidFill>
                  <a:schemeClr val="dk1"/>
                </a:solidFill>
                <a:latin typeface="MS Gothic"/>
                <a:ea typeface="MS Gothic"/>
                <a:cs typeface="MS Gothic"/>
                <a:sym typeface="MS Gothic"/>
              </a:rPr>
              <a:t>211</a:t>
            </a:r>
            <a:r>
              <a:rPr lang="ja-JP" sz="2000">
                <a:solidFill>
                  <a:schemeClr val="dk1"/>
                </a:solidFill>
                <a:latin typeface="MS Gothic"/>
                <a:ea typeface="MS Gothic"/>
                <a:cs typeface="MS Gothic"/>
                <a:sym typeface="MS Gothic"/>
              </a:rPr>
              <a:t>Atを用いた核医学治療薬の開発研究</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a:t>
            </a:r>
            <a:r>
              <a:rPr lang="ja-JP" altLang="en-US" sz="2000">
                <a:solidFill>
                  <a:schemeClr val="dk1"/>
                </a:solidFill>
                <a:latin typeface="MS Gothic"/>
                <a:ea typeface="MS Gothic"/>
                <a:cs typeface="MS Gothic"/>
                <a:sym typeface="MS Gothic"/>
              </a:rPr>
              <a:t>国外においては、</a:t>
            </a:r>
            <a:r>
              <a:rPr lang="ja-JP" sz="2000" baseline="30000">
                <a:solidFill>
                  <a:schemeClr val="dk1"/>
                </a:solidFill>
                <a:latin typeface="MS Gothic"/>
                <a:ea typeface="MS Gothic"/>
                <a:cs typeface="MS Gothic"/>
                <a:sym typeface="MS Gothic"/>
              </a:rPr>
              <a:t>225</a:t>
            </a:r>
            <a:r>
              <a:rPr lang="ja-JP" sz="2000">
                <a:solidFill>
                  <a:schemeClr val="dk1"/>
                </a:solidFill>
                <a:latin typeface="MS Gothic"/>
                <a:ea typeface="MS Gothic"/>
                <a:cs typeface="MS Gothic"/>
                <a:sym typeface="MS Gothic"/>
              </a:rPr>
              <a:t>Acを用いた核医学治療薬開発が盛んに行われている</a:t>
            </a:r>
            <a:endParaRPr sz="20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2000">
                <a:solidFill>
                  <a:schemeClr val="dk1"/>
                </a:solidFill>
                <a:latin typeface="MS Gothic"/>
                <a:ea typeface="MS Gothic"/>
                <a:cs typeface="MS Gothic"/>
                <a:sym typeface="MS Gothic"/>
              </a:rPr>
              <a:t>　今後、</a:t>
            </a:r>
            <a:r>
              <a:rPr lang="ja-JP" sz="2000" baseline="30000">
                <a:solidFill>
                  <a:schemeClr val="dk1"/>
                </a:solidFill>
                <a:latin typeface="MS Gothic"/>
                <a:ea typeface="MS Gothic"/>
                <a:cs typeface="MS Gothic"/>
                <a:sym typeface="MS Gothic"/>
              </a:rPr>
              <a:t>225</a:t>
            </a:r>
            <a:r>
              <a:rPr lang="ja-JP" sz="2000">
                <a:solidFill>
                  <a:schemeClr val="dk1"/>
                </a:solidFill>
                <a:latin typeface="MS Gothic"/>
                <a:ea typeface="MS Gothic"/>
                <a:cs typeface="MS Gothic"/>
                <a:sym typeface="MS Gothic"/>
              </a:rPr>
              <a:t>Acの利用は日本国内でも高まることが予想される</a:t>
            </a:r>
            <a:endParaRPr dirty="0"/>
          </a:p>
          <a:p>
            <a:pPr marL="0" marR="0" lvl="0" indent="0" algn="l" rtl="0">
              <a:lnSpc>
                <a:spcPct val="190000"/>
              </a:lnSpc>
              <a:spcBef>
                <a:spcPts val="0"/>
              </a:spcBef>
              <a:spcAft>
                <a:spcPts val="0"/>
              </a:spcAft>
              <a:buNone/>
            </a:pPr>
            <a:endParaRPr sz="2000" dirty="0">
              <a:solidFill>
                <a:schemeClr val="dk1"/>
              </a:solidFill>
              <a:latin typeface="Meiryo"/>
              <a:ea typeface="Meiryo"/>
              <a:cs typeface="Meiryo"/>
              <a:sym typeface="Meiryo"/>
            </a:endParaRPr>
          </a:p>
        </p:txBody>
      </p:sp>
      <p:sp>
        <p:nvSpPr>
          <p:cNvPr id="107" name="Google Shape;107;p3"/>
          <p:cNvSpPr txBox="1"/>
          <p:nvPr/>
        </p:nvSpPr>
        <p:spPr>
          <a:xfrm>
            <a:off x="-32798" y="157160"/>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１）ガイドライン作成の背景</a:t>
            </a:r>
            <a:endParaRPr sz="3600">
              <a:solidFill>
                <a:srgbClr val="001132"/>
              </a:solidFill>
              <a:latin typeface="Meiryo"/>
              <a:ea typeface="Meiryo"/>
              <a:cs typeface="Meiryo"/>
              <a:sym typeface="Meiry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4"/>
          <p:cNvSpPr/>
          <p:nvPr/>
        </p:nvSpPr>
        <p:spPr>
          <a:xfrm>
            <a:off x="407504" y="5043728"/>
            <a:ext cx="8577469" cy="1607466"/>
          </a:xfrm>
          <a:prstGeom prst="roundRect">
            <a:avLst>
              <a:gd name="adj" fmla="val 5720"/>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4"/>
          <p:cNvSpPr/>
          <p:nvPr/>
        </p:nvSpPr>
        <p:spPr>
          <a:xfrm>
            <a:off x="407503" y="1245457"/>
            <a:ext cx="8577469" cy="2632936"/>
          </a:xfrm>
          <a:prstGeom prst="roundRect">
            <a:avLst>
              <a:gd name="adj" fmla="val 5720"/>
            </a:avLst>
          </a:prstGeom>
          <a:solidFill>
            <a:srgbClr val="E1EFD8"/>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14" name="Google Shape;114;p4"/>
          <p:cNvGrpSpPr/>
          <p:nvPr/>
        </p:nvGrpSpPr>
        <p:grpSpPr>
          <a:xfrm>
            <a:off x="-21478" y="-2131"/>
            <a:ext cx="9173320" cy="981635"/>
            <a:chOff x="-21478" y="-2131"/>
            <a:chExt cx="9173320" cy="981635"/>
          </a:xfrm>
        </p:grpSpPr>
        <p:sp>
          <p:nvSpPr>
            <p:cNvPr id="115" name="Google Shape;115;p4"/>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16" name="Google Shape;116;p4"/>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17" name="Google Shape;117;p4"/>
          <p:cNvSpPr txBox="1"/>
          <p:nvPr/>
        </p:nvSpPr>
        <p:spPr>
          <a:xfrm>
            <a:off x="407503" y="1235518"/>
            <a:ext cx="8577469" cy="36933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MS Gothic"/>
                <a:ea typeface="MS Gothic"/>
                <a:cs typeface="MS Gothic"/>
                <a:sym typeface="MS Gothic"/>
              </a:rPr>
              <a:t>従来、国内での非密封RIの使用許可申請は、モデルを元に放射線の量、空気中RI濃度、排気口における空気中RI濃度、排水中のRI濃度を計算し、評価されている。</a:t>
            </a: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基本的にほとんどの許可事業所は、平成12年10月の国際放射線防護委員会の勧告（ICRP Pub.60）の取り入れ等による放射線障害防止法関係法令の改正について（通知）で示されている飛散率等の数値を用いて評価をしている。</a:t>
            </a: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これらの飛散率等の数値は、固体や気体、通常使用と動物実験といった、性状や使用方法に応じて、大まかな形で分けられている。</a:t>
            </a: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従来から行われているモデル計算に基づく評価の方法は、施設・設備の能力についてのデータがあれば許可使用数量を算定することが出来るため便利な方法である。</a:t>
            </a:r>
            <a:endParaRPr sz="1800">
              <a:solidFill>
                <a:schemeClr val="dk1"/>
              </a:solidFill>
              <a:latin typeface="MS Gothic"/>
              <a:ea typeface="MS Gothic"/>
              <a:cs typeface="MS Gothic"/>
              <a:sym typeface="MS Gothic"/>
            </a:endParaRPr>
          </a:p>
        </p:txBody>
      </p:sp>
      <p:sp>
        <p:nvSpPr>
          <p:cNvPr id="118" name="Google Shape;118;p4"/>
          <p:cNvSpPr txBox="1"/>
          <p:nvPr/>
        </p:nvSpPr>
        <p:spPr>
          <a:xfrm>
            <a:off x="-32798" y="218716"/>
            <a:ext cx="9144000" cy="539942"/>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2800">
                <a:solidFill>
                  <a:srgbClr val="001132"/>
                </a:solidFill>
                <a:latin typeface="Meiryo"/>
                <a:ea typeface="Meiryo"/>
                <a:cs typeface="Meiryo"/>
                <a:sym typeface="Meiryo"/>
              </a:rPr>
              <a:t>従来からの非密封RI使用許可のための評価方法</a:t>
            </a:r>
            <a:endParaRPr sz="2800">
              <a:solidFill>
                <a:srgbClr val="001132"/>
              </a:solidFill>
              <a:latin typeface="Meiryo"/>
              <a:ea typeface="Meiryo"/>
              <a:cs typeface="Meiryo"/>
              <a:sym typeface="Meiryo"/>
            </a:endParaRPr>
          </a:p>
        </p:txBody>
      </p:sp>
      <p:sp>
        <p:nvSpPr>
          <p:cNvPr id="119" name="Google Shape;119;p4"/>
          <p:cNvSpPr/>
          <p:nvPr/>
        </p:nvSpPr>
        <p:spPr>
          <a:xfrm>
            <a:off x="407504" y="5424383"/>
            <a:ext cx="8577469" cy="12311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MS Gothic"/>
                <a:ea typeface="MS Gothic"/>
                <a:cs typeface="MS Gothic"/>
                <a:sym typeface="MS Gothic"/>
              </a:rPr>
              <a:t>現状の許可の評価では、飛散率等の数値は、定められた数値を使用する場合が</a:t>
            </a: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ほとんど。</a:t>
            </a:r>
            <a:endParaRPr sz="180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使用方法を特定した場合には、特定の飛散率を使用して空気中RI濃度等を評価する方法が合理的である</a:t>
            </a:r>
            <a:endParaRPr sz="2000">
              <a:solidFill>
                <a:schemeClr val="dk1"/>
              </a:solidFill>
              <a:latin typeface="MS Gothic"/>
              <a:ea typeface="MS Gothic"/>
              <a:cs typeface="MS Gothic"/>
              <a:sym typeface="MS Gothic"/>
            </a:endParaRPr>
          </a:p>
        </p:txBody>
      </p:sp>
      <p:sp>
        <p:nvSpPr>
          <p:cNvPr id="120" name="Google Shape;120;p4"/>
          <p:cNvSpPr txBox="1"/>
          <p:nvPr/>
        </p:nvSpPr>
        <p:spPr>
          <a:xfrm>
            <a:off x="407504" y="5055051"/>
            <a:ext cx="156966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MS Gothic"/>
                <a:ea typeface="MS Gothic"/>
                <a:cs typeface="MS Gothic"/>
                <a:sym typeface="MS Gothic"/>
              </a:rPr>
              <a:t>改良すべき点</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5"/>
          <p:cNvSpPr/>
          <p:nvPr/>
        </p:nvSpPr>
        <p:spPr>
          <a:xfrm>
            <a:off x="304470" y="3155315"/>
            <a:ext cx="8577469" cy="2152181"/>
          </a:xfrm>
          <a:prstGeom prst="roundRect">
            <a:avLst>
              <a:gd name="adj" fmla="val 5720"/>
            </a:avLst>
          </a:prstGeom>
          <a:solidFill>
            <a:srgbClr val="DDEAF6"/>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6" name="Google Shape;126;p5"/>
          <p:cNvSpPr/>
          <p:nvPr/>
        </p:nvSpPr>
        <p:spPr>
          <a:xfrm>
            <a:off x="354495" y="1134498"/>
            <a:ext cx="8435009" cy="175432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短寿命RIは短期間で減衰し一定期間管理すれば消滅</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一方、現状では長寿命のRIと同様の規制が行われており、研究や医療</a:t>
            </a:r>
            <a:r>
              <a:rPr lang="ja-JP" altLang="en-US" sz="1800">
                <a:solidFill>
                  <a:srgbClr val="000000"/>
                </a:solidFill>
                <a:latin typeface="MS Gothic"/>
                <a:ea typeface="MS Gothic"/>
                <a:cs typeface="MS Gothic"/>
                <a:sym typeface="MS Gothic"/>
              </a:rPr>
              <a:t>で</a:t>
            </a:r>
            <a:r>
              <a:rPr lang="ja-JP" sz="1800">
                <a:solidFill>
                  <a:srgbClr val="000000"/>
                </a:solidFill>
                <a:latin typeface="MS Gothic"/>
                <a:ea typeface="MS Gothic"/>
                <a:cs typeface="MS Gothic"/>
                <a:sym typeface="MS Gothic"/>
              </a:rPr>
              <a:t>利用する上で障害　</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　　→　この障害を取り除くため、現行のRI規制法内で安全性と許容性が</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　　　　認められる範囲内で合理的な評価、運用をする。</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　　　　このためには、ガイドラインが必要</a:t>
            </a:r>
            <a:endParaRPr sz="1800" dirty="0">
              <a:solidFill>
                <a:srgbClr val="000000"/>
              </a:solidFill>
              <a:latin typeface="MS Gothic"/>
              <a:ea typeface="MS Gothic"/>
              <a:cs typeface="MS Gothic"/>
              <a:sym typeface="MS Gothic"/>
            </a:endParaRPr>
          </a:p>
        </p:txBody>
      </p:sp>
      <p:grpSp>
        <p:nvGrpSpPr>
          <p:cNvPr id="127" name="Google Shape;127;p5"/>
          <p:cNvGrpSpPr/>
          <p:nvPr/>
        </p:nvGrpSpPr>
        <p:grpSpPr>
          <a:xfrm>
            <a:off x="-21478" y="-2131"/>
            <a:ext cx="9173320" cy="981635"/>
            <a:chOff x="-21478" y="-2131"/>
            <a:chExt cx="9173320" cy="981635"/>
          </a:xfrm>
        </p:grpSpPr>
        <p:sp>
          <p:nvSpPr>
            <p:cNvPr id="128" name="Google Shape;128;p5"/>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29" name="Google Shape;129;p5"/>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30" name="Google Shape;130;p5"/>
          <p:cNvSpPr txBox="1"/>
          <p:nvPr/>
        </p:nvSpPr>
        <p:spPr>
          <a:xfrm>
            <a:off x="-32798" y="157160"/>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ガイドラインの必要性と概要</a:t>
            </a:r>
            <a:endParaRPr sz="3600">
              <a:solidFill>
                <a:srgbClr val="001132"/>
              </a:solidFill>
              <a:latin typeface="Meiryo"/>
              <a:ea typeface="Meiryo"/>
              <a:cs typeface="Meiryo"/>
              <a:sym typeface="Meiryo"/>
            </a:endParaRPr>
          </a:p>
        </p:txBody>
      </p:sp>
      <p:sp>
        <p:nvSpPr>
          <p:cNvPr id="131" name="Google Shape;131;p5"/>
          <p:cNvSpPr/>
          <p:nvPr/>
        </p:nvSpPr>
        <p:spPr>
          <a:xfrm>
            <a:off x="226612" y="5531289"/>
            <a:ext cx="8733183" cy="116955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400">
                <a:solidFill>
                  <a:srgbClr val="000000"/>
                </a:solidFill>
                <a:latin typeface="MS Gothic"/>
                <a:ea typeface="MS Gothic"/>
                <a:cs typeface="MS Gothic"/>
                <a:sym typeface="MS Gothic"/>
              </a:rPr>
              <a:t>IAEA基本安全原則では、「安全のための一義的な責任は放射線リスクを生じる施設と活動に責任を負う個人または組織が負わなければならない」とされている。</a:t>
            </a:r>
            <a:endParaRPr sz="14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400">
                <a:solidFill>
                  <a:srgbClr val="000000"/>
                </a:solidFill>
                <a:latin typeface="MS Gothic"/>
                <a:ea typeface="MS Gothic"/>
                <a:cs typeface="MS Gothic"/>
                <a:sym typeface="MS Gothic"/>
              </a:rPr>
              <a:t>令和元年9月1日施行のRI規制法の改正にあたっては、事業者責務の取り入れが行われている。</a:t>
            </a:r>
            <a:endParaRPr sz="14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400">
                <a:solidFill>
                  <a:srgbClr val="000000"/>
                </a:solidFill>
                <a:latin typeface="MS Gothic"/>
                <a:ea typeface="MS Gothic"/>
                <a:cs typeface="MS Gothic"/>
                <a:sym typeface="MS Gothic"/>
              </a:rPr>
              <a:t>ガイドラインで記載されている評価方法とその評価に対する信頼性を担保する方法は、各許可事業所が安全のための一義的な責任をもって活動することを念頭に定められている。</a:t>
            </a:r>
            <a:r>
              <a:rPr lang="ja-JP" sz="1400">
                <a:solidFill>
                  <a:schemeClr val="dk1"/>
                </a:solidFill>
                <a:latin typeface="MS Gothic"/>
                <a:ea typeface="MS Gothic"/>
                <a:cs typeface="MS Gothic"/>
                <a:sym typeface="MS Gothic"/>
              </a:rPr>
              <a:t> </a:t>
            </a:r>
            <a:endParaRPr sz="1400">
              <a:solidFill>
                <a:schemeClr val="dk1"/>
              </a:solidFill>
              <a:latin typeface="MS Gothic"/>
              <a:ea typeface="MS Gothic"/>
              <a:cs typeface="MS Gothic"/>
              <a:sym typeface="MS Gothic"/>
            </a:endParaRPr>
          </a:p>
        </p:txBody>
      </p:sp>
      <p:sp>
        <p:nvSpPr>
          <p:cNvPr id="132" name="Google Shape;132;p5"/>
          <p:cNvSpPr/>
          <p:nvPr/>
        </p:nvSpPr>
        <p:spPr>
          <a:xfrm>
            <a:off x="576468" y="3380927"/>
            <a:ext cx="7991061" cy="175432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a:p>
            <a:pPr marL="0" marR="0" lvl="0" indent="0" algn="l" rtl="0">
              <a:spcBef>
                <a:spcPts val="0"/>
              </a:spcBef>
              <a:spcAft>
                <a:spcPts val="0"/>
              </a:spcAft>
              <a:buNone/>
            </a:pPr>
            <a:endParaRPr sz="1800">
              <a:solidFill>
                <a:srgbClr val="000000"/>
              </a:solidFill>
              <a:latin typeface="Calibri"/>
              <a:ea typeface="Calibri"/>
              <a:cs typeface="Calibri"/>
              <a:sym typeface="Calibri"/>
            </a:endParaRPr>
          </a:p>
          <a:p>
            <a:pPr marL="0" marR="0" lvl="0" indent="0" algn="l" rtl="0">
              <a:spcBef>
                <a:spcPts val="0"/>
              </a:spcBef>
              <a:spcAft>
                <a:spcPts val="0"/>
              </a:spcAft>
              <a:buNone/>
            </a:pPr>
            <a:endParaRPr sz="1800">
              <a:solidFill>
                <a:srgbClr val="000000"/>
              </a:solidFill>
              <a:latin typeface="Calibri"/>
              <a:ea typeface="Calibri"/>
              <a:cs typeface="Calibri"/>
              <a:sym typeface="Calibri"/>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・短寿命RIの許可使用数量を算定する際の評価方法</a:t>
            </a:r>
            <a:endParaRPr sz="18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・評価に対する信頼性を担保する方法</a:t>
            </a:r>
            <a:endParaRPr sz="18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・短寿命RI取扱の教育訓練の方法</a:t>
            </a:r>
            <a:endParaRPr sz="1800">
              <a:solidFill>
                <a:schemeClr val="dk1"/>
              </a:solidFill>
              <a:latin typeface="MS Gothic"/>
              <a:ea typeface="MS Gothic"/>
              <a:cs typeface="MS Gothic"/>
              <a:sym typeface="MS Gothic"/>
            </a:endParaRPr>
          </a:p>
        </p:txBody>
      </p:sp>
      <p:sp>
        <p:nvSpPr>
          <p:cNvPr id="133" name="Google Shape;133;p5"/>
          <p:cNvSpPr/>
          <p:nvPr/>
        </p:nvSpPr>
        <p:spPr>
          <a:xfrm>
            <a:off x="290221" y="3155315"/>
            <a:ext cx="8497957" cy="9233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ガイドラインの概要</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使用方法を特定し、特定の飛散率等を使用して、使用許可のための評価をし、</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その運用をするためのガイドライン</a:t>
            </a:r>
            <a:endParaRPr sz="2000" dirty="0">
              <a:solidFill>
                <a:schemeClr val="dk1"/>
              </a:solidFill>
              <a:latin typeface="MS Gothic"/>
              <a:ea typeface="MS Gothic"/>
              <a:cs typeface="MS Gothic"/>
              <a:sym typeface="MS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6"/>
          <p:cNvSpPr/>
          <p:nvPr/>
        </p:nvSpPr>
        <p:spPr>
          <a:xfrm>
            <a:off x="323021" y="3471657"/>
            <a:ext cx="8211711" cy="3031526"/>
          </a:xfrm>
          <a:prstGeom prst="roundRect">
            <a:avLst>
              <a:gd name="adj" fmla="val 5720"/>
            </a:avLst>
          </a:prstGeom>
          <a:solidFill>
            <a:srgbClr val="E1EFD8"/>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9" name="Google Shape;139;p6"/>
          <p:cNvSpPr/>
          <p:nvPr/>
        </p:nvSpPr>
        <p:spPr>
          <a:xfrm>
            <a:off x="385970" y="3663202"/>
            <a:ext cx="8435009" cy="9233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chemeClr val="dk1"/>
                </a:solidFill>
                <a:latin typeface="MS Gothic"/>
                <a:ea typeface="MS Gothic"/>
                <a:cs typeface="MS Gothic"/>
                <a:sym typeface="MS Gothic"/>
              </a:rPr>
              <a:t>十分な教育体制が整っており、使用手順等を遵守できる放射線事業所が対象</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dirty="0">
              <a:solidFill>
                <a:srgbClr val="000000"/>
              </a:solidFill>
              <a:latin typeface="MS Gothic"/>
              <a:ea typeface="MS Gothic"/>
              <a:cs typeface="MS Gothic"/>
              <a:sym typeface="MS Gothic"/>
            </a:endParaRPr>
          </a:p>
        </p:txBody>
      </p:sp>
      <p:grpSp>
        <p:nvGrpSpPr>
          <p:cNvPr id="140" name="Google Shape;140;p6"/>
          <p:cNvGrpSpPr/>
          <p:nvPr/>
        </p:nvGrpSpPr>
        <p:grpSpPr>
          <a:xfrm>
            <a:off x="-21478" y="-2131"/>
            <a:ext cx="9173320" cy="981635"/>
            <a:chOff x="-21478" y="-2131"/>
            <a:chExt cx="9173320" cy="981635"/>
          </a:xfrm>
        </p:grpSpPr>
        <p:sp>
          <p:nvSpPr>
            <p:cNvPr id="141" name="Google Shape;141;p6"/>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42" name="Google Shape;142;p6"/>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43" name="Google Shape;143;p6"/>
          <p:cNvSpPr txBox="1"/>
          <p:nvPr/>
        </p:nvSpPr>
        <p:spPr>
          <a:xfrm>
            <a:off x="-32798" y="-58282"/>
            <a:ext cx="9144000" cy="1093940"/>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200">
                <a:solidFill>
                  <a:srgbClr val="001132"/>
                </a:solidFill>
                <a:latin typeface="Meiryo"/>
                <a:ea typeface="Meiryo"/>
                <a:cs typeface="Meiryo"/>
                <a:sym typeface="Meiryo"/>
              </a:rPr>
              <a:t>２）ガイドラインの適用対象となる放射線事業所とその範囲</a:t>
            </a:r>
            <a:endParaRPr sz="3200">
              <a:solidFill>
                <a:srgbClr val="001132"/>
              </a:solidFill>
              <a:latin typeface="Meiryo"/>
              <a:ea typeface="Meiryo"/>
              <a:cs typeface="Meiryo"/>
              <a:sym typeface="Meiryo"/>
            </a:endParaRPr>
          </a:p>
        </p:txBody>
      </p:sp>
      <p:sp>
        <p:nvSpPr>
          <p:cNvPr id="144" name="Google Shape;144;p6"/>
          <p:cNvSpPr/>
          <p:nvPr/>
        </p:nvSpPr>
        <p:spPr>
          <a:xfrm>
            <a:off x="385970" y="1249387"/>
            <a:ext cx="8497957" cy="23083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ガイドラインの適用対象になる事業所</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放射性同位元素等の規制に関する法律（RI規制法）に基づき、非密封RIの使用の許可を受けた放射線事業所が対象</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ガイドラインはRI規制法に基づく規制を受ける範囲内に適用される</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1800" dirty="0">
              <a:solidFill>
                <a:srgbClr val="000000"/>
              </a:solidFill>
              <a:latin typeface="MS Gothic"/>
              <a:ea typeface="MS Gothic"/>
              <a:cs typeface="MS Gothic"/>
              <a:sym typeface="MS Gothic"/>
            </a:endParaRPr>
          </a:p>
        </p:txBody>
      </p:sp>
      <p:sp>
        <p:nvSpPr>
          <p:cNvPr id="145" name="Google Shape;145;p6"/>
          <p:cNvSpPr/>
          <p:nvPr/>
        </p:nvSpPr>
        <p:spPr>
          <a:xfrm>
            <a:off x="708683" y="4383342"/>
            <a:ext cx="7991066"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評価の計算方法に実測に基づく数値を使用することに対して、</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その数値の信頼性をガイドラインの信頼性担保の方法を使用して担保し、</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教育及び訓練を通じて、その手順を遵守させることによって、</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合理的かつ現実的な安全を確保する。</a:t>
            </a:r>
            <a:r>
              <a:rPr lang="ja-JP" sz="1800">
                <a:solidFill>
                  <a:schemeClr val="dk1"/>
                </a:solidFill>
                <a:latin typeface="MS Gothic"/>
                <a:ea typeface="MS Gothic"/>
                <a:cs typeface="MS Gothic"/>
                <a:sym typeface="MS Gothic"/>
              </a:rPr>
              <a:t> </a:t>
            </a:r>
            <a:endParaRPr sz="1800" dirty="0">
              <a:solidFill>
                <a:schemeClr val="dk1"/>
              </a:solidFill>
              <a:latin typeface="MS Gothic"/>
              <a:ea typeface="MS Gothic"/>
              <a:cs typeface="MS Gothic"/>
              <a:sym typeface="MS Gothic"/>
            </a:endParaRPr>
          </a:p>
        </p:txBody>
      </p:sp>
      <p:sp>
        <p:nvSpPr>
          <p:cNvPr id="2" name="正方形/長方形 1">
            <a:extLst>
              <a:ext uri="{FF2B5EF4-FFF2-40B4-BE49-F238E27FC236}">
                <a16:creationId xmlns:a16="http://schemas.microsoft.com/office/drawing/2014/main" id="{BF911FA3-F5AD-0F47-ACA2-C999DB00C522}"/>
              </a:ext>
            </a:extLst>
          </p:cNvPr>
          <p:cNvSpPr/>
          <p:nvPr/>
        </p:nvSpPr>
        <p:spPr>
          <a:xfrm>
            <a:off x="803670" y="5583671"/>
            <a:ext cx="7471063" cy="738664"/>
          </a:xfrm>
          <a:prstGeom prst="rect">
            <a:avLst/>
          </a:prstGeom>
        </p:spPr>
        <p:txBody>
          <a:bodyPr wrap="square">
            <a:spAutoFit/>
          </a:bodyPr>
          <a:lstStyle/>
          <a:p>
            <a:pPr lvl="0"/>
            <a:r>
              <a:rPr lang="ja-JP" altLang="en-US"/>
              <a:t>その施設で使用する全ての核種について、ガイドラインを適用させる必要があるわけではなく、通常の方法では使用できない量を使用したい場合に限って、その核種に対してガイドラインの方法を適用する。</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p:nvPr/>
        </p:nvSpPr>
        <p:spPr>
          <a:xfrm>
            <a:off x="1729409" y="1313459"/>
            <a:ext cx="5214730" cy="933686"/>
          </a:xfrm>
          <a:prstGeom prst="roundRect">
            <a:avLst>
              <a:gd name="adj" fmla="val 5720"/>
            </a:avLst>
          </a:prstGeom>
          <a:solidFill>
            <a:srgbClr val="E1EFD8"/>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1" name="Google Shape;151;p7"/>
          <p:cNvSpPr/>
          <p:nvPr/>
        </p:nvSpPr>
        <p:spPr>
          <a:xfrm>
            <a:off x="-120869" y="1548277"/>
            <a:ext cx="8435009" cy="110799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　　　　　　　　　</a:t>
            </a:r>
            <a:r>
              <a:rPr lang="ja-JP" sz="2400">
                <a:solidFill>
                  <a:srgbClr val="000000"/>
                </a:solidFill>
                <a:latin typeface="MS Gothic"/>
                <a:ea typeface="MS Gothic"/>
                <a:cs typeface="MS Gothic"/>
                <a:sym typeface="MS Gothic"/>
              </a:rPr>
              <a:t>短寿命RIは半減期15日以内とする</a:t>
            </a: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endParaRPr sz="1800">
              <a:solidFill>
                <a:srgbClr val="000000"/>
              </a:solidFill>
              <a:latin typeface="MS Gothic"/>
              <a:ea typeface="MS Gothic"/>
              <a:cs typeface="MS Gothic"/>
              <a:sym typeface="MS Gothic"/>
            </a:endParaRPr>
          </a:p>
        </p:txBody>
      </p:sp>
      <p:grpSp>
        <p:nvGrpSpPr>
          <p:cNvPr id="152" name="Google Shape;152;p7"/>
          <p:cNvGrpSpPr/>
          <p:nvPr/>
        </p:nvGrpSpPr>
        <p:grpSpPr>
          <a:xfrm>
            <a:off x="-21478" y="-2131"/>
            <a:ext cx="9173320" cy="981635"/>
            <a:chOff x="-21478" y="-2131"/>
            <a:chExt cx="9173320" cy="981635"/>
          </a:xfrm>
        </p:grpSpPr>
        <p:sp>
          <p:nvSpPr>
            <p:cNvPr id="153" name="Google Shape;153;p7"/>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54" name="Google Shape;154;p7"/>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55" name="Google Shape;155;p7"/>
          <p:cNvSpPr txBox="1"/>
          <p:nvPr/>
        </p:nvSpPr>
        <p:spPr>
          <a:xfrm>
            <a:off x="99724" y="205314"/>
            <a:ext cx="9144000" cy="597650"/>
          </a:xfrm>
          <a:prstGeom prst="rect">
            <a:avLst/>
          </a:prstGeom>
          <a:noFill/>
          <a:ln>
            <a:noFill/>
          </a:ln>
        </p:spPr>
        <p:txBody>
          <a:bodyPr spcFirstLastPara="1" wrap="square" lIns="91425" tIns="108000" rIns="91425" bIns="0" anchor="ctr" anchorCtr="0">
            <a:spAutoFit/>
          </a:bodyPr>
          <a:lstStyle/>
          <a:p>
            <a:pPr marL="0" marR="0" lvl="0" indent="0" algn="l" rtl="0">
              <a:lnSpc>
                <a:spcPct val="118750"/>
              </a:lnSpc>
              <a:spcBef>
                <a:spcPts val="0"/>
              </a:spcBef>
              <a:spcAft>
                <a:spcPts val="0"/>
              </a:spcAft>
              <a:buNone/>
            </a:pPr>
            <a:r>
              <a:rPr lang="ja-JP" sz="3200">
                <a:solidFill>
                  <a:schemeClr val="dk1"/>
                </a:solidFill>
                <a:latin typeface="Meiryo"/>
                <a:ea typeface="Meiryo"/>
                <a:cs typeface="Meiryo"/>
                <a:sym typeface="Meiryo"/>
              </a:rPr>
              <a:t>３）ガイドラインで定義されている短寿命RI</a:t>
            </a:r>
            <a:endParaRPr/>
          </a:p>
        </p:txBody>
      </p:sp>
      <p:sp>
        <p:nvSpPr>
          <p:cNvPr id="156" name="Google Shape;156;p7"/>
          <p:cNvSpPr/>
          <p:nvPr/>
        </p:nvSpPr>
        <p:spPr>
          <a:xfrm>
            <a:off x="-216562" y="2656273"/>
            <a:ext cx="9357084" cy="3970318"/>
          </a:xfrm>
          <a:prstGeom prst="rect">
            <a:avLst/>
          </a:prstGeom>
          <a:noFill/>
          <a:ln>
            <a:noFill/>
          </a:ln>
        </p:spPr>
        <p:txBody>
          <a:bodyPr spcFirstLastPara="1" wrap="square" lIns="91425" tIns="45700" rIns="91425" bIns="45700" anchor="t" anchorCtr="0">
            <a:spAutoFit/>
          </a:bodyPr>
          <a:lstStyle/>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大量使用が期待されているRIは、医療を目的としたものである。</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実際、医療での利用が期待されているα線及びβ線放出核種及びPET核種の</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大多数は半減期が15日以内である。</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そこで、今後、利用の拡大が期待される</a:t>
            </a:r>
            <a:r>
              <a:rPr lang="ja-JP" sz="1800" baseline="30000">
                <a:solidFill>
                  <a:srgbClr val="000000"/>
                </a:solidFill>
                <a:latin typeface="MS Gothic"/>
                <a:ea typeface="MS Gothic"/>
                <a:cs typeface="MS Gothic"/>
                <a:sym typeface="MS Gothic"/>
              </a:rPr>
              <a:t>225</a:t>
            </a:r>
            <a:r>
              <a:rPr lang="ja-JP" sz="1800">
                <a:solidFill>
                  <a:srgbClr val="000000"/>
                </a:solidFill>
                <a:latin typeface="MS Gothic"/>
                <a:ea typeface="MS Gothic"/>
                <a:cs typeface="MS Gothic"/>
                <a:sym typeface="MS Gothic"/>
              </a:rPr>
              <a:t>Acでは、その親核種である</a:t>
            </a:r>
            <a:r>
              <a:rPr lang="ja-JP" sz="1800" baseline="30000">
                <a:solidFill>
                  <a:srgbClr val="000000"/>
                </a:solidFill>
                <a:latin typeface="MS Gothic"/>
                <a:ea typeface="MS Gothic"/>
                <a:cs typeface="MS Gothic"/>
                <a:sym typeface="MS Gothic"/>
              </a:rPr>
              <a:t>225</a:t>
            </a:r>
            <a:r>
              <a:rPr lang="ja-JP" sz="1800">
                <a:solidFill>
                  <a:srgbClr val="000000"/>
                </a:solidFill>
                <a:latin typeface="MS Gothic"/>
                <a:ea typeface="MS Gothic"/>
                <a:cs typeface="MS Gothic"/>
                <a:sym typeface="MS Gothic"/>
              </a:rPr>
              <a:t>Raから</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ミルキングにより取り出すことを考え、</a:t>
            </a:r>
            <a:r>
              <a:rPr lang="ja-JP" sz="1800" baseline="30000">
                <a:solidFill>
                  <a:srgbClr val="000000"/>
                </a:solidFill>
                <a:latin typeface="MS Gothic"/>
                <a:ea typeface="MS Gothic"/>
                <a:cs typeface="MS Gothic"/>
                <a:sym typeface="MS Gothic"/>
              </a:rPr>
              <a:t>225</a:t>
            </a:r>
            <a:r>
              <a:rPr lang="ja-JP" sz="1800">
                <a:solidFill>
                  <a:srgbClr val="000000"/>
                </a:solidFill>
                <a:latin typeface="MS Gothic"/>
                <a:ea typeface="MS Gothic"/>
                <a:cs typeface="MS Gothic"/>
                <a:sym typeface="MS Gothic"/>
              </a:rPr>
              <a:t>Raの半減期(14.9 日)を考慮して</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必要性の観点を重視して、ガイドラインの適用対象となる短寿命RIの半減期は</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15日以内とした。</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半減期が15日以内の核種は、全てガイドラインが適用可能である。</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なお、ガイドラインは医療以外の目的でも適用可能である。</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数量告示別表１の「放射線を放出する同位元素の数量及び濃度」に放射平衡中の</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子孫核種を含むと記されているRIのうち半減期が15日以内のRIにおいては、</a:t>
            </a:r>
            <a:endParaRPr sz="1800" dirty="0">
              <a:solidFill>
                <a:srgbClr val="000000"/>
              </a:solidFill>
              <a:latin typeface="MS Gothic"/>
              <a:ea typeface="MS Gothic"/>
              <a:cs typeface="MS Gothic"/>
              <a:sym typeface="MS Gothic"/>
            </a:endParaRPr>
          </a:p>
          <a:p>
            <a:pPr marL="400050" marR="0" lvl="0" indent="133350" algn="just" rtl="0">
              <a:spcBef>
                <a:spcPts val="0"/>
              </a:spcBef>
              <a:spcAft>
                <a:spcPts val="0"/>
              </a:spcAft>
              <a:buNone/>
            </a:pPr>
            <a:r>
              <a:rPr lang="ja-JP" sz="1800">
                <a:solidFill>
                  <a:srgbClr val="000000"/>
                </a:solidFill>
                <a:latin typeface="MS Gothic"/>
                <a:ea typeface="MS Gothic"/>
                <a:cs typeface="MS Gothic"/>
                <a:sym typeface="MS Gothic"/>
              </a:rPr>
              <a:t>単離されることがない限り、その子孫核種もガイドラインの適用対象である。</a:t>
            </a:r>
            <a:endParaRPr sz="1800" dirty="0">
              <a:solidFill>
                <a:schemeClr val="dk1"/>
              </a:solidFill>
              <a:latin typeface="MS Gothic"/>
              <a:ea typeface="MS Gothic"/>
              <a:cs typeface="MS Gothic"/>
              <a:sym typeface="MS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grpSp>
        <p:nvGrpSpPr>
          <p:cNvPr id="161" name="Google Shape;161;p8"/>
          <p:cNvGrpSpPr/>
          <p:nvPr/>
        </p:nvGrpSpPr>
        <p:grpSpPr>
          <a:xfrm>
            <a:off x="-21478" y="-2131"/>
            <a:ext cx="9173320" cy="981635"/>
            <a:chOff x="-21478" y="-2131"/>
            <a:chExt cx="9173320" cy="981635"/>
          </a:xfrm>
        </p:grpSpPr>
        <p:sp>
          <p:nvSpPr>
            <p:cNvPr id="162" name="Google Shape;162;p8"/>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63" name="Google Shape;163;p8"/>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64" name="Google Shape;164;p8"/>
          <p:cNvSpPr txBox="1"/>
          <p:nvPr/>
        </p:nvSpPr>
        <p:spPr>
          <a:xfrm>
            <a:off x="99724" y="205314"/>
            <a:ext cx="9144000" cy="597650"/>
          </a:xfrm>
          <a:prstGeom prst="rect">
            <a:avLst/>
          </a:prstGeom>
          <a:noFill/>
          <a:ln>
            <a:noFill/>
          </a:ln>
        </p:spPr>
        <p:txBody>
          <a:bodyPr spcFirstLastPara="1" wrap="square" lIns="91425" tIns="108000" rIns="91425" bIns="0" anchor="ctr" anchorCtr="0">
            <a:spAutoFit/>
          </a:bodyPr>
          <a:lstStyle/>
          <a:p>
            <a:pPr marL="0" marR="0" lvl="0" indent="0" algn="l" rtl="0">
              <a:lnSpc>
                <a:spcPct val="118750"/>
              </a:lnSpc>
              <a:spcBef>
                <a:spcPts val="0"/>
              </a:spcBef>
              <a:spcAft>
                <a:spcPts val="0"/>
              </a:spcAft>
              <a:buNone/>
            </a:pPr>
            <a:r>
              <a:rPr lang="ja-JP" sz="3200">
                <a:solidFill>
                  <a:schemeClr val="dk1"/>
                </a:solidFill>
                <a:latin typeface="Meiryo"/>
                <a:ea typeface="Meiryo"/>
                <a:cs typeface="Meiryo"/>
                <a:sym typeface="Meiryo"/>
              </a:rPr>
              <a:t>４）ガイドラインの三本柱</a:t>
            </a:r>
            <a:endParaRPr sz="3200">
              <a:solidFill>
                <a:schemeClr val="dk1"/>
              </a:solidFill>
              <a:latin typeface="Meiryo"/>
              <a:ea typeface="Meiryo"/>
              <a:cs typeface="Meiryo"/>
              <a:sym typeface="Meiryo"/>
            </a:endParaRPr>
          </a:p>
        </p:txBody>
      </p:sp>
      <p:sp>
        <p:nvSpPr>
          <p:cNvPr id="165" name="Google Shape;165;p8"/>
          <p:cNvSpPr/>
          <p:nvPr/>
        </p:nvSpPr>
        <p:spPr>
          <a:xfrm>
            <a:off x="616224" y="1482128"/>
            <a:ext cx="7494105" cy="34163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400">
                <a:solidFill>
                  <a:srgbClr val="000000"/>
                </a:solidFill>
                <a:latin typeface="MS Gothic"/>
                <a:ea typeface="MS Gothic"/>
                <a:cs typeface="MS Gothic"/>
                <a:sym typeface="MS Gothic"/>
              </a:rPr>
              <a:t>・短寿命RIの許可使用数量を算定する際の評価方法</a:t>
            </a: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400">
                <a:solidFill>
                  <a:srgbClr val="000000"/>
                </a:solidFill>
                <a:latin typeface="MS Gothic"/>
                <a:ea typeface="MS Gothic"/>
                <a:cs typeface="MS Gothic"/>
                <a:sym typeface="MS Gothic"/>
              </a:rPr>
              <a:t>・評価に対する信頼性を担保する方法</a:t>
            </a: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400">
                <a:solidFill>
                  <a:srgbClr val="000000"/>
                </a:solidFill>
                <a:latin typeface="MS Gothic"/>
                <a:ea typeface="MS Gothic"/>
                <a:cs typeface="MS Gothic"/>
                <a:sym typeface="MS Gothic"/>
              </a:rPr>
              <a:t>・短寿命RI取扱の教育訓練</a:t>
            </a: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400">
                <a:solidFill>
                  <a:srgbClr val="000000"/>
                </a:solidFill>
                <a:latin typeface="MS Gothic"/>
                <a:ea typeface="MS Gothic"/>
                <a:cs typeface="MS Gothic"/>
                <a:sym typeface="MS Gothic"/>
              </a:rPr>
              <a:t>上記の項目は本ガイドラインの三本柱として、</a:t>
            </a: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2400">
                <a:solidFill>
                  <a:srgbClr val="000000"/>
                </a:solidFill>
                <a:latin typeface="MS Gothic"/>
                <a:ea typeface="MS Gothic"/>
                <a:cs typeface="MS Gothic"/>
                <a:sym typeface="MS Gothic"/>
              </a:rPr>
              <a:t>確実に全てを実行する必要がある</a:t>
            </a: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400">
              <a:solidFill>
                <a:srgbClr val="000000"/>
              </a:solidFill>
              <a:latin typeface="MS Gothic"/>
              <a:ea typeface="MS Gothic"/>
              <a:cs typeface="MS Gothic"/>
              <a:sym typeface="MS Gothic"/>
            </a:endParaRPr>
          </a:p>
          <a:p>
            <a:pPr marL="0" marR="0" lvl="0" indent="0" algn="l" rtl="0">
              <a:spcBef>
                <a:spcPts val="0"/>
              </a:spcBef>
              <a:spcAft>
                <a:spcPts val="0"/>
              </a:spcAft>
              <a:buNone/>
            </a:pPr>
            <a:endParaRPr sz="2400">
              <a:solidFill>
                <a:schemeClr val="dk1"/>
              </a:solidFill>
              <a:latin typeface="MS Gothic"/>
              <a:ea typeface="MS Gothic"/>
              <a:cs typeface="MS Gothic"/>
              <a:sym typeface="MS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grpSp>
        <p:nvGrpSpPr>
          <p:cNvPr id="170" name="Google Shape;170;p9"/>
          <p:cNvGrpSpPr/>
          <p:nvPr/>
        </p:nvGrpSpPr>
        <p:grpSpPr>
          <a:xfrm>
            <a:off x="-21478" y="-2131"/>
            <a:ext cx="9173320" cy="981635"/>
            <a:chOff x="-21478" y="-2131"/>
            <a:chExt cx="9173320" cy="981635"/>
          </a:xfrm>
        </p:grpSpPr>
        <p:sp>
          <p:nvSpPr>
            <p:cNvPr id="171" name="Google Shape;171;p9"/>
            <p:cNvSpPr/>
            <p:nvPr/>
          </p:nvSpPr>
          <p:spPr>
            <a:xfrm>
              <a:off x="-4683" y="-2131"/>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FFFFFF"/>
                </a:solidFill>
                <a:latin typeface="Arial"/>
                <a:ea typeface="Arial"/>
                <a:cs typeface="Arial"/>
                <a:sym typeface="Arial"/>
              </a:endParaRPr>
            </a:p>
          </p:txBody>
        </p:sp>
        <p:cxnSp>
          <p:nvCxnSpPr>
            <p:cNvPr id="172" name="Google Shape;172;p9"/>
            <p:cNvCxnSpPr/>
            <p:nvPr/>
          </p:nvCxnSpPr>
          <p:spPr>
            <a:xfrm>
              <a:off x="-21478" y="975207"/>
              <a:ext cx="9162000" cy="4297"/>
            </a:xfrm>
            <a:prstGeom prst="straightConnector1">
              <a:avLst/>
            </a:prstGeom>
            <a:noFill/>
            <a:ln w="50800" cap="flat" cmpd="sng">
              <a:solidFill>
                <a:srgbClr val="BFBFBF"/>
              </a:solidFill>
              <a:prstDash val="solid"/>
              <a:miter lim="800000"/>
              <a:headEnd type="none" w="sm" len="sm"/>
              <a:tailEnd type="none" w="sm" len="sm"/>
            </a:ln>
          </p:spPr>
        </p:cxnSp>
      </p:grpSp>
      <p:sp>
        <p:nvSpPr>
          <p:cNvPr id="173" name="Google Shape;173;p9"/>
          <p:cNvSpPr txBox="1"/>
          <p:nvPr/>
        </p:nvSpPr>
        <p:spPr>
          <a:xfrm>
            <a:off x="99724" y="205955"/>
            <a:ext cx="9144000" cy="596368"/>
          </a:xfrm>
          <a:prstGeom prst="rect">
            <a:avLst/>
          </a:prstGeom>
          <a:noFill/>
          <a:ln>
            <a:noFill/>
          </a:ln>
        </p:spPr>
        <p:txBody>
          <a:bodyPr spcFirstLastPara="1" wrap="square" lIns="91425" tIns="108000" rIns="91425" bIns="0" anchor="ctr" anchorCtr="0">
            <a:spAutoFit/>
          </a:bodyPr>
          <a:lstStyle/>
          <a:p>
            <a:pPr marL="0" marR="0" lvl="0" indent="0" algn="l" rtl="0">
              <a:lnSpc>
                <a:spcPct val="135714"/>
              </a:lnSpc>
              <a:spcBef>
                <a:spcPts val="0"/>
              </a:spcBef>
              <a:spcAft>
                <a:spcPts val="0"/>
              </a:spcAft>
              <a:buNone/>
            </a:pPr>
            <a:r>
              <a:rPr lang="ja-JP" sz="2800">
                <a:solidFill>
                  <a:srgbClr val="000000"/>
                </a:solidFill>
                <a:latin typeface="Meiryo"/>
                <a:ea typeface="Meiryo"/>
                <a:cs typeface="Meiryo"/>
                <a:sym typeface="Meiryo"/>
              </a:rPr>
              <a:t>短寿命RIの許可使用数量を算定する際の評価方法</a:t>
            </a:r>
            <a:endParaRPr sz="2800">
              <a:solidFill>
                <a:schemeClr val="dk1"/>
              </a:solidFill>
              <a:latin typeface="Meiryo"/>
              <a:ea typeface="Meiryo"/>
              <a:cs typeface="Meiryo"/>
              <a:sym typeface="Meiryo"/>
            </a:endParaRPr>
          </a:p>
        </p:txBody>
      </p:sp>
      <p:sp>
        <p:nvSpPr>
          <p:cNvPr id="174" name="Google Shape;174;p9"/>
          <p:cNvSpPr/>
          <p:nvPr/>
        </p:nvSpPr>
        <p:spPr>
          <a:xfrm>
            <a:off x="382657" y="1152388"/>
            <a:ext cx="8378686" cy="59092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原子力規制委員会への使用許可申請において、許可使用数量設定のための評価に</a:t>
            </a:r>
            <a:r>
              <a:rPr lang="ja-JP" altLang="en-US" sz="1800">
                <a:solidFill>
                  <a:srgbClr val="000000"/>
                </a:solidFill>
                <a:latin typeface="MS Gothic"/>
                <a:ea typeface="MS Gothic"/>
                <a:cs typeface="MS Gothic"/>
                <a:sym typeface="MS Gothic"/>
              </a:rPr>
              <a:t>ついて、</a:t>
            </a:r>
            <a:endParaRPr lang="en-US" altLang="ja-JP" sz="1800" dirty="0">
              <a:solidFill>
                <a:srgbClr val="000000"/>
              </a:solidFill>
              <a:latin typeface="MS Gothic"/>
              <a:ea typeface="MS Gothic"/>
              <a:cs typeface="MS Gothic"/>
              <a:sym typeface="MS Gothic"/>
            </a:endParaRPr>
          </a:p>
          <a:p>
            <a:pPr lvl="0"/>
            <a:r>
              <a:rPr lang="ja-JP" altLang="en-US" sz="1800"/>
              <a:t>　</a:t>
            </a:r>
            <a:r>
              <a:rPr lang="ja-JP" altLang="ja-JP" sz="1800"/>
              <a:t>科学技術庁原子力安全局放射線安全管理課長</a:t>
            </a:r>
            <a:r>
              <a:rPr lang="en-US" altLang="ja-JP" sz="1800" dirty="0"/>
              <a:t>, </a:t>
            </a:r>
            <a:r>
              <a:rPr lang="ja-JP" altLang="ja-JP" sz="1800"/>
              <a:t>「国際放射線防護委員</a:t>
            </a:r>
            <a:endParaRPr lang="en-US" altLang="ja-JP" sz="1800" dirty="0"/>
          </a:p>
          <a:p>
            <a:pPr lvl="0"/>
            <a:r>
              <a:rPr lang="ja-JP" altLang="en-US" sz="1800"/>
              <a:t>　</a:t>
            </a:r>
            <a:r>
              <a:rPr lang="ja-JP" altLang="ja-JP" sz="1800"/>
              <a:t>会の勧告（</a:t>
            </a:r>
            <a:r>
              <a:rPr lang="en-US" altLang="ja-JP" sz="1800" dirty="0"/>
              <a:t>ICRP Pub.60</a:t>
            </a:r>
            <a:r>
              <a:rPr lang="ja-JP" altLang="ja-JP" sz="1800"/>
              <a:t>）の取り入れ等による放射線障害防止法関係</a:t>
            </a:r>
            <a:endParaRPr lang="en-US" altLang="ja-JP" sz="1800" dirty="0"/>
          </a:p>
          <a:p>
            <a:pPr lvl="0"/>
            <a:r>
              <a:rPr lang="ja-JP" altLang="en-US" sz="1800"/>
              <a:t>　</a:t>
            </a:r>
            <a:r>
              <a:rPr lang="ja-JP" altLang="ja-JP" sz="1800"/>
              <a:t>法令の改正について（通知）」</a:t>
            </a:r>
            <a:r>
              <a:rPr lang="en-US" altLang="ja-JP" sz="1800" dirty="0"/>
              <a:t>, </a:t>
            </a:r>
          </a:p>
          <a:p>
            <a:pPr lvl="0"/>
            <a:r>
              <a:rPr lang="ja-JP" altLang="en-US" sz="1800"/>
              <a:t>　</a:t>
            </a:r>
            <a:r>
              <a:rPr lang="en-US" altLang="ja-JP" sz="1800" dirty="0"/>
              <a:t>https://</a:t>
            </a:r>
            <a:r>
              <a:rPr lang="en-US" altLang="ja-JP" sz="1800" dirty="0" err="1"/>
              <a:t>www.nsr.go.jp</a:t>
            </a:r>
            <a:r>
              <a:rPr lang="en-US" altLang="ja-JP" sz="1800" dirty="0"/>
              <a:t>/data/000045569.pdf</a:t>
            </a:r>
            <a:r>
              <a:rPr lang="ja-JP" altLang="ja-JP" sz="1800"/>
              <a:t> </a:t>
            </a:r>
            <a:endParaRPr lang="en-US" altLang="ja-JP" sz="1800" dirty="0">
              <a:latin typeface="MS Gothic"/>
              <a:ea typeface="MS Gothic"/>
              <a:sym typeface="MS Gothic"/>
            </a:endParaRPr>
          </a:p>
          <a:p>
            <a:pPr lvl="0"/>
            <a:r>
              <a:rPr lang="ja-JP" sz="1800">
                <a:solidFill>
                  <a:srgbClr val="000000"/>
                </a:solidFill>
                <a:latin typeface="MS Gothic"/>
                <a:ea typeface="MS Gothic"/>
                <a:cs typeface="MS Gothic"/>
                <a:sym typeface="MS Gothic"/>
              </a:rPr>
              <a:t>に示されているモデルに基づいて行われている</a:t>
            </a: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endParaRPr sz="1800" dirty="0">
              <a:solidFill>
                <a:srgbClr val="000000"/>
              </a:solidFill>
              <a:latin typeface="MS Gothic"/>
              <a:ea typeface="MS Gothic"/>
              <a:cs typeface="MS Gothic"/>
              <a:sym typeface="MS Gothic"/>
            </a:endParaRPr>
          </a:p>
          <a:p>
            <a:pPr marL="0" marR="0" lvl="0" indent="0" algn="l" rtl="0">
              <a:spcBef>
                <a:spcPts val="0"/>
              </a:spcBef>
              <a:spcAft>
                <a:spcPts val="0"/>
              </a:spcAft>
              <a:buNone/>
            </a:pPr>
            <a:r>
              <a:rPr lang="ja-JP" sz="1800">
                <a:solidFill>
                  <a:srgbClr val="000000"/>
                </a:solidFill>
                <a:latin typeface="MS Gothic"/>
                <a:ea typeface="MS Gothic"/>
                <a:cs typeface="MS Gothic"/>
                <a:sym typeface="MS Gothic"/>
              </a:rPr>
              <a:t>評価方法で用いた使用条件は、原子力規制</a:t>
            </a:r>
            <a:r>
              <a:rPr lang="ja-JP" altLang="en-US" sz="1800">
                <a:solidFill>
                  <a:srgbClr val="000000"/>
                </a:solidFill>
                <a:latin typeface="MS Gothic"/>
                <a:ea typeface="MS Gothic"/>
                <a:cs typeface="MS Gothic"/>
                <a:sym typeface="MS Gothic"/>
              </a:rPr>
              <a:t>委員</a:t>
            </a:r>
            <a:r>
              <a:rPr lang="ja-JP" sz="1800">
                <a:solidFill>
                  <a:srgbClr val="000000"/>
                </a:solidFill>
                <a:latin typeface="MS Gothic"/>
                <a:ea typeface="MS Gothic"/>
                <a:cs typeface="MS Gothic"/>
                <a:sym typeface="MS Gothic"/>
              </a:rPr>
              <a:t>会に申請する許可申請書に記載され</a:t>
            </a:r>
            <a:r>
              <a:rPr lang="ja-JP" altLang="en-US" sz="1800">
                <a:solidFill>
                  <a:srgbClr val="000000"/>
                </a:solidFill>
                <a:latin typeface="MS Gothic"/>
                <a:ea typeface="MS Gothic"/>
                <a:cs typeface="MS Gothic"/>
                <a:sym typeface="MS Gothic"/>
              </a:rPr>
              <a:t>ている</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・遮へい能力の評価</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・人が常時立入る場所の空気中RI濃度</a:t>
            </a:r>
            <a:r>
              <a:rPr lang="ja-JP" altLang="en-US" sz="1800">
                <a:solidFill>
                  <a:schemeClr val="dk1"/>
                </a:solidFill>
                <a:latin typeface="MS Gothic"/>
                <a:ea typeface="MS Gothic"/>
                <a:cs typeface="MS Gothic"/>
                <a:sym typeface="MS Gothic"/>
              </a:rPr>
              <a:t>の評価</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・排気口空気中のRI濃度の評価</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・排水中のRIの濃度の評価</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lang="en-US" altLang="ja-JP" sz="18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上記の評価には、モデル計算式を使用するが、その計算式に実測の数値を適用可能にする</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r>
              <a:rPr lang="ja-JP" sz="1800">
                <a:solidFill>
                  <a:schemeClr val="dk1"/>
                </a:solidFill>
                <a:latin typeface="MS Gothic"/>
                <a:ea typeface="MS Gothic"/>
                <a:cs typeface="MS Gothic"/>
                <a:sym typeface="MS Gothic"/>
              </a:rPr>
              <a:t>評価においては、物理的な半減期に基づく減衰を考慮可能にする</a:t>
            </a:r>
            <a:endParaRPr sz="1800" dirty="0">
              <a:solidFill>
                <a:schemeClr val="dk1"/>
              </a:solidFill>
              <a:latin typeface="MS Gothic"/>
              <a:ea typeface="MS Gothic"/>
              <a:cs typeface="MS Gothic"/>
              <a:sym typeface="MS Gothic"/>
            </a:endParaRP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1554</TotalTime>
  <Words>5819</Words>
  <Application>Microsoft Macintosh PowerPoint</Application>
  <PresentationFormat>画面に合わせる (4:3)</PresentationFormat>
  <Paragraphs>271</Paragraphs>
  <Slides>14</Slides>
  <Notes>14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MS Gothic</vt:lpstr>
      <vt:lpstr>Meiryo</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吉村 崇</dc:creator>
  <cp:lastModifiedBy>吉村 崇</cp:lastModifiedBy>
  <cp:revision>13</cp:revision>
  <cp:lastPrinted>2021-02-21T01:00:15Z</cp:lastPrinted>
  <dcterms:created xsi:type="dcterms:W3CDTF">2021-01-11T04:52:06Z</dcterms:created>
  <dcterms:modified xsi:type="dcterms:W3CDTF">2021-02-21T06:48:28Z</dcterms:modified>
</cp:coreProperties>
</file>