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5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373"/>
    <a:srgbClr val="7A7886"/>
    <a:srgbClr val="CBCBCB"/>
    <a:srgbClr val="E7E7E7"/>
    <a:srgbClr val="0011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5366" autoAdjust="0"/>
  </p:normalViewPr>
  <p:slideViewPr>
    <p:cSldViewPr snapToGrid="0">
      <p:cViewPr varScale="1">
        <p:scale>
          <a:sx n="93" d="100"/>
          <a:sy n="93" d="100"/>
        </p:scale>
        <p:origin x="179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7EC9B15-7B8F-4FB9-B2F0-CDCA76716D7B}" type="datetimeFigureOut">
              <a:rPr kumimoji="1" lang="ja-JP" altLang="en-US" smtClean="0"/>
              <a:t>2021/5/28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3EEBA42-B479-4EFD-9183-F94953E73A70}" type="slidenum">
              <a:rPr kumimoji="1" lang="ja-JP" altLang="en-US" smtClean="0"/>
              <a:t>‹#›</a:t>
            </a:fld>
            <a:endParaRPr kumimoji="1" lang="ja-JP" altLang="en-US"/>
          </a:p>
        </p:txBody>
      </p:sp>
    </p:spTree>
    <p:extLst>
      <p:ext uri="{BB962C8B-B14F-4D97-AF65-F5344CB8AC3E}">
        <p14:creationId xmlns:p14="http://schemas.microsoft.com/office/powerpoint/2010/main" val="29442123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3EEBA42-B479-4EFD-9183-F94953E73A70}" type="slidenum">
              <a:rPr kumimoji="1" lang="ja-JP" altLang="en-US" smtClean="0"/>
              <a:t>1</a:t>
            </a:fld>
            <a:endParaRPr kumimoji="1" lang="ja-JP" altLang="en-US"/>
          </a:p>
        </p:txBody>
      </p:sp>
    </p:spTree>
    <p:extLst>
      <p:ext uri="{BB962C8B-B14F-4D97-AF65-F5344CB8AC3E}">
        <p14:creationId xmlns:p14="http://schemas.microsoft.com/office/powerpoint/2010/main" val="418180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3EEBA42-B479-4EFD-9183-F94953E73A70}" type="slidenum">
              <a:rPr kumimoji="1" lang="ja-JP" altLang="en-US" smtClean="0"/>
              <a:t>2</a:t>
            </a:fld>
            <a:endParaRPr kumimoji="1" lang="ja-JP" altLang="en-US"/>
          </a:p>
        </p:txBody>
      </p:sp>
    </p:spTree>
    <p:extLst>
      <p:ext uri="{BB962C8B-B14F-4D97-AF65-F5344CB8AC3E}">
        <p14:creationId xmlns:p14="http://schemas.microsoft.com/office/powerpoint/2010/main" val="134440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A13B456-8DBE-4B19-AEBD-856093E3C5B8}" type="datetime1">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r>
              <a:rPr kumimoji="1" lang="zh-CN" altLang="en-US"/>
              <a:t>日本放射線安全管理学会</a:t>
            </a:r>
            <a:endParaRPr kumimoji="1" lang="ja-JP" altLang="en-US"/>
          </a:p>
        </p:txBody>
      </p:sp>
      <p:sp>
        <p:nvSpPr>
          <p:cNvPr id="6" name="Slide Number Placeholder 5"/>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16236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161301-7C05-4D07-B48A-0150E0A62B1F}" type="datetime1">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r>
              <a:rPr kumimoji="1" lang="zh-CN" altLang="en-US"/>
              <a:t>日本放射線安全管理学会</a:t>
            </a:r>
            <a:endParaRPr kumimoji="1" lang="ja-JP" altLang="en-US"/>
          </a:p>
        </p:txBody>
      </p:sp>
      <p:sp>
        <p:nvSpPr>
          <p:cNvPr id="6" name="Slide Number Placeholder 5"/>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45738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9D90C1-D322-4671-879D-A61ACF0C5FA0}" type="datetime1">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r>
              <a:rPr kumimoji="1" lang="zh-CN" altLang="en-US"/>
              <a:t>日本放射線安全管理学会</a:t>
            </a:r>
            <a:endParaRPr kumimoji="1" lang="ja-JP" altLang="en-US"/>
          </a:p>
        </p:txBody>
      </p:sp>
      <p:sp>
        <p:nvSpPr>
          <p:cNvPr id="6" name="Slide Number Placeholder 5"/>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102657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FB47FF-45F0-4AE5-A830-A4C8D286722D}" type="datetime1">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r>
              <a:rPr kumimoji="1" lang="zh-CN" altLang="en-US"/>
              <a:t>日本放射線安全管理学会</a:t>
            </a:r>
            <a:endParaRPr kumimoji="1" lang="ja-JP" altLang="en-US"/>
          </a:p>
        </p:txBody>
      </p:sp>
      <p:sp>
        <p:nvSpPr>
          <p:cNvPr id="6" name="Slide Number Placeholder 5"/>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3322743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218FB6-748B-4C24-8284-417850C757A4}" type="datetime1">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r>
              <a:rPr kumimoji="1" lang="zh-CN" altLang="en-US"/>
              <a:t>日本放射線安全管理学会</a:t>
            </a:r>
            <a:endParaRPr kumimoji="1" lang="ja-JP" altLang="en-US"/>
          </a:p>
        </p:txBody>
      </p:sp>
      <p:sp>
        <p:nvSpPr>
          <p:cNvPr id="6" name="Slide Number Placeholder 5"/>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15489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2A017F-E8B1-4FA2-9C5E-FCD11D0BECCF}" type="datetime1">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r>
              <a:rPr kumimoji="1" lang="zh-CN" altLang="en-US"/>
              <a:t>日本放射線安全管理学会</a:t>
            </a:r>
            <a:endParaRPr kumimoji="1" lang="ja-JP" altLang="en-US"/>
          </a:p>
        </p:txBody>
      </p:sp>
      <p:sp>
        <p:nvSpPr>
          <p:cNvPr id="7" name="Slide Number Placeholder 6"/>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23656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A7F76D-7585-4F76-8ECD-91D55F5C3109}" type="datetime1">
              <a:rPr kumimoji="1" lang="ja-JP" altLang="en-US" smtClean="0"/>
              <a:t>2021/5/28</a:t>
            </a:fld>
            <a:endParaRPr kumimoji="1" lang="ja-JP" altLang="en-US"/>
          </a:p>
        </p:txBody>
      </p:sp>
      <p:sp>
        <p:nvSpPr>
          <p:cNvPr id="8" name="Footer Placeholder 7"/>
          <p:cNvSpPr>
            <a:spLocks noGrp="1"/>
          </p:cNvSpPr>
          <p:nvPr>
            <p:ph type="ftr" sz="quarter" idx="11"/>
          </p:nvPr>
        </p:nvSpPr>
        <p:spPr/>
        <p:txBody>
          <a:bodyPr/>
          <a:lstStyle/>
          <a:p>
            <a:r>
              <a:rPr kumimoji="1" lang="zh-CN" altLang="en-US"/>
              <a:t>日本放射線安全管理学会</a:t>
            </a:r>
            <a:endParaRPr kumimoji="1" lang="ja-JP" altLang="en-US"/>
          </a:p>
        </p:txBody>
      </p:sp>
      <p:sp>
        <p:nvSpPr>
          <p:cNvPr id="9" name="Slide Number Placeholder 8"/>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779670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D52133-58AD-43BB-AB54-9D05CFDA0312}" type="datetime1">
              <a:rPr kumimoji="1" lang="ja-JP" altLang="en-US" smtClean="0"/>
              <a:t>2021/5/28</a:t>
            </a:fld>
            <a:endParaRPr kumimoji="1" lang="ja-JP" altLang="en-US"/>
          </a:p>
        </p:txBody>
      </p:sp>
      <p:sp>
        <p:nvSpPr>
          <p:cNvPr id="4" name="Footer Placeholder 3"/>
          <p:cNvSpPr>
            <a:spLocks noGrp="1"/>
          </p:cNvSpPr>
          <p:nvPr>
            <p:ph type="ftr" sz="quarter" idx="11"/>
          </p:nvPr>
        </p:nvSpPr>
        <p:spPr/>
        <p:txBody>
          <a:bodyPr/>
          <a:lstStyle/>
          <a:p>
            <a:r>
              <a:rPr kumimoji="1" lang="zh-CN" altLang="en-US"/>
              <a:t>日本放射線安全管理学会</a:t>
            </a:r>
            <a:endParaRPr kumimoji="1" lang="ja-JP" altLang="en-US"/>
          </a:p>
        </p:txBody>
      </p:sp>
      <p:sp>
        <p:nvSpPr>
          <p:cNvPr id="5" name="Slide Number Placeholder 4"/>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227706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AD84-57C8-4508-958C-F3811437CEA6}" type="datetime1">
              <a:rPr kumimoji="1" lang="ja-JP" altLang="en-US" smtClean="0"/>
              <a:t>2021/5/28</a:t>
            </a:fld>
            <a:endParaRPr kumimoji="1" lang="ja-JP" altLang="en-US"/>
          </a:p>
        </p:txBody>
      </p:sp>
      <p:sp>
        <p:nvSpPr>
          <p:cNvPr id="3" name="Footer Placeholder 2"/>
          <p:cNvSpPr>
            <a:spLocks noGrp="1"/>
          </p:cNvSpPr>
          <p:nvPr>
            <p:ph type="ftr" sz="quarter" idx="11"/>
          </p:nvPr>
        </p:nvSpPr>
        <p:spPr/>
        <p:txBody>
          <a:bodyPr/>
          <a:lstStyle/>
          <a:p>
            <a:r>
              <a:rPr kumimoji="1" lang="zh-CN" altLang="en-US"/>
              <a:t>日本放射線安全管理学会</a:t>
            </a:r>
            <a:endParaRPr kumimoji="1" lang="ja-JP" altLang="en-US"/>
          </a:p>
        </p:txBody>
      </p:sp>
      <p:sp>
        <p:nvSpPr>
          <p:cNvPr id="4" name="Slide Number Placeholder 3"/>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377004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58B16C-DA04-4839-99A4-1B35D913E2EB}" type="datetime1">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r>
              <a:rPr kumimoji="1" lang="zh-CN" altLang="en-US"/>
              <a:t>日本放射線安全管理学会</a:t>
            </a:r>
            <a:endParaRPr kumimoji="1" lang="ja-JP" altLang="en-US"/>
          </a:p>
        </p:txBody>
      </p:sp>
      <p:sp>
        <p:nvSpPr>
          <p:cNvPr id="7" name="Slide Number Placeholder 6"/>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4242668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4903F9-EEDC-4CFF-9F2D-EA8772800567}" type="datetime1">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r>
              <a:rPr kumimoji="1" lang="zh-CN" altLang="en-US"/>
              <a:t>日本放射線安全管理学会</a:t>
            </a:r>
            <a:endParaRPr kumimoji="1" lang="ja-JP" altLang="en-US"/>
          </a:p>
        </p:txBody>
      </p:sp>
      <p:sp>
        <p:nvSpPr>
          <p:cNvPr id="7" name="Slide Number Placeholder 6"/>
          <p:cNvSpPr>
            <a:spLocks noGrp="1"/>
          </p:cNvSpPr>
          <p:nvPr>
            <p:ph type="sldNum" sz="quarter" idx="12"/>
          </p:nvPr>
        </p:nvSpPr>
        <p:spPr/>
        <p:txBody>
          <a:bodyPr/>
          <a:lstStyle/>
          <a:p>
            <a:fld id="{40908674-3FD2-4B7B-8B54-7FA698904745}" type="slidenum">
              <a:rPr kumimoji="1" lang="ja-JP" altLang="en-US" smtClean="0"/>
              <a:t>‹#›</a:t>
            </a:fld>
            <a:endParaRPr kumimoji="1" lang="ja-JP" altLang="en-US"/>
          </a:p>
        </p:txBody>
      </p:sp>
    </p:spTree>
    <p:extLst>
      <p:ext uri="{BB962C8B-B14F-4D97-AF65-F5344CB8AC3E}">
        <p14:creationId xmlns:p14="http://schemas.microsoft.com/office/powerpoint/2010/main" val="409872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32836" y="6635959"/>
            <a:ext cx="187975" cy="18872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434583" y="563872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98A02-001D-49D3-AA31-D38D04ECF0C6}" type="datetime1">
              <a:rPr kumimoji="1" lang="ja-JP" altLang="en-US" smtClean="0"/>
              <a:t>2021/5/28</a:t>
            </a:fld>
            <a:endParaRPr kumimoji="1" lang="ja-JP" altLang="en-US"/>
          </a:p>
        </p:txBody>
      </p:sp>
      <p:sp>
        <p:nvSpPr>
          <p:cNvPr id="5" name="Footer Placeholder 4"/>
          <p:cNvSpPr>
            <a:spLocks noGrp="1"/>
          </p:cNvSpPr>
          <p:nvPr>
            <p:ph type="ftr" sz="quarter" idx="3"/>
          </p:nvPr>
        </p:nvSpPr>
        <p:spPr>
          <a:xfrm>
            <a:off x="142346" y="6613258"/>
            <a:ext cx="1432955" cy="264059"/>
          </a:xfrm>
          <a:prstGeom prst="rect">
            <a:avLst/>
          </a:prstGeom>
        </p:spPr>
        <p:txBody>
          <a:bodyPr vert="horz" lIns="91440" tIns="45720" rIns="91440" bIns="45720" rtlCol="0" anchor="ctr"/>
          <a:lstStyle>
            <a:lvl1pPr algn="l">
              <a:defRPr sz="800">
                <a:solidFill>
                  <a:schemeClr val="tx1">
                    <a:tint val="75000"/>
                  </a:schemeClr>
                </a:solidFill>
                <a:latin typeface="メイリオ" panose="020B0604030504040204" pitchFamily="50" charset="-128"/>
                <a:ea typeface="メイリオ" panose="020B0604030504040204" pitchFamily="50" charset="-128"/>
              </a:defRPr>
            </a:lvl1pPr>
          </a:lstStyle>
          <a:p>
            <a:r>
              <a:rPr kumimoji="1" lang="zh-CN" altLang="en-US" dirty="0"/>
              <a:t>日本放射線安全管理学会</a:t>
            </a:r>
            <a:endParaRPr kumimoji="1" lang="ja-JP" altLang="en-US" dirty="0"/>
          </a:p>
        </p:txBody>
      </p:sp>
      <p:sp>
        <p:nvSpPr>
          <p:cNvPr id="6" name="Slide Number Placeholder 5"/>
          <p:cNvSpPr>
            <a:spLocks noGrp="1"/>
          </p:cNvSpPr>
          <p:nvPr>
            <p:ph type="sldNum" sz="quarter" idx="4"/>
          </p:nvPr>
        </p:nvSpPr>
        <p:spPr>
          <a:xfrm>
            <a:off x="7076090" y="6492875"/>
            <a:ext cx="2057400" cy="365125"/>
          </a:xfrm>
          <a:prstGeom prst="rect">
            <a:avLst/>
          </a:prstGeom>
        </p:spPr>
        <p:txBody>
          <a:bodyPr vert="horz" lIns="91440" tIns="45720" rIns="91440" bIns="45720" rtlCol="0" anchor="b"/>
          <a:lstStyle>
            <a:lvl1pPr algn="r">
              <a:defRPr sz="1000">
                <a:solidFill>
                  <a:schemeClr val="tx1">
                    <a:tint val="75000"/>
                  </a:schemeClr>
                </a:solidFill>
                <a:latin typeface="メイリオ" panose="020B0604030504040204" pitchFamily="50" charset="-128"/>
                <a:ea typeface="メイリオ" panose="020B0604030504040204" pitchFamily="50" charset="-128"/>
              </a:defRPr>
            </a:lvl1pPr>
          </a:lstStyle>
          <a:p>
            <a:fld id="{40908674-3FD2-4B7B-8B54-7FA698904745}" type="slidenum">
              <a:rPr kumimoji="1" lang="ja-JP" altLang="en-US" smtClean="0"/>
              <a:pPr/>
              <a:t>‹#›</a:t>
            </a:fld>
            <a:endParaRPr kumimoji="1" lang="ja-JP" altLang="en-US"/>
          </a:p>
        </p:txBody>
      </p:sp>
    </p:spTree>
    <p:extLst>
      <p:ext uri="{BB962C8B-B14F-4D97-AF65-F5344CB8AC3E}">
        <p14:creationId xmlns:p14="http://schemas.microsoft.com/office/powerpoint/2010/main" val="1516240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C89D2A39-9C9B-4583-BAC5-59CCC058CE36}"/>
              </a:ext>
            </a:extLst>
          </p:cNvPr>
          <p:cNvGraphicFramePr>
            <a:graphicFrameLocks noGrp="1"/>
          </p:cNvGraphicFramePr>
          <p:nvPr>
            <p:extLst>
              <p:ext uri="{D42A27DB-BD31-4B8C-83A1-F6EECF244321}">
                <p14:modId xmlns:p14="http://schemas.microsoft.com/office/powerpoint/2010/main" val="302159686"/>
              </p:ext>
            </p:extLst>
          </p:nvPr>
        </p:nvGraphicFramePr>
        <p:xfrm>
          <a:off x="398951" y="1400460"/>
          <a:ext cx="8346098" cy="4945882"/>
        </p:xfrm>
        <a:graphic>
          <a:graphicData uri="http://schemas.openxmlformats.org/drawingml/2006/table">
            <a:tbl>
              <a:tblPr firstRow="1" bandRow="1">
                <a:tableStyleId>{073A0DAA-6AF3-43AB-8588-CEC1D06C72B9}</a:tableStyleId>
              </a:tblPr>
              <a:tblGrid>
                <a:gridCol w="660436">
                  <a:extLst>
                    <a:ext uri="{9D8B030D-6E8A-4147-A177-3AD203B41FA5}">
                      <a16:colId xmlns:a16="http://schemas.microsoft.com/office/drawing/2014/main" val="2329360646"/>
                    </a:ext>
                  </a:extLst>
                </a:gridCol>
                <a:gridCol w="1767155">
                  <a:extLst>
                    <a:ext uri="{9D8B030D-6E8A-4147-A177-3AD203B41FA5}">
                      <a16:colId xmlns:a16="http://schemas.microsoft.com/office/drawing/2014/main" val="2134725497"/>
                    </a:ext>
                  </a:extLst>
                </a:gridCol>
                <a:gridCol w="5918507">
                  <a:extLst>
                    <a:ext uri="{9D8B030D-6E8A-4147-A177-3AD203B41FA5}">
                      <a16:colId xmlns:a16="http://schemas.microsoft.com/office/drawing/2014/main" val="4245238620"/>
                    </a:ext>
                  </a:extLst>
                </a:gridCol>
              </a:tblGrid>
              <a:tr h="441888">
                <a:tc>
                  <a:txBody>
                    <a:bodyPr/>
                    <a:lstStyle/>
                    <a:p>
                      <a:pPr algn="ctr"/>
                      <a:r>
                        <a:rPr kumimoji="1" lang="ja-JP" altLang="en-US" sz="1600" dirty="0">
                          <a:latin typeface="ＭＳ ゴシック" panose="020B0609070205080204" pitchFamily="49" charset="-128"/>
                          <a:ea typeface="ＭＳ ゴシック" panose="020B0609070205080204" pitchFamily="49" charset="-128"/>
                        </a:rPr>
                        <a:t>番号</a:t>
                      </a:r>
                    </a:p>
                  </a:txBody>
                  <a:tcPr anchor="ct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語　句</a:t>
                      </a:r>
                      <a:endParaRPr kumimoji="1" lang="en-US" altLang="ja-JP" sz="16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説　明</a:t>
                      </a:r>
                    </a:p>
                  </a:txBody>
                  <a:tcPr anchor="ctr"/>
                </a:tc>
                <a:extLst>
                  <a:ext uri="{0D108BD9-81ED-4DB2-BD59-A6C34878D82A}">
                    <a16:rowId xmlns:a16="http://schemas.microsoft.com/office/drawing/2014/main" val="2447754689"/>
                  </a:ext>
                </a:extLst>
              </a:tr>
              <a:tr h="33780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1</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放射性物質</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放射性同位体を含む物質</a:t>
                      </a:r>
                      <a:endParaRPr kumimoji="1" lang="en-US" altLang="ja-JP" sz="1400" b="0" dirty="0">
                        <a:latin typeface="Arial" panose="020B0604020202020204" pitchFamily="34" charset="0"/>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3222300351"/>
                  </a:ext>
                </a:extLst>
              </a:tr>
              <a:tr h="985249">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2</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同位体</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原子番号が等しく、質量数が異なる原子、 すなわち、原子核の陽子数が同じで、中性子数が異なる原子を互いに同位体という。原子と元素の関係と同様、同位体を粒子、同位元素を種類として区別されることもある。</a:t>
                      </a:r>
                      <a:endParaRPr kumimoji="1" lang="en-US" altLang="ja-JP" sz="1400" b="0" dirty="0">
                        <a:latin typeface="Arial" panose="020B0604020202020204" pitchFamily="34" charset="0"/>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500892277"/>
                  </a:ext>
                </a:extLst>
              </a:tr>
              <a:tr h="534849">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3</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放射性同位体</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同位体のうち、放射線を放出する同位体を放射性同位体という。英名</a:t>
                      </a:r>
                      <a:r>
                        <a:rPr kumimoji="1" lang="ja-JP" altLang="en-US" sz="1400" b="0" dirty="0">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Radioisotope</a:t>
                      </a:r>
                      <a:r>
                        <a:rPr kumimoji="1" lang="ja-JP" altLang="en-US" sz="1400" b="0" dirty="0">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から、</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と略される。</a:t>
                      </a:r>
                      <a:endParaRPr kumimoji="1" lang="en-US" altLang="ja-JP" sz="1400" b="0" dirty="0">
                        <a:latin typeface="Arial" panose="020B0604020202020204" pitchFamily="34" charset="0"/>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1318799627"/>
                  </a:ext>
                </a:extLst>
              </a:tr>
              <a:tr h="2111247">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4</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放射性同位元素</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放射性同位体と同義で使用される。また法令、放射線管理などで使用される。法令では、放射線を放出する同位元素及びその化合物並びに含有物であって、定められた下限値</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を超えるものとされる。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 </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その濃度および数量が核種ごとに放射性同位元素等の規制に関する法律施行令及び放射性同位元素等の規制に関する法律施行規則の規定に基づき、放射線を放出する同位元素の数量等を定める件（平成</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12</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年</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10</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月</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23</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日科学技術庁告示第</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5</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号）で定められた値。</a:t>
                      </a:r>
                    </a:p>
                  </a:txBody>
                  <a:tcPr/>
                </a:tc>
                <a:extLst>
                  <a:ext uri="{0D108BD9-81ED-4DB2-BD59-A6C34878D82A}">
                    <a16:rowId xmlns:a16="http://schemas.microsoft.com/office/drawing/2014/main" val="2927549590"/>
                  </a:ext>
                </a:extLst>
              </a:tr>
              <a:tr h="534849">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5</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核異性体</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同一の原子番号および質量数を持つが、エネルギー状態が異なる原子核をいう。</a:t>
                      </a:r>
                    </a:p>
                  </a:txBody>
                  <a:tcPr/>
                </a:tc>
                <a:extLst>
                  <a:ext uri="{0D108BD9-81ED-4DB2-BD59-A6C34878D82A}">
                    <a16:rowId xmlns:a16="http://schemas.microsoft.com/office/drawing/2014/main" val="1790094055"/>
                  </a:ext>
                </a:extLst>
              </a:tr>
            </a:tbl>
          </a:graphicData>
        </a:graphic>
      </p:graphicFrame>
      <p:sp>
        <p:nvSpPr>
          <p:cNvPr id="3" name="フッター プレースホルダー 2"/>
          <p:cNvSpPr>
            <a:spLocks noGrp="1"/>
          </p:cNvSpPr>
          <p:nvPr>
            <p:ph type="ftr" sz="quarter" idx="11"/>
          </p:nvPr>
        </p:nvSpPr>
        <p:spPr/>
        <p:txBody>
          <a:bodyPr/>
          <a:lstStyle/>
          <a:p>
            <a:r>
              <a:rPr kumimoji="1" lang="zh-CN" altLang="en-US"/>
              <a:t>日本放射線安全管理学会</a:t>
            </a:r>
            <a:endParaRPr kumimoji="1" lang="ja-JP" altLang="en-US"/>
          </a:p>
        </p:txBody>
      </p:sp>
      <p:grpSp>
        <p:nvGrpSpPr>
          <p:cNvPr id="2" name="グループ化 1"/>
          <p:cNvGrpSpPr/>
          <p:nvPr/>
        </p:nvGrpSpPr>
        <p:grpSpPr>
          <a:xfrm>
            <a:off x="-12525" y="-2051"/>
            <a:ext cx="9169050" cy="981635"/>
            <a:chOff x="-12525" y="-2051"/>
            <a:chExt cx="9169050" cy="981635"/>
          </a:xfrm>
        </p:grpSpPr>
        <p:grpSp>
          <p:nvGrpSpPr>
            <p:cNvPr id="8" name="グループ化 7"/>
            <p:cNvGrpSpPr/>
            <p:nvPr/>
          </p:nvGrpSpPr>
          <p:grpSpPr>
            <a:xfrm>
              <a:off x="-12525" y="-2051"/>
              <a:ext cx="9156525" cy="981635"/>
              <a:chOff x="-12525" y="-1561121"/>
              <a:chExt cx="9156525" cy="981635"/>
            </a:xfrm>
          </p:grpSpPr>
          <p:sp>
            <p:nvSpPr>
              <p:cNvPr id="9" name="正方形/長方形 8"/>
              <p:cNvSpPr/>
              <p:nvPr/>
            </p:nvSpPr>
            <p:spPr>
              <a:xfrm>
                <a:off x="-12525" y="-1561121"/>
                <a:ext cx="9156525" cy="981635"/>
              </a:xfrm>
              <a:prstGeom prst="rect">
                <a:avLst/>
              </a:prstGeom>
              <a:solidFill>
                <a:srgbClr val="D4E5F7"/>
              </a:solidFill>
              <a:ln w="508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ＭＳ ゴシック" panose="020B0609070205080204" pitchFamily="49" charset="-128"/>
                  <a:cs typeface="Arial" panose="020B0604020202020204" pitchFamily="34" charset="0"/>
                </a:endParaRPr>
              </a:p>
            </p:txBody>
          </p:sp>
          <p:cxnSp>
            <p:nvCxnSpPr>
              <p:cNvPr id="14" name="直線コネクタ 13"/>
              <p:cNvCxnSpPr/>
              <p:nvPr/>
            </p:nvCxnSpPr>
            <p:spPr>
              <a:xfrm>
                <a:off x="-11671" y="-583783"/>
                <a:ext cx="9143146" cy="4297"/>
              </a:xfrm>
              <a:prstGeom prst="line">
                <a:avLst/>
              </a:prstGeom>
              <a:ln w="508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10"/>
            <p:cNvGrpSpPr/>
            <p:nvPr/>
          </p:nvGrpSpPr>
          <p:grpSpPr>
            <a:xfrm>
              <a:off x="12525" y="46826"/>
              <a:ext cx="9144000" cy="860127"/>
              <a:chOff x="12526" y="67458"/>
              <a:chExt cx="9144000" cy="860127"/>
            </a:xfrm>
          </p:grpSpPr>
          <p:sp>
            <p:nvSpPr>
              <p:cNvPr id="12" name="テキスト ボックス 11">
                <a:extLst>
                  <a:ext uri="{FF2B5EF4-FFF2-40B4-BE49-F238E27FC236}">
                    <a16:creationId xmlns:a16="http://schemas.microsoft.com/office/drawing/2014/main" id="{39EF18EB-B5F0-41C6-8F27-A4B3273886AA}"/>
                  </a:ext>
                </a:extLst>
              </p:cNvPr>
              <p:cNvSpPr txBox="1"/>
              <p:nvPr/>
            </p:nvSpPr>
            <p:spPr>
              <a:xfrm>
                <a:off x="12526" y="197969"/>
                <a:ext cx="9144000" cy="663053"/>
              </a:xfrm>
              <a:prstGeom prst="rect">
                <a:avLst/>
              </a:prstGeom>
              <a:noFill/>
            </p:spPr>
            <p:txBody>
              <a:bodyPr wrap="square" tIns="108000" bIns="0" rtlCol="0" anchor="ctr">
                <a:spAutoFit/>
              </a:bodyPr>
              <a:lstStyle/>
              <a:p>
                <a:pPr algn="ctr"/>
                <a:r>
                  <a:rPr kumimoji="1" lang="en-US" altLang="ja-JP" sz="3600" dirty="0">
                    <a:solidFill>
                      <a:srgbClr val="001132"/>
                    </a:solidFill>
                    <a:latin typeface="メイリオ" panose="020B0604030504040204" pitchFamily="50" charset="-128"/>
                    <a:ea typeface="メイリオ" panose="020B0604030504040204" pitchFamily="50" charset="-128"/>
                    <a:cs typeface="Arial" panose="020B0604020202020204" pitchFamily="34" charset="0"/>
                  </a:rPr>
                  <a:t>2.</a:t>
                </a:r>
                <a:r>
                  <a:rPr kumimoji="1" lang="ja-JP" altLang="en-US" sz="3600" dirty="0">
                    <a:solidFill>
                      <a:srgbClr val="001132"/>
                    </a:solidFill>
                    <a:latin typeface="メイリオ" panose="020B0604030504040204" pitchFamily="50" charset="-128"/>
                    <a:ea typeface="メイリオ" panose="020B0604030504040204" pitchFamily="50" charset="-128"/>
                    <a:cs typeface="Arial" panose="020B0604020202020204" pitchFamily="34" charset="0"/>
                  </a:rPr>
                  <a:t>　用語の説明</a:t>
                </a:r>
              </a:p>
            </p:txBody>
          </p:sp>
          <p:pic>
            <p:nvPicPr>
              <p:cNvPr id="13" name="図 1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526" y="67458"/>
                <a:ext cx="856700" cy="860127"/>
              </a:xfrm>
              <a:prstGeom prst="rect">
                <a:avLst/>
              </a:prstGeom>
            </p:spPr>
          </p:pic>
        </p:grpSp>
      </p:grpSp>
    </p:spTree>
    <p:extLst>
      <p:ext uri="{BB962C8B-B14F-4D97-AF65-F5344CB8AC3E}">
        <p14:creationId xmlns:p14="http://schemas.microsoft.com/office/powerpoint/2010/main" val="174483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C89D2A39-9C9B-4583-BAC5-59CCC058CE36}"/>
              </a:ext>
            </a:extLst>
          </p:cNvPr>
          <p:cNvGraphicFramePr>
            <a:graphicFrameLocks noGrp="1"/>
          </p:cNvGraphicFramePr>
          <p:nvPr>
            <p:extLst>
              <p:ext uri="{D42A27DB-BD31-4B8C-83A1-F6EECF244321}">
                <p14:modId xmlns:p14="http://schemas.microsoft.com/office/powerpoint/2010/main" val="3160990162"/>
              </p:ext>
            </p:extLst>
          </p:nvPr>
        </p:nvGraphicFramePr>
        <p:xfrm>
          <a:off x="398950" y="1400460"/>
          <a:ext cx="8346100" cy="3456726"/>
        </p:xfrm>
        <a:graphic>
          <a:graphicData uri="http://schemas.openxmlformats.org/drawingml/2006/table">
            <a:tbl>
              <a:tblPr firstRow="1" bandRow="1">
                <a:tableStyleId>{073A0DAA-6AF3-43AB-8588-CEC1D06C72B9}</a:tableStyleId>
              </a:tblPr>
              <a:tblGrid>
                <a:gridCol w="658154">
                  <a:extLst>
                    <a:ext uri="{9D8B030D-6E8A-4147-A177-3AD203B41FA5}">
                      <a16:colId xmlns:a16="http://schemas.microsoft.com/office/drawing/2014/main" val="2329360646"/>
                    </a:ext>
                  </a:extLst>
                </a:gridCol>
                <a:gridCol w="1762144">
                  <a:extLst>
                    <a:ext uri="{9D8B030D-6E8A-4147-A177-3AD203B41FA5}">
                      <a16:colId xmlns:a16="http://schemas.microsoft.com/office/drawing/2014/main" val="2134725497"/>
                    </a:ext>
                  </a:extLst>
                </a:gridCol>
                <a:gridCol w="5925802">
                  <a:extLst>
                    <a:ext uri="{9D8B030D-6E8A-4147-A177-3AD203B41FA5}">
                      <a16:colId xmlns:a16="http://schemas.microsoft.com/office/drawing/2014/main" val="4245238620"/>
                    </a:ext>
                  </a:extLst>
                </a:gridCol>
              </a:tblGrid>
              <a:tr h="439206">
                <a:tc>
                  <a:txBody>
                    <a:bodyPr/>
                    <a:lstStyle/>
                    <a:p>
                      <a:pPr algn="ctr"/>
                      <a:r>
                        <a:rPr kumimoji="1" lang="ja-JP" altLang="en-US" sz="1600" b="1" dirty="0">
                          <a:latin typeface="ＭＳ ゴシック" panose="020B0609070205080204" pitchFamily="49" charset="-128"/>
                          <a:ea typeface="ＭＳ ゴシック" panose="020B0609070205080204" pitchFamily="49" charset="-128"/>
                        </a:rPr>
                        <a:t>番号</a:t>
                      </a:r>
                    </a:p>
                  </a:txBody>
                  <a:tcPr anchor="ctr"/>
                </a:tc>
                <a:tc>
                  <a:txBody>
                    <a:bodyPr/>
                    <a:lstStyle/>
                    <a:p>
                      <a:pPr algn="ctr"/>
                      <a:r>
                        <a:rPr kumimoji="1" lang="ja-JP" altLang="en-US" sz="1600" b="1" dirty="0">
                          <a:latin typeface="ＭＳ ゴシック" panose="020B0609070205080204" pitchFamily="49" charset="-128"/>
                          <a:ea typeface="ＭＳ ゴシック" panose="020B0609070205080204" pitchFamily="49" charset="-128"/>
                        </a:rPr>
                        <a:t>語　句</a:t>
                      </a:r>
                      <a:endParaRPr kumimoji="1" lang="en-US" altLang="ja-JP" sz="1600" b="1"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600" b="1" dirty="0">
                          <a:latin typeface="ＭＳ ゴシック" panose="020B0609070205080204" pitchFamily="49" charset="-128"/>
                          <a:ea typeface="ＭＳ ゴシック" panose="020B0609070205080204" pitchFamily="49" charset="-128"/>
                        </a:rPr>
                        <a:t>説　明</a:t>
                      </a:r>
                    </a:p>
                  </a:txBody>
                  <a:tcPr anchor="ctr"/>
                </a:tc>
                <a:extLst>
                  <a:ext uri="{0D108BD9-81ED-4DB2-BD59-A6C34878D82A}">
                    <a16:rowId xmlns:a16="http://schemas.microsoft.com/office/drawing/2014/main" val="2447754689"/>
                  </a:ext>
                </a:extLst>
              </a:tr>
              <a:tr h="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6</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放射性核種</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核種は、陽子数（原子番号）・質量数・エネルギー状態によって特徴づけられる原子核あるいは原子の種類をいう。放射線を放出する核種を</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放射性核種という。</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extLst>
                  <a:ext uri="{0D108BD9-81ED-4DB2-BD59-A6C34878D82A}">
                    <a16:rowId xmlns:a16="http://schemas.microsoft.com/office/drawing/2014/main" val="4178139878"/>
                  </a:ext>
                </a:extLst>
              </a:tr>
              <a:tr h="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7</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規制法</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放射性同位元素等の規制に関する法律（令和元年</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9</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月１日施行）。</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規制法あるいは</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法などと略される。旧名称は放射性同位元素等による放射線障害の防止に関する法律</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放射線障害防止法、障防法</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a:t>
                      </a:r>
                    </a:p>
                  </a:txBody>
                  <a:tcPr/>
                </a:tc>
                <a:extLst>
                  <a:ext uri="{0D108BD9-81ED-4DB2-BD59-A6C34878D82A}">
                    <a16:rowId xmlns:a16="http://schemas.microsoft.com/office/drawing/2014/main" val="990600367"/>
                  </a:ext>
                </a:extLst>
              </a:tr>
              <a:tr h="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8</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放射線防護</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一般的には、被ばくの防止・放射線の安全取扱（</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Safety)</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を意味するが、</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規制法では放射線に関する犯罪の防止（</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Security</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）を意味する。</a:t>
                      </a:r>
                    </a:p>
                  </a:txBody>
                  <a:tcPr/>
                </a:tc>
                <a:extLst>
                  <a:ext uri="{0D108BD9-81ED-4DB2-BD59-A6C34878D82A}">
                    <a16:rowId xmlns:a16="http://schemas.microsoft.com/office/drawing/2014/main" val="2617827050"/>
                  </a:ext>
                </a:extLst>
              </a:tr>
              <a:tr h="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9</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加重係数</a:t>
                      </a: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従来、荷重係数と表記していたが、</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ICRP2007</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年勧告の翻訳より表記が変更された。</a:t>
                      </a:r>
                    </a:p>
                  </a:txBody>
                  <a:tcPr/>
                </a:tc>
                <a:extLst>
                  <a:ext uri="{0D108BD9-81ED-4DB2-BD59-A6C34878D82A}">
                    <a16:rowId xmlns:a16="http://schemas.microsoft.com/office/drawing/2014/main" val="14793264"/>
                  </a:ext>
                </a:extLst>
              </a:tr>
              <a:tr h="0">
                <a:tc>
                  <a:txBody>
                    <a:bodyPr/>
                    <a:lstStyle/>
                    <a:p>
                      <a:pPr algn="ct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10</a:t>
                      </a:r>
                      <a:endParaRPr kumimoji="1" lang="ja-JP" altLang="en-US" sz="1400" b="0" dirty="0">
                        <a:latin typeface="Arial" panose="020B0604020202020204" pitchFamily="34" charset="0"/>
                        <a:ea typeface="ＭＳ ゴシック" panose="020B0609070205080204" pitchFamily="49" charset="-128"/>
                        <a:cs typeface="Arial" panose="020B0604020202020204" pitchFamily="34" charset="0"/>
                      </a:endParaRPr>
                    </a:p>
                  </a:txBody>
                  <a:tcPr/>
                </a:tc>
                <a:tc>
                  <a:txBody>
                    <a:bodyPr/>
                    <a:lstStyle/>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確定的影響</a:t>
                      </a:r>
                      <a:endParaRPr kumimoji="1" lang="en-US" altLang="ja-JP" sz="1400" b="0" dirty="0">
                        <a:latin typeface="Arial" panose="020B0604020202020204" pitchFamily="34" charset="0"/>
                        <a:ea typeface="ＭＳ ゴシック" panose="020B0609070205080204" pitchFamily="49" charset="-128"/>
                        <a:cs typeface="Arial" panose="020B0604020202020204" pitchFamily="34" charset="0"/>
                      </a:endParaRPr>
                    </a:p>
                    <a:p>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（組織反応）</a:t>
                      </a:r>
                    </a:p>
                  </a:txBody>
                  <a:tcPr/>
                </a:tc>
                <a:tc>
                  <a:txBody>
                    <a:bodyPr/>
                    <a:lstStyle/>
                    <a:p>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ICRP2007</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年勧告において、「確定的影響」に代わる用語として（または同意語として）「組織反応（</a:t>
                      </a:r>
                      <a:r>
                        <a:rPr kumimoji="1" lang="en-US" altLang="ja-JP" sz="1400" b="0" dirty="0">
                          <a:latin typeface="Arial" panose="020B0604020202020204" pitchFamily="34" charset="0"/>
                          <a:ea typeface="ＭＳ ゴシック" panose="020B0609070205080204" pitchFamily="49" charset="-128"/>
                          <a:cs typeface="Arial" panose="020B0604020202020204" pitchFamily="34" charset="0"/>
                        </a:rPr>
                        <a:t>tissue reactions</a:t>
                      </a:r>
                      <a:r>
                        <a:rPr kumimoji="1" lang="ja-JP" altLang="en-US" sz="1400" b="0" dirty="0">
                          <a:latin typeface="Arial" panose="020B0604020202020204" pitchFamily="34" charset="0"/>
                          <a:ea typeface="ＭＳ ゴシック" panose="020B0609070205080204" pitchFamily="49" charset="-128"/>
                          <a:cs typeface="Arial" panose="020B0604020202020204" pitchFamily="34" charset="0"/>
                        </a:rPr>
                        <a:t>）」が採用された。</a:t>
                      </a:r>
                    </a:p>
                  </a:txBody>
                  <a:tcPr/>
                </a:tc>
                <a:extLst>
                  <a:ext uri="{0D108BD9-81ED-4DB2-BD59-A6C34878D82A}">
                    <a16:rowId xmlns:a16="http://schemas.microsoft.com/office/drawing/2014/main" val="1219319115"/>
                  </a:ext>
                </a:extLst>
              </a:tr>
            </a:tbl>
          </a:graphicData>
        </a:graphic>
      </p:graphicFrame>
      <p:sp>
        <p:nvSpPr>
          <p:cNvPr id="2" name="フッター プレースホルダー 1"/>
          <p:cNvSpPr>
            <a:spLocks noGrp="1"/>
          </p:cNvSpPr>
          <p:nvPr>
            <p:ph type="ftr" sz="quarter" idx="11"/>
          </p:nvPr>
        </p:nvSpPr>
        <p:spPr/>
        <p:txBody>
          <a:bodyPr/>
          <a:lstStyle/>
          <a:p>
            <a:r>
              <a:rPr kumimoji="1" lang="zh-CN" altLang="en-US"/>
              <a:t>日本放射線安全管理学会</a:t>
            </a:r>
            <a:endParaRPr kumimoji="1" lang="ja-JP" altLang="en-US"/>
          </a:p>
        </p:txBody>
      </p:sp>
      <p:graphicFrame>
        <p:nvGraphicFramePr>
          <p:cNvPr id="23" name="表 4">
            <a:extLst>
              <a:ext uri="{FF2B5EF4-FFF2-40B4-BE49-F238E27FC236}">
                <a16:creationId xmlns:a16="http://schemas.microsoft.com/office/drawing/2014/main" id="{C89D2A39-9C9B-4583-BAC5-59CCC058CE36}"/>
              </a:ext>
            </a:extLst>
          </p:cNvPr>
          <p:cNvGraphicFramePr>
            <a:graphicFrameLocks noGrp="1"/>
          </p:cNvGraphicFramePr>
          <p:nvPr>
            <p:extLst>
              <p:ext uri="{D42A27DB-BD31-4B8C-83A1-F6EECF244321}">
                <p14:modId xmlns:p14="http://schemas.microsoft.com/office/powerpoint/2010/main" val="606234645"/>
              </p:ext>
            </p:extLst>
          </p:nvPr>
        </p:nvGraphicFramePr>
        <p:xfrm>
          <a:off x="398950" y="4836242"/>
          <a:ext cx="8346100" cy="1676400"/>
        </p:xfrm>
        <a:graphic>
          <a:graphicData uri="http://schemas.openxmlformats.org/drawingml/2006/table">
            <a:tbl>
              <a:tblPr firstRow="1" bandRow="1">
                <a:tableStyleId>{073A0DAA-6AF3-43AB-8588-CEC1D06C72B9}</a:tableStyleId>
              </a:tblPr>
              <a:tblGrid>
                <a:gridCol w="656501">
                  <a:extLst>
                    <a:ext uri="{9D8B030D-6E8A-4147-A177-3AD203B41FA5}">
                      <a16:colId xmlns:a16="http://schemas.microsoft.com/office/drawing/2014/main" val="2329360646"/>
                    </a:ext>
                  </a:extLst>
                </a:gridCol>
                <a:gridCol w="1765570">
                  <a:extLst>
                    <a:ext uri="{9D8B030D-6E8A-4147-A177-3AD203B41FA5}">
                      <a16:colId xmlns:a16="http://schemas.microsoft.com/office/drawing/2014/main" val="2134725497"/>
                    </a:ext>
                  </a:extLst>
                </a:gridCol>
                <a:gridCol w="5924029">
                  <a:extLst>
                    <a:ext uri="{9D8B030D-6E8A-4147-A177-3AD203B41FA5}">
                      <a16:colId xmlns:a16="http://schemas.microsoft.com/office/drawing/2014/main" val="4245238620"/>
                    </a:ext>
                  </a:extLst>
                </a:gridCol>
              </a:tblGrid>
              <a:tr h="938666">
                <a:tc>
                  <a:txBody>
                    <a:bodyPr/>
                    <a:lstStyle/>
                    <a:p>
                      <a:pPr algn="ct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11</a:t>
                      </a:r>
                      <a:endPar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endParaRPr>
                    </a:p>
                  </a:txBody>
                  <a:tcPr>
                    <a:solidFill>
                      <a:srgbClr val="E7E7E7"/>
                    </a:solidFill>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放射線被曝、放射線被爆、放射線被ばくの違い</a:t>
                      </a:r>
                    </a:p>
                  </a:txBody>
                  <a:tcPr>
                    <a:solidFill>
                      <a:srgbClr val="E7E7E7"/>
                    </a:solidFill>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「放射線被曝」は、放射線に曝</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さら</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されることを意味する。一方、「放射線被爆」は、爆発・爆撃によって放射線被害を受けることを意味する。したがって、実験研究等の通常の放射線取扱で放射線を受ける</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浴びる</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場合は放射線被曝である。ただし、「曝」という漢字が常用漢字ではないため、「放射線被ばく」と表記されることが多い。</a:t>
                      </a:r>
                    </a:p>
                  </a:txBody>
                  <a:tcPr>
                    <a:solidFill>
                      <a:srgbClr val="E7E7E7"/>
                    </a:solidFill>
                  </a:tcPr>
                </a:tc>
                <a:extLst>
                  <a:ext uri="{0D108BD9-81ED-4DB2-BD59-A6C34878D82A}">
                    <a16:rowId xmlns:a16="http://schemas.microsoft.com/office/drawing/2014/main" val="3553067965"/>
                  </a:ext>
                </a:extLst>
              </a:tr>
              <a:tr h="4199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12</a:t>
                      </a:r>
                      <a:endPar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endParaRPr>
                    </a:p>
                    <a:p>
                      <a:pPr algn="ctr"/>
                      <a:endPar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endParaRPr>
                    </a:p>
                  </a:txBody>
                  <a:tcPr>
                    <a:solidFill>
                      <a:srgbClr val="CBCBCB"/>
                    </a:solidFill>
                  </a:tcPr>
                </a:tc>
                <a:tc>
                  <a:txBody>
                    <a:bodyPr/>
                    <a:lstStyle/>
                    <a:p>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核医学治療</a:t>
                      </a:r>
                    </a:p>
                  </a:txBody>
                  <a:tcPr>
                    <a:solidFill>
                      <a:srgbClr val="CBCBC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アイソトープ</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内照射療法、アイソトープ</a:t>
                      </a:r>
                      <a:r>
                        <a:rPr kumimoji="1" lang="en-US" altLang="ja-JP"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(RI)</a:t>
                      </a:r>
                      <a:r>
                        <a:rPr kumimoji="1" lang="ja-JP" altLang="en-US" sz="1400" b="0" dirty="0">
                          <a:solidFill>
                            <a:schemeClr val="tx1"/>
                          </a:solidFill>
                          <a:latin typeface="Arial" panose="020B0604020202020204" pitchFamily="34" charset="0"/>
                          <a:ea typeface="ＭＳ ゴシック" panose="020B0609070205080204" pitchFamily="49" charset="-128"/>
                          <a:cs typeface="Arial" panose="020B0604020202020204" pitchFamily="34" charset="0"/>
                        </a:rPr>
                        <a:t>内用療法、アイソトープ治療などとも呼ばれる。</a:t>
                      </a:r>
                    </a:p>
                  </a:txBody>
                  <a:tcPr>
                    <a:solidFill>
                      <a:srgbClr val="CBCBCB"/>
                    </a:solidFill>
                  </a:tcPr>
                </a:tc>
                <a:extLst>
                  <a:ext uri="{0D108BD9-81ED-4DB2-BD59-A6C34878D82A}">
                    <a16:rowId xmlns:a16="http://schemas.microsoft.com/office/drawing/2014/main" val="4178139878"/>
                  </a:ext>
                </a:extLst>
              </a:tr>
            </a:tbl>
          </a:graphicData>
        </a:graphic>
      </p:graphicFrame>
      <p:grpSp>
        <p:nvGrpSpPr>
          <p:cNvPr id="3" name="グループ化 2"/>
          <p:cNvGrpSpPr/>
          <p:nvPr/>
        </p:nvGrpSpPr>
        <p:grpSpPr>
          <a:xfrm>
            <a:off x="-12525" y="-2051"/>
            <a:ext cx="9156525" cy="981635"/>
            <a:chOff x="-12525" y="-2051"/>
            <a:chExt cx="9156525" cy="981635"/>
          </a:xfrm>
        </p:grpSpPr>
        <p:grpSp>
          <p:nvGrpSpPr>
            <p:cNvPr id="11" name="グループ化 10"/>
            <p:cNvGrpSpPr/>
            <p:nvPr/>
          </p:nvGrpSpPr>
          <p:grpSpPr>
            <a:xfrm>
              <a:off x="-12525" y="-2051"/>
              <a:ext cx="9156525" cy="981635"/>
              <a:chOff x="-12525" y="-1561121"/>
              <a:chExt cx="9156525" cy="981635"/>
            </a:xfrm>
          </p:grpSpPr>
          <p:sp>
            <p:nvSpPr>
              <p:cNvPr id="12" name="正方形/長方形 11"/>
              <p:cNvSpPr/>
              <p:nvPr/>
            </p:nvSpPr>
            <p:spPr>
              <a:xfrm>
                <a:off x="-12525" y="-1561121"/>
                <a:ext cx="9156525" cy="981635"/>
              </a:xfrm>
              <a:prstGeom prst="rect">
                <a:avLst/>
              </a:prstGeom>
              <a:solidFill>
                <a:srgbClr val="D4E5F7"/>
              </a:solidFill>
              <a:ln w="508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ＭＳ ゴシック" panose="020B0609070205080204" pitchFamily="49" charset="-128"/>
                  <a:cs typeface="Arial" panose="020B0604020202020204" pitchFamily="34" charset="0"/>
                </a:endParaRPr>
              </a:p>
            </p:txBody>
          </p:sp>
          <p:cxnSp>
            <p:nvCxnSpPr>
              <p:cNvPr id="14" name="直線コネクタ 13"/>
              <p:cNvCxnSpPr/>
              <p:nvPr/>
            </p:nvCxnSpPr>
            <p:spPr>
              <a:xfrm>
                <a:off x="-11671" y="-583783"/>
                <a:ext cx="9143146" cy="4297"/>
              </a:xfrm>
              <a:prstGeom prst="line">
                <a:avLst/>
              </a:prstGeom>
              <a:ln w="508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pic>
          <p:nvPicPr>
            <p:cNvPr id="13" name="図 1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525" y="46826"/>
              <a:ext cx="856700" cy="860127"/>
            </a:xfrm>
            <a:prstGeom prst="rect">
              <a:avLst/>
            </a:prstGeom>
          </p:spPr>
        </p:pic>
      </p:grpSp>
    </p:spTree>
    <p:extLst>
      <p:ext uri="{BB962C8B-B14F-4D97-AF65-F5344CB8AC3E}">
        <p14:creationId xmlns:p14="http://schemas.microsoft.com/office/powerpoint/2010/main" val="26916964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480</TotalTime>
  <Words>602</Words>
  <Application>Microsoft Office PowerPoint</Application>
  <PresentationFormat>画面に合わせる (4:3)</PresentationFormat>
  <Paragraphs>49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久下裕司</dc:creator>
  <cp:lastModifiedBy>久下　裕司</cp:lastModifiedBy>
  <cp:revision>59</cp:revision>
  <cp:lastPrinted>2020-07-28T07:16:01Z</cp:lastPrinted>
  <dcterms:created xsi:type="dcterms:W3CDTF">2020-06-03T23:48:23Z</dcterms:created>
  <dcterms:modified xsi:type="dcterms:W3CDTF">2021-05-28T06:29:53Z</dcterms:modified>
</cp:coreProperties>
</file>