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25"/>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183">
          <p15:clr>
            <a:srgbClr val="A4A3A4"/>
          </p15:clr>
        </p15:guide>
        <p15:guide id="2" pos="2880">
          <p15:clr>
            <a:srgbClr val="A4A3A4"/>
          </p15:clr>
        </p15:guide>
      </p15:sldGuideLst>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30" roundtripDataSignature="AMtx7mgE3ac3Tsd095YdoycExLnVWxQAtA=="/>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F68433C-9067-49A5-95E9-15CA20C8B148}">
  <a:tblStyle styleId="{0F68433C-9067-49A5-95E9-15CA20C8B148}" styleName="Table_0">
    <a:wholeTbl>
      <a:tcTxStyle>
        <a:font>
          <a:latin typeface="Arial"/>
          <a:ea typeface="Arial"/>
          <a:cs typeface="Arial"/>
        </a:font>
        <a:srgbClr val="000000"/>
      </a:tcTxStyle>
      <a:tcStyle>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79705"/>
  </p:normalViewPr>
  <p:slideViewPr>
    <p:cSldViewPr snapToGrid="0">
      <p:cViewPr varScale="1">
        <p:scale>
          <a:sx n="97" d="100"/>
          <a:sy n="97" d="100"/>
        </p:scale>
        <p:origin x="2080" y="192"/>
      </p:cViewPr>
      <p:guideLst>
        <p:guide orient="horz" pos="2183"/>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30" Type="http://customschemas.google.com/relationships/presentationmetadata" Target="metadata"/></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200" b="0" i="0" u="none" strike="noStrike" cap="none">
                <a:solidFill>
                  <a:schemeClr val="dk1"/>
                </a:solidFill>
                <a:latin typeface="Arial"/>
                <a:ea typeface="Arial"/>
                <a:cs typeface="Arial"/>
                <a:sym typeface="Arial"/>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spcBef>
                <a:spcPts val="0"/>
              </a:spcBef>
              <a:spcAft>
                <a:spcPts val="0"/>
              </a:spcAft>
              <a:buSzPts val="1400"/>
              <a:buNone/>
              <a:defRPr sz="1200" b="0" i="0" u="none" strike="noStrike" cap="none">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spcBef>
                <a:spcPts val="0"/>
              </a:spcBef>
              <a:spcAft>
                <a:spcPts val="0"/>
              </a:spcAft>
              <a:buNone/>
            </a:pPr>
            <a:fld id="{00000000-1234-1234-1234-123412341234}" type="slidenum">
              <a:rPr lang="ja-JP" sz="1200" b="0" i="0" u="none" strike="noStrike" cap="none">
                <a:solidFill>
                  <a:schemeClr val="dk1"/>
                </a:solidFill>
                <a:latin typeface="Arial"/>
                <a:ea typeface="Arial"/>
                <a:cs typeface="Arial"/>
                <a:sym typeface="Arial"/>
              </a:rPr>
              <a:t>‹#›</a:t>
            </a:fld>
            <a:endParaRPr sz="1200" b="0" i="0" u="none" strike="noStrike" cap="none">
              <a:solidFill>
                <a:schemeClr val="dk1"/>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91" name="Google Shape;91;p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70"/>
        <p:cNvGrpSpPr/>
        <p:nvPr/>
      </p:nvGrpSpPr>
      <p:grpSpPr>
        <a:xfrm>
          <a:off x="0" y="0"/>
          <a:ext cx="0" cy="0"/>
          <a:chOff x="0" y="0"/>
          <a:chExt cx="0" cy="0"/>
        </a:xfrm>
      </p:grpSpPr>
      <p:sp>
        <p:nvSpPr>
          <p:cNvPr id="271" name="Google Shape;271;p1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72" name="Google Shape;272;p1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健康診断ですが、まず初めて管理区域に立ち入る前に実施する必要があります。必要な項目として、問診そして血液、皮膚、目などの検査があります。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管理区域への立ち入り後は１年を超えない期間ごとに実施することになっています。この場合問診以外は医師が必要と認めた場合に実施すればよいことになっていますが、問診は必須です。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ただし、労働者の場合には、電離放射線障害防止規則により、６か月を超えない期間ごとに健康診断を行う必要があり、問診以外の省略についての規程が異なっています。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実際には、厳しい方の電離放射線障害防止規則に従って行われますので、注意してください。</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そして、放射線障害を実際に受けた恐れがある場合には直ちに健康診断を実施する必要があります。</a:t>
            </a:r>
            <a:endParaRPr/>
          </a:p>
          <a:p>
            <a:pPr marL="0" lvl="0" indent="0" algn="l" rtl="0">
              <a:spcBef>
                <a:spcPts val="0"/>
              </a:spcBef>
              <a:spcAft>
                <a:spcPts val="0"/>
              </a:spcAft>
              <a:buNone/>
            </a:pPr>
            <a:endParaRPr/>
          </a:p>
        </p:txBody>
      </p:sp>
      <p:sp>
        <p:nvSpPr>
          <p:cNvPr id="273" name="Google Shape;273;p10: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274" name="Google Shape;274;p1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10</a:t>
            </a:fld>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88"/>
        <p:cNvGrpSpPr/>
        <p:nvPr/>
      </p:nvGrpSpPr>
      <p:grpSpPr>
        <a:xfrm>
          <a:off x="0" y="0"/>
          <a:ext cx="0" cy="0"/>
          <a:chOff x="0" y="0"/>
          <a:chExt cx="0" cy="0"/>
        </a:xfrm>
      </p:grpSpPr>
      <p:sp>
        <p:nvSpPr>
          <p:cNvPr id="289" name="Google Shape;289;p1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90" name="Google Shape;290;p1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放射線業務従事者は被ばくの線量管理を受ける義務があり、外部被ばくと内部被ばくを合算した実効線量を算定する必要があります。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外部被ばくは実測できますので、管理区域の中で個人線量計を着用することによって実際に測定をします。個人線量計は男性の場合胸部に着用し、女性の場合は原則として腹部に着用します。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外部被曝は管理区域滞在中には継続して測定する必要があります。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内部被曝は実測が困難ですので、計算によって算定することが多いです。内部被曝は3か月を超えない期間ごとに算定をする必要があります。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ただし妊娠中の女性の場合は、1か月を超えない期間ごとに算定する必要があります。また、誤って体内摂取した場合には直ちに算定する必要があります。</a:t>
            </a:r>
            <a:endParaRPr/>
          </a:p>
          <a:p>
            <a:pPr marL="0" lvl="0" indent="0" algn="l" rtl="0">
              <a:spcBef>
                <a:spcPts val="0"/>
              </a:spcBef>
              <a:spcAft>
                <a:spcPts val="0"/>
              </a:spcAft>
              <a:buNone/>
            </a:pPr>
            <a:endParaRPr/>
          </a:p>
        </p:txBody>
      </p:sp>
      <p:sp>
        <p:nvSpPr>
          <p:cNvPr id="291" name="Google Shape;291;p11: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292" name="Google Shape;292;p1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11</a:t>
            </a:fld>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04"/>
        <p:cNvGrpSpPr/>
        <p:nvPr/>
      </p:nvGrpSpPr>
      <p:grpSpPr>
        <a:xfrm>
          <a:off x="0" y="0"/>
          <a:ext cx="0" cy="0"/>
          <a:chOff x="0" y="0"/>
          <a:chExt cx="0" cy="0"/>
        </a:xfrm>
      </p:grpSpPr>
      <p:sp>
        <p:nvSpPr>
          <p:cNvPr id="305" name="Google Shape;305;p1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06" name="Google Shape;306;p1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放射線業務従事者には線量限度が定められています。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実効線量限度とは全身被曝の限度でして、5年間で100ミリシーベルトかつ１年間で50ミリシーベルトになっています。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ここで、１年間とは４月１日始まりのいわゆる年度になっています。５年間の始まりは、元々平成13年、2001年４月になっています。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女性の場合は、3月間で５ミリシーベルトを超えないことという線量限度が定められています。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（この線量限度ですが、男女間に差があるわけではありません。3月間で５ミリシーベルトですので、年間に換算すると20ミリシーベルト、５年間では１００ミリシーベルトになります。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女性の場合は、いつ妊娠するかわからず、その場合の胎児は放射線業務従事者ではなく一般公衆になるからです。先に述べた通り、ICRPによる一般公衆の線量限度は年間1ミリシーベルトです。）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妊娠中の女性の場合はその子供を出産するまで内部被曝が１ミリシーベルトを超えないことが定められています。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特定組織の被曝限度である等価線量限度も定められています。目の水晶体は、昨年度まで年間250ミリシーベルトでしたが、</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2021年4月1日から5年間で100ミリシーベルトかつ１年間で50ミリシーベルトに引き下げられました。</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また、皮膚の被ばく限度として年間500ミリシーベルト、妊娠中の女性の腹部表面が、その子供を出産するまでに2ミリシーベルトになっています。</a:t>
            </a:r>
            <a:endParaRPr/>
          </a:p>
          <a:p>
            <a:pPr marL="0" lvl="0" indent="0" algn="l" rtl="0">
              <a:spcBef>
                <a:spcPts val="0"/>
              </a:spcBef>
              <a:spcAft>
                <a:spcPts val="0"/>
              </a:spcAft>
              <a:buNone/>
            </a:pPr>
            <a:endParaRPr/>
          </a:p>
        </p:txBody>
      </p:sp>
      <p:sp>
        <p:nvSpPr>
          <p:cNvPr id="307" name="Google Shape;307;p12: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308" name="Google Shape;308;p1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12</a:t>
            </a:fld>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19"/>
        <p:cNvGrpSpPr/>
        <p:nvPr/>
      </p:nvGrpSpPr>
      <p:grpSpPr>
        <a:xfrm>
          <a:off x="0" y="0"/>
          <a:ext cx="0" cy="0"/>
          <a:chOff x="0" y="0"/>
          <a:chExt cx="0" cy="0"/>
        </a:xfrm>
      </p:grpSpPr>
      <p:sp>
        <p:nvSpPr>
          <p:cNvPr id="320" name="Google Shape;320;p1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21" name="Google Shape;321;p1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a:t>管理区域の入退出記録です。</a:t>
            </a:r>
            <a:endParaRPr/>
          </a:p>
          <a:p>
            <a:pPr marL="0" lvl="0" indent="0" algn="l" rtl="0">
              <a:spcBef>
                <a:spcPts val="0"/>
              </a:spcBef>
              <a:spcAft>
                <a:spcPts val="0"/>
              </a:spcAft>
              <a:buNone/>
            </a:pPr>
            <a:r>
              <a:rPr lang="ja-JP"/>
              <a:t>多くの放射線施設では、管理区域に立ち入る際に</a:t>
            </a:r>
            <a:r>
              <a:rPr lang="ja-JP" sz="1200">
                <a:latin typeface="Arial"/>
                <a:ea typeface="Arial"/>
                <a:cs typeface="Arial"/>
                <a:sym typeface="Arial"/>
              </a:rPr>
              <a:t>IDカード</a:t>
            </a:r>
            <a:r>
              <a:rPr lang="ja-JP" sz="1200">
                <a:latin typeface="MS PGothic"/>
                <a:ea typeface="MS PGothic"/>
                <a:cs typeface="MS PGothic"/>
                <a:sym typeface="MS PGothic"/>
              </a:rPr>
              <a:t>（</a:t>
            </a:r>
            <a:r>
              <a:rPr lang="ja-JP" sz="1200">
                <a:latin typeface="Arial"/>
                <a:ea typeface="Arial"/>
                <a:cs typeface="Arial"/>
                <a:sym typeface="Arial"/>
              </a:rPr>
              <a:t>あるいは個人被ばく線量計など</a:t>
            </a:r>
            <a:r>
              <a:rPr lang="ja-JP" sz="1200">
                <a:latin typeface="MS PGothic"/>
                <a:ea typeface="MS PGothic"/>
                <a:cs typeface="MS PGothic"/>
                <a:sym typeface="MS PGothic"/>
              </a:rPr>
              <a:t>）</a:t>
            </a:r>
            <a:r>
              <a:rPr lang="ja-JP" sz="1200">
                <a:latin typeface="Arial"/>
                <a:ea typeface="Arial"/>
                <a:cs typeface="Arial"/>
                <a:sym typeface="Arial"/>
              </a:rPr>
              <a:t>を用いて自動ドアを解錠でき、自動的に入域時間が記録されるようになっています。</a:t>
            </a:r>
            <a:endParaRPr sz="1200">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ja-JP" sz="1200">
                <a:solidFill>
                  <a:srgbClr val="000000"/>
                </a:solidFill>
                <a:latin typeface="Arial"/>
                <a:ea typeface="Arial"/>
                <a:cs typeface="Arial"/>
                <a:sym typeface="Arial"/>
              </a:rPr>
              <a:t>管理区域によっては、手書きで氏名、入退出日時を記入して記録を残すこともあります。</a:t>
            </a:r>
            <a:endParaRPr sz="120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ja-JP" sz="1200">
                <a:solidFill>
                  <a:srgbClr val="000000"/>
                </a:solidFill>
                <a:latin typeface="Arial"/>
                <a:ea typeface="Arial"/>
                <a:cs typeface="Arial"/>
                <a:sym typeface="Arial"/>
              </a:rPr>
              <a:t>退出時にも同じようにIDカード</a:t>
            </a:r>
            <a:r>
              <a:rPr lang="ja-JP" sz="1200">
                <a:solidFill>
                  <a:srgbClr val="000000"/>
                </a:solidFill>
                <a:latin typeface="MS PGothic"/>
                <a:ea typeface="MS PGothic"/>
                <a:cs typeface="MS PGothic"/>
                <a:sym typeface="MS PGothic"/>
              </a:rPr>
              <a:t>（</a:t>
            </a:r>
            <a:r>
              <a:rPr lang="ja-JP" sz="1200">
                <a:solidFill>
                  <a:srgbClr val="000000"/>
                </a:solidFill>
                <a:latin typeface="Arial"/>
                <a:ea typeface="Arial"/>
                <a:cs typeface="Arial"/>
                <a:sym typeface="Arial"/>
              </a:rPr>
              <a:t>あるいは個人被ばく線量計など</a:t>
            </a:r>
            <a:r>
              <a:rPr lang="ja-JP" sz="1200">
                <a:solidFill>
                  <a:srgbClr val="000000"/>
                </a:solidFill>
                <a:latin typeface="MS PGothic"/>
                <a:ea typeface="MS PGothic"/>
                <a:cs typeface="MS PGothic"/>
                <a:sym typeface="MS PGothic"/>
              </a:rPr>
              <a:t>）</a:t>
            </a:r>
            <a:r>
              <a:rPr lang="ja-JP" sz="1200">
                <a:solidFill>
                  <a:srgbClr val="000000"/>
                </a:solidFill>
                <a:latin typeface="Arial"/>
                <a:ea typeface="Arial"/>
                <a:cs typeface="Arial"/>
                <a:sym typeface="Arial"/>
              </a:rPr>
              <a:t>を用いて自動ドアを解錠すると、自動的に退域時間が記録されるようになっています。</a:t>
            </a:r>
            <a:endParaRPr sz="120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ja-JP" sz="1200">
                <a:solidFill>
                  <a:srgbClr val="000000"/>
                </a:solidFill>
                <a:latin typeface="Arial"/>
                <a:ea typeface="Arial"/>
                <a:cs typeface="Arial"/>
                <a:sym typeface="Arial"/>
              </a:rPr>
              <a:t>管理区域によっては、鍵がハンドフットクロスモニタと連動していて、汚染検査を行わないと退出できないこともあります。</a:t>
            </a:r>
            <a:endParaRPr/>
          </a:p>
          <a:p>
            <a:pPr marL="0" lvl="0" indent="0" algn="l" rtl="0">
              <a:spcBef>
                <a:spcPts val="0"/>
              </a:spcBef>
              <a:spcAft>
                <a:spcPts val="0"/>
              </a:spcAft>
              <a:buNone/>
            </a:pPr>
            <a:endParaRPr/>
          </a:p>
        </p:txBody>
      </p:sp>
      <p:sp>
        <p:nvSpPr>
          <p:cNvPr id="322" name="Google Shape;322;p13: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323" name="Google Shape;323;p1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13</a:t>
            </a:fld>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36"/>
        <p:cNvGrpSpPr/>
        <p:nvPr/>
      </p:nvGrpSpPr>
      <p:grpSpPr>
        <a:xfrm>
          <a:off x="0" y="0"/>
          <a:ext cx="0" cy="0"/>
          <a:chOff x="0" y="0"/>
          <a:chExt cx="0" cy="0"/>
        </a:xfrm>
      </p:grpSpPr>
      <p:sp>
        <p:nvSpPr>
          <p:cNvPr id="337" name="Google Shape;337;p1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38" name="Google Shape;338;p1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a:t>管理区域内での作法です。</a:t>
            </a:r>
            <a:endParaRPr/>
          </a:p>
          <a:p>
            <a:pPr marL="0" lvl="0" indent="0" algn="l" rtl="0">
              <a:spcBef>
                <a:spcPts val="0"/>
              </a:spcBef>
              <a:spcAft>
                <a:spcPts val="0"/>
              </a:spcAft>
              <a:buNone/>
            </a:pPr>
            <a:r>
              <a:rPr lang="ja-JP"/>
              <a:t>多くの放射線施設では、管理区域に入る際に、汚染検査室で管理区域内専用の実験着・履物に着替え、個人線量計を着用します。</a:t>
            </a:r>
            <a:endParaRPr/>
          </a:p>
          <a:p>
            <a:pPr marL="0" lvl="0" indent="0" algn="l" rtl="0">
              <a:spcBef>
                <a:spcPts val="0"/>
              </a:spcBef>
              <a:spcAft>
                <a:spcPts val="0"/>
              </a:spcAft>
              <a:buNone/>
            </a:pPr>
            <a:r>
              <a:rPr lang="ja-JP"/>
              <a:t>管理区域には、不必要な物は持ち込まないようにします。また、管理区域内では飲食・喫煙・化粧なおし等をしてはいけません。</a:t>
            </a:r>
            <a:endParaRPr/>
          </a:p>
          <a:p>
            <a:pPr marL="0" lvl="0" indent="0" algn="l" rtl="0">
              <a:spcBef>
                <a:spcPts val="0"/>
              </a:spcBef>
              <a:spcAft>
                <a:spcPts val="0"/>
              </a:spcAft>
              <a:buNone/>
            </a:pPr>
            <a:r>
              <a:rPr lang="ja-JP"/>
              <a:t>薬の服用・点眼もしないようにしてください。</a:t>
            </a:r>
            <a:endParaRPr/>
          </a:p>
          <a:p>
            <a:pPr marL="0" lvl="0" indent="0" algn="l" rtl="0">
              <a:spcBef>
                <a:spcPts val="0"/>
              </a:spcBef>
              <a:spcAft>
                <a:spcPts val="0"/>
              </a:spcAft>
              <a:buNone/>
            </a:pPr>
            <a:endParaRPr/>
          </a:p>
        </p:txBody>
      </p:sp>
      <p:sp>
        <p:nvSpPr>
          <p:cNvPr id="339" name="Google Shape;339;p14: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340" name="Google Shape;340;p1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14</a:t>
            </a:fld>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51"/>
        <p:cNvGrpSpPr/>
        <p:nvPr/>
      </p:nvGrpSpPr>
      <p:grpSpPr>
        <a:xfrm>
          <a:off x="0" y="0"/>
          <a:ext cx="0" cy="0"/>
          <a:chOff x="0" y="0"/>
          <a:chExt cx="0" cy="0"/>
        </a:xfrm>
      </p:grpSpPr>
      <p:sp>
        <p:nvSpPr>
          <p:cNvPr id="352" name="Google Shape;352;p1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53" name="Google Shape;353;p1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1" indent="0" algn="l" rtl="0">
              <a:lnSpc>
                <a:spcPct val="100000"/>
              </a:lnSpc>
              <a:spcBef>
                <a:spcPts val="0"/>
              </a:spcBef>
              <a:spcAft>
                <a:spcPts val="0"/>
              </a:spcAft>
              <a:buClr>
                <a:schemeClr val="dk1"/>
              </a:buClr>
              <a:buSzPts val="1200"/>
              <a:buFont typeface="Arial"/>
              <a:buNone/>
            </a:pPr>
            <a:r>
              <a:rPr lang="ja-JP"/>
              <a:t>管理区域から退出する際には、まず、手を良く洗い、汚染検査を行い汚染がないことを確認してください。</a:t>
            </a:r>
            <a:endParaRPr/>
          </a:p>
          <a:p>
            <a:pPr marL="0" marR="0" lvl="1" indent="0" algn="l" rtl="0">
              <a:lnSpc>
                <a:spcPct val="100000"/>
              </a:lnSpc>
              <a:spcBef>
                <a:spcPts val="0"/>
              </a:spcBef>
              <a:spcAft>
                <a:spcPts val="0"/>
              </a:spcAft>
              <a:buClr>
                <a:schemeClr val="dk1"/>
              </a:buClr>
              <a:buSzPts val="1200"/>
              <a:buFont typeface="Arial"/>
              <a:buNone/>
            </a:pPr>
            <a:r>
              <a:rPr lang="ja-JP"/>
              <a:t>もし、汚染があれば除染してください。</a:t>
            </a:r>
            <a:endParaRPr/>
          </a:p>
          <a:p>
            <a:pPr marL="0" marR="0" lvl="1" indent="0" algn="l" rtl="0">
              <a:lnSpc>
                <a:spcPct val="100000"/>
              </a:lnSpc>
              <a:spcBef>
                <a:spcPts val="0"/>
              </a:spcBef>
              <a:spcAft>
                <a:spcPts val="0"/>
              </a:spcAft>
              <a:buClr>
                <a:schemeClr val="dk1"/>
              </a:buClr>
              <a:buSzPts val="1200"/>
              <a:buFont typeface="Arial"/>
              <a:buNone/>
            </a:pPr>
            <a:r>
              <a:rPr lang="ja-JP"/>
              <a:t>その後、汚染検査室で専用の実験着を脱ぎ、履物を履き替え、個人線量計を持って退出してください。</a:t>
            </a:r>
            <a:endParaRPr/>
          </a:p>
          <a:p>
            <a:pPr marL="0" lvl="0" indent="0" algn="l" rtl="0">
              <a:spcBef>
                <a:spcPts val="1000"/>
              </a:spcBef>
              <a:spcAft>
                <a:spcPts val="0"/>
              </a:spcAft>
              <a:buNone/>
            </a:pPr>
            <a:r>
              <a:rPr lang="ja-JP" sz="2600">
                <a:solidFill>
                  <a:srgbClr val="000000"/>
                </a:solidFill>
                <a:latin typeface="Arial"/>
                <a:ea typeface="Arial"/>
                <a:cs typeface="Arial"/>
                <a:sym typeface="Arial"/>
              </a:rPr>
              <a:t>放射線施設によっては、これらの他に、放射線障害予防規程に定められている事項もあるので必ず確認してください。</a:t>
            </a:r>
            <a:endParaRPr/>
          </a:p>
          <a:p>
            <a:pPr marL="0" marR="0" lvl="1" indent="0" algn="l" rtl="0">
              <a:lnSpc>
                <a:spcPct val="100000"/>
              </a:lnSpc>
              <a:spcBef>
                <a:spcPts val="0"/>
              </a:spcBef>
              <a:spcAft>
                <a:spcPts val="0"/>
              </a:spcAft>
              <a:buClr>
                <a:schemeClr val="dk1"/>
              </a:buClr>
              <a:buSzPts val="1200"/>
              <a:buFont typeface="Arial"/>
              <a:buNone/>
            </a:pPr>
            <a:endParaRPr/>
          </a:p>
        </p:txBody>
      </p:sp>
      <p:sp>
        <p:nvSpPr>
          <p:cNvPr id="354" name="Google Shape;354;p15: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355" name="Google Shape;355;p1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15</a:t>
            </a:fld>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7"/>
        <p:cNvGrpSpPr/>
        <p:nvPr/>
      </p:nvGrpSpPr>
      <p:grpSpPr>
        <a:xfrm>
          <a:off x="0" y="0"/>
          <a:ext cx="0" cy="0"/>
          <a:chOff x="0" y="0"/>
          <a:chExt cx="0" cy="0"/>
        </a:xfrm>
      </p:grpSpPr>
      <p:sp>
        <p:nvSpPr>
          <p:cNvPr id="368" name="Google Shape;368;p1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69" name="Google Shape;369;p1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a:t>管理区域内で非密封RIを使用できる場所を作業室と呼びます。</a:t>
            </a:r>
            <a:endParaRPr/>
          </a:p>
          <a:p>
            <a:pPr marL="0" marR="0" lvl="0" indent="0" algn="l" rtl="0">
              <a:lnSpc>
                <a:spcPct val="100000"/>
              </a:lnSpc>
              <a:spcBef>
                <a:spcPts val="0"/>
              </a:spcBef>
              <a:spcAft>
                <a:spcPts val="0"/>
              </a:spcAft>
              <a:buClr>
                <a:schemeClr val="dk1"/>
              </a:buClr>
              <a:buSzPts val="1200"/>
              <a:buFont typeface="Arial"/>
              <a:buNone/>
            </a:pPr>
            <a:r>
              <a:rPr lang="ja-JP">
                <a:latin typeface="Arial"/>
                <a:ea typeface="Arial"/>
                <a:cs typeface="Arial"/>
                <a:sym typeface="Arial"/>
              </a:rPr>
              <a:t>法令に定められている空気中濃度限度、線量限度などの基準を満たす必要があるため、それぞれの作業室で使用可能な核種および数量は異なります。</a:t>
            </a:r>
            <a:endParaRPr>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a:t>さらに、後のスライドで述べるように</a:t>
            </a:r>
            <a:r>
              <a:rPr lang="ja-JP" sz="1200">
                <a:solidFill>
                  <a:srgbClr val="000000"/>
                </a:solidFill>
                <a:latin typeface="Arial"/>
                <a:ea typeface="Arial"/>
                <a:cs typeface="Arial"/>
                <a:sym typeface="Arial"/>
              </a:rPr>
              <a:t>動物に投与する場合は、更に厳しい条件の場合もあります。</a:t>
            </a:r>
            <a:endParaRPr sz="120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ja-JP" sz="1200">
                <a:solidFill>
                  <a:srgbClr val="000000"/>
                </a:solidFill>
                <a:latin typeface="Arial"/>
                <a:ea typeface="Arial"/>
                <a:cs typeface="Arial"/>
                <a:sym typeface="Arial"/>
              </a:rPr>
              <a:t>使用前に、どの作業室でどのRIがどれくらいの数量使えるのか必ず確認してください。</a:t>
            </a:r>
            <a:endParaRPr/>
          </a:p>
          <a:p>
            <a:pPr marL="0" marR="0" lvl="0" indent="0" algn="l" rtl="0">
              <a:lnSpc>
                <a:spcPct val="100000"/>
              </a:lnSpc>
              <a:spcBef>
                <a:spcPts val="0"/>
              </a:spcBef>
              <a:spcAft>
                <a:spcPts val="0"/>
              </a:spcAft>
              <a:buClr>
                <a:schemeClr val="dk1"/>
              </a:buClr>
              <a:buSzPts val="1200"/>
              <a:buFont typeface="Arial"/>
              <a:buNone/>
            </a:pPr>
            <a:endParaRPr sz="1200">
              <a:solidFill>
                <a:srgbClr val="000000"/>
              </a:solidFill>
              <a:latin typeface="Arial"/>
              <a:ea typeface="Arial"/>
              <a:cs typeface="Arial"/>
              <a:sym typeface="Arial"/>
            </a:endParaRPr>
          </a:p>
          <a:p>
            <a:pPr marL="0" lvl="0" indent="0" algn="l" rtl="0">
              <a:spcBef>
                <a:spcPts val="0"/>
              </a:spcBef>
              <a:spcAft>
                <a:spcPts val="0"/>
              </a:spcAft>
              <a:buNone/>
            </a:pPr>
            <a:endParaRPr/>
          </a:p>
        </p:txBody>
      </p:sp>
      <p:sp>
        <p:nvSpPr>
          <p:cNvPr id="370" name="Google Shape;370;p16: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371" name="Google Shape;371;p1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16</a:t>
            </a:fld>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83"/>
        <p:cNvGrpSpPr/>
        <p:nvPr/>
      </p:nvGrpSpPr>
      <p:grpSpPr>
        <a:xfrm>
          <a:off x="0" y="0"/>
          <a:ext cx="0" cy="0"/>
          <a:chOff x="0" y="0"/>
          <a:chExt cx="0" cy="0"/>
        </a:xfrm>
      </p:grpSpPr>
      <p:sp>
        <p:nvSpPr>
          <p:cNvPr id="384" name="Google Shape;384;p1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385" name="Google Shape;385;p1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a:t>RIは、放射線施設に入ってから、全て廃棄するまでその動きを記録して管理する必要があります。</a:t>
            </a:r>
            <a:endParaRPr/>
          </a:p>
          <a:p>
            <a:pPr marL="0" lvl="0" indent="0" algn="l" rtl="0">
              <a:spcBef>
                <a:spcPts val="0"/>
              </a:spcBef>
              <a:spcAft>
                <a:spcPts val="0"/>
              </a:spcAft>
              <a:buNone/>
            </a:pPr>
            <a:r>
              <a:rPr lang="ja-JP"/>
              <a:t>購入後のRIが放射線施設に入る際には、受け入れの記録、貯蔵・保管する際、使用する際にもその記録を残します。</a:t>
            </a:r>
            <a:endParaRPr/>
          </a:p>
          <a:p>
            <a:pPr marL="0" lvl="0" indent="0" algn="l" rtl="0">
              <a:spcBef>
                <a:spcPts val="0"/>
              </a:spcBef>
              <a:spcAft>
                <a:spcPts val="0"/>
              </a:spcAft>
              <a:buNone/>
            </a:pPr>
            <a:r>
              <a:rPr lang="ja-JP"/>
              <a:t>RIを譲渡・譲受する場合、廃棄物を廃棄する場合も同様です。</a:t>
            </a:r>
            <a:endParaRPr/>
          </a:p>
          <a:p>
            <a:pPr marL="0" lvl="0" indent="0" algn="l" rtl="0">
              <a:spcBef>
                <a:spcPts val="0"/>
              </a:spcBef>
              <a:spcAft>
                <a:spcPts val="0"/>
              </a:spcAft>
              <a:buNone/>
            </a:pPr>
            <a:r>
              <a:rPr lang="ja-JP"/>
              <a:t>そして、RI廃棄物は保管廃棄という形で放射線施設に溜めておき、日本アイソトープ協会の集荷時に引き渡します。引き渡しの機会は、原則として年に1度しかありません。</a:t>
            </a:r>
            <a:endParaRPr/>
          </a:p>
          <a:p>
            <a:pPr marL="0" lvl="0" indent="0" algn="l" rtl="0">
              <a:spcBef>
                <a:spcPts val="0"/>
              </a:spcBef>
              <a:spcAft>
                <a:spcPts val="0"/>
              </a:spcAft>
              <a:buClr>
                <a:srgbClr val="000000"/>
              </a:buClr>
              <a:buSzPts val="1200"/>
              <a:buFont typeface="Arial"/>
              <a:buNone/>
            </a:pPr>
            <a:r>
              <a:rPr lang="ja-JP" sz="1200">
                <a:solidFill>
                  <a:srgbClr val="000000"/>
                </a:solidFill>
                <a:latin typeface="Arial"/>
                <a:ea typeface="Arial"/>
                <a:cs typeface="Arial"/>
                <a:sym typeface="Arial"/>
              </a:rPr>
              <a:t>全てのRIは、まずRI施設の貯蔵室に保管されます。利用者は使用・保管・廃棄記録にRI使用量を記入し、RI原液バイアルから必要量だけ小分けし、</a:t>
            </a:r>
            <a:endParaRPr sz="1200">
              <a:solidFill>
                <a:srgbClr val="000000"/>
              </a:solidFill>
              <a:latin typeface="Arial"/>
              <a:ea typeface="Arial"/>
              <a:cs typeface="Arial"/>
              <a:sym typeface="Arial"/>
            </a:endParaRPr>
          </a:p>
          <a:p>
            <a:pPr marL="0" lvl="0" indent="0" algn="l" rtl="0">
              <a:spcBef>
                <a:spcPts val="0"/>
              </a:spcBef>
              <a:spcAft>
                <a:spcPts val="0"/>
              </a:spcAft>
              <a:buClr>
                <a:srgbClr val="000000"/>
              </a:buClr>
              <a:buSzPts val="1200"/>
              <a:buFont typeface="Arial"/>
              <a:buNone/>
            </a:pPr>
            <a:r>
              <a:rPr lang="ja-JP" sz="1200">
                <a:solidFill>
                  <a:srgbClr val="000000"/>
                </a:solidFill>
                <a:latin typeface="Arial"/>
                <a:ea typeface="Arial"/>
                <a:cs typeface="Arial"/>
                <a:sym typeface="Arial"/>
              </a:rPr>
              <a:t>原液バイアルは原則として、貯蔵室に戻してください。小分けしたRIを使って、割り当てられたRI実験室で実験します。</a:t>
            </a:r>
            <a:endParaRPr sz="1200">
              <a:solidFill>
                <a:srgbClr val="000000"/>
              </a:solidFill>
              <a:latin typeface="Arial"/>
              <a:ea typeface="Arial"/>
              <a:cs typeface="Arial"/>
              <a:sym typeface="Arial"/>
            </a:endParaRPr>
          </a:p>
          <a:p>
            <a:pPr marL="0" lvl="0" indent="0" algn="l" rtl="0">
              <a:spcBef>
                <a:spcPts val="0"/>
              </a:spcBef>
              <a:spcAft>
                <a:spcPts val="0"/>
              </a:spcAft>
              <a:buClr>
                <a:srgbClr val="000000"/>
              </a:buClr>
              <a:buSzPts val="1200"/>
              <a:buFont typeface="Arial"/>
              <a:buNone/>
            </a:pPr>
            <a:r>
              <a:rPr lang="ja-JP" sz="1200">
                <a:solidFill>
                  <a:srgbClr val="000000"/>
                </a:solidFill>
                <a:latin typeface="Arial"/>
                <a:ea typeface="Arial"/>
                <a:cs typeface="Arial"/>
                <a:sym typeface="Arial"/>
              </a:rPr>
              <a:t>実験終了後、固体RI廃棄物は可燃物、難燃物、不燃物ごとに分類して、専用の容器に廃棄ください。</a:t>
            </a:r>
            <a:endParaRPr/>
          </a:p>
        </p:txBody>
      </p:sp>
      <p:sp>
        <p:nvSpPr>
          <p:cNvPr id="386" name="Google Shape;386;p17: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387" name="Google Shape;387;p1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17</a:t>
            </a:fld>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3"/>
        <p:cNvGrpSpPr/>
        <p:nvPr/>
      </p:nvGrpSpPr>
      <p:grpSpPr>
        <a:xfrm>
          <a:off x="0" y="0"/>
          <a:ext cx="0" cy="0"/>
          <a:chOff x="0" y="0"/>
          <a:chExt cx="0" cy="0"/>
        </a:xfrm>
      </p:grpSpPr>
      <p:sp>
        <p:nvSpPr>
          <p:cNvPr id="434" name="Google Shape;434;p1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435" name="Google Shape;435;p1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緊急時の措置です。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災害によって放射線障害が発生するおそれのある場合、例えば地震や火災や運搬中の交通事故がそれに相当します。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その他、盗難、紛失、異常被曝、管理下にない放射性同位元素の発見にも原子力規制委員会への報告が必要になっています。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これらの事態が発生した場合には、事業所はその旨を第一報として直ちに、原子力規制委員会に報告する必要があります。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そして第２報として状況と講じた措置について10日以内に報告する必要があります。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発見者は自分で状況を判断するのではなく、まず放射線管理室あるいは放射線取扱主任者などに報告することが必要です。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endParaRPr/>
          </a:p>
        </p:txBody>
      </p:sp>
      <p:sp>
        <p:nvSpPr>
          <p:cNvPr id="436" name="Google Shape;436;p18: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437" name="Google Shape;437;p1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18</a:t>
            </a:fld>
            <a:endParaRPr/>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0"/>
        <p:cNvGrpSpPr/>
        <p:nvPr/>
      </p:nvGrpSpPr>
      <p:grpSpPr>
        <a:xfrm>
          <a:off x="0" y="0"/>
          <a:ext cx="0" cy="0"/>
          <a:chOff x="0" y="0"/>
          <a:chExt cx="0" cy="0"/>
        </a:xfrm>
      </p:grpSpPr>
      <p:sp>
        <p:nvSpPr>
          <p:cNvPr id="451" name="Google Shape;451;p1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miter lim="800000"/>
            <a:headEnd type="none" w="sm" len="sm"/>
            <a:tailEnd type="none" w="sm" len="sm"/>
          </a:ln>
        </p:spPr>
      </p:sp>
      <p:sp>
        <p:nvSpPr>
          <p:cNvPr id="452" name="Google Shape;452;p1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Noto Sans Symbols"/>
              <a:buNone/>
            </a:pPr>
            <a:r>
              <a:rPr lang="ja-JP" sz="1200">
                <a:latin typeface="Arial"/>
                <a:ea typeface="Arial"/>
                <a:cs typeface="Arial"/>
                <a:sym typeface="Arial"/>
              </a:rPr>
              <a:t>緊急時には、定められた経路で連絡します。</a:t>
            </a:r>
            <a:endParaRPr sz="1200">
              <a:latin typeface="Arial"/>
              <a:ea typeface="Arial"/>
              <a:cs typeface="Arial"/>
              <a:sym typeface="Arial"/>
            </a:endParaRPr>
          </a:p>
          <a:p>
            <a:pPr marL="0" lvl="0" indent="0" algn="l" rtl="0">
              <a:spcBef>
                <a:spcPts val="0"/>
              </a:spcBef>
              <a:spcAft>
                <a:spcPts val="0"/>
              </a:spcAft>
              <a:buClr>
                <a:schemeClr val="dk1"/>
              </a:buClr>
              <a:buSzPts val="1200"/>
              <a:buFont typeface="Noto Sans Symbols"/>
              <a:buNone/>
            </a:pPr>
            <a:r>
              <a:rPr lang="ja-JP" sz="1200">
                <a:latin typeface="Arial"/>
                <a:ea typeface="Arial"/>
                <a:cs typeface="Arial"/>
                <a:sym typeface="Arial"/>
              </a:rPr>
              <a:t>連絡体制は各大学、各事業所によって異なるため、RIを使用する施設のものを必ずあらかじめ確認してください。　　</a:t>
            </a:r>
            <a:endParaRPr sz="1200">
              <a:latin typeface="Arial"/>
              <a:ea typeface="Arial"/>
              <a:cs typeface="Arial"/>
              <a:sym typeface="Arial"/>
            </a:endParaRPr>
          </a:p>
          <a:p>
            <a:pPr marL="0" lvl="0" indent="0" algn="l" rtl="0">
              <a:spcBef>
                <a:spcPts val="0"/>
              </a:spcBef>
              <a:spcAft>
                <a:spcPts val="0"/>
              </a:spcAft>
              <a:buNone/>
            </a:pPr>
            <a:endParaRPr/>
          </a:p>
        </p:txBody>
      </p:sp>
      <p:sp>
        <p:nvSpPr>
          <p:cNvPr id="453" name="Google Shape;453;p19: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454" name="Google Shape;454;p1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19</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2:notes"/>
          <p:cNvSpPr txBox="1">
            <a:spLocks noGrp="1"/>
          </p:cNvSpPr>
          <p:nvPr>
            <p:ph type="body" idx="1"/>
          </p:nvPr>
        </p:nvSpPr>
        <p:spPr>
          <a:xfrm>
            <a:off x="685800" y="4400550"/>
            <a:ext cx="5486400" cy="360045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101" name="Google Shape;101;p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7"/>
        <p:cNvGrpSpPr/>
        <p:nvPr/>
      </p:nvGrpSpPr>
      <p:grpSpPr>
        <a:xfrm>
          <a:off x="0" y="0"/>
          <a:ext cx="0" cy="0"/>
          <a:chOff x="0" y="0"/>
          <a:chExt cx="0" cy="0"/>
        </a:xfrm>
      </p:grpSpPr>
      <p:sp>
        <p:nvSpPr>
          <p:cNvPr id="538" name="Google Shape;538;p20: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39" name="Google Shape;539;p20: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a:latin typeface="Meiryo"/>
                <a:ea typeface="Meiryo"/>
                <a:cs typeface="Meiryo"/>
                <a:sym typeface="Meiryo"/>
              </a:rPr>
              <a:t>動物実験可能な作業室に特有の注意点です。</a:t>
            </a:r>
            <a:endParaRPr/>
          </a:p>
          <a:p>
            <a:pPr marL="0" lvl="0" indent="0" algn="l" rtl="0">
              <a:spcBef>
                <a:spcPts val="0"/>
              </a:spcBef>
              <a:spcAft>
                <a:spcPts val="0"/>
              </a:spcAft>
              <a:buNone/>
            </a:pPr>
            <a:r>
              <a:rPr lang="ja-JP">
                <a:latin typeface="Arial"/>
                <a:ea typeface="Arial"/>
                <a:cs typeface="Arial"/>
                <a:sym typeface="Arial"/>
              </a:rPr>
              <a:t>RIを使用する場合には、予め原子力規制委員会への使用許可申請する必要がありますが、その時に、空気中濃度を算出するためRIの飛散率を求める必要があります。</a:t>
            </a:r>
            <a:endParaRPr>
              <a:latin typeface="Arial"/>
              <a:ea typeface="Arial"/>
              <a:cs typeface="Arial"/>
              <a:sym typeface="Arial"/>
            </a:endParaRPr>
          </a:p>
          <a:p>
            <a:pPr marL="0" lvl="0" indent="0" algn="l" rtl="0">
              <a:spcBef>
                <a:spcPts val="0"/>
              </a:spcBef>
              <a:spcAft>
                <a:spcPts val="0"/>
              </a:spcAft>
              <a:buNone/>
            </a:pPr>
            <a:r>
              <a:rPr lang="ja-JP">
                <a:latin typeface="Arial"/>
                <a:ea typeface="Arial"/>
                <a:cs typeface="Arial"/>
                <a:sym typeface="Arial"/>
              </a:rPr>
              <a:t>動物に投与する実験以外では、液体・固体の物性のRIの飛散率は安全側の評価として1%</a:t>
            </a:r>
            <a:r>
              <a:rPr lang="ja-JP">
                <a:latin typeface="MS PGothic"/>
                <a:ea typeface="MS PGothic"/>
                <a:cs typeface="MS PGothic"/>
                <a:sym typeface="MS PGothic"/>
              </a:rPr>
              <a:t>、</a:t>
            </a:r>
            <a:r>
              <a:rPr lang="ja-JP">
                <a:latin typeface="Arial"/>
                <a:ea typeface="Arial"/>
                <a:cs typeface="Arial"/>
                <a:sym typeface="Arial"/>
              </a:rPr>
              <a:t>フード内でのみ取り扱う場合には0.1%が使われることが多いです。</a:t>
            </a:r>
            <a:endParaRPr>
              <a:latin typeface="Arial"/>
              <a:ea typeface="Arial"/>
              <a:cs typeface="Arial"/>
              <a:sym typeface="Arial"/>
            </a:endParaRPr>
          </a:p>
          <a:p>
            <a:pPr marL="0" lvl="0" indent="0" algn="l" rtl="0">
              <a:spcBef>
                <a:spcPts val="0"/>
              </a:spcBef>
              <a:spcAft>
                <a:spcPts val="0"/>
              </a:spcAft>
              <a:buNone/>
            </a:pPr>
            <a:r>
              <a:rPr lang="ja-JP">
                <a:latin typeface="Arial"/>
                <a:ea typeface="Arial"/>
                <a:cs typeface="Arial"/>
                <a:sym typeface="Arial"/>
              </a:rPr>
              <a:t>一方で、動物に投与した実験を行う場合、飛散率100%、ただし、糞尿を回収する場合には10%が使われることが多いです。</a:t>
            </a:r>
            <a:endParaRPr>
              <a:latin typeface="Arial"/>
              <a:ea typeface="Arial"/>
              <a:cs typeface="Arial"/>
              <a:sym typeface="Arial"/>
            </a:endParaRPr>
          </a:p>
          <a:p>
            <a:pPr marL="0" lvl="0" indent="0" algn="l" rtl="0">
              <a:spcBef>
                <a:spcPts val="0"/>
              </a:spcBef>
              <a:spcAft>
                <a:spcPts val="0"/>
              </a:spcAft>
              <a:buNone/>
            </a:pPr>
            <a:r>
              <a:rPr lang="ja-JP">
                <a:latin typeface="Arial"/>
                <a:ea typeface="Arial"/>
                <a:cs typeface="Arial"/>
                <a:sym typeface="Arial"/>
              </a:rPr>
              <a:t>そのため、動物実験に使用できるRIの最大量は動物実験以外よりも少ない場合が多く、注意する必要があります。</a:t>
            </a:r>
            <a:endParaRPr>
              <a:latin typeface="Arial"/>
              <a:ea typeface="Arial"/>
              <a:cs typeface="Arial"/>
              <a:sym typeface="Arial"/>
            </a:endParaRPr>
          </a:p>
          <a:p>
            <a:pPr marL="0" lvl="0" indent="0" algn="l" rtl="0">
              <a:spcBef>
                <a:spcPts val="0"/>
              </a:spcBef>
              <a:spcAft>
                <a:spcPts val="0"/>
              </a:spcAft>
              <a:buNone/>
            </a:pPr>
            <a:endParaRPr/>
          </a:p>
        </p:txBody>
      </p:sp>
      <p:sp>
        <p:nvSpPr>
          <p:cNvPr id="540" name="Google Shape;540;p20: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541" name="Google Shape;541;p20: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20</a:t>
            </a:fld>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3"/>
        <p:cNvGrpSpPr/>
        <p:nvPr/>
      </p:nvGrpSpPr>
      <p:grpSpPr>
        <a:xfrm>
          <a:off x="0" y="0"/>
          <a:ext cx="0" cy="0"/>
          <a:chOff x="0" y="0"/>
          <a:chExt cx="0" cy="0"/>
        </a:xfrm>
      </p:grpSpPr>
      <p:sp>
        <p:nvSpPr>
          <p:cNvPr id="554" name="Google Shape;554;p21: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55" name="Google Shape;555;p2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1132"/>
              </a:buClr>
              <a:buSzPts val="1200"/>
              <a:buFont typeface="Meiryo"/>
              <a:buNone/>
            </a:pPr>
            <a:r>
              <a:rPr lang="ja-JP" sz="1200">
                <a:latin typeface="Meiryo"/>
                <a:ea typeface="Meiryo"/>
                <a:cs typeface="Meiryo"/>
                <a:sym typeface="Meiryo"/>
              </a:rPr>
              <a:t>短寿命PET4核種特有の法規制です。</a:t>
            </a:r>
            <a:endParaRPr/>
          </a:p>
          <a:p>
            <a:pPr marL="0" marR="0" lvl="0" indent="0" algn="l" rtl="0">
              <a:lnSpc>
                <a:spcPct val="100000"/>
              </a:lnSpc>
              <a:spcBef>
                <a:spcPts val="0"/>
              </a:spcBef>
              <a:spcAft>
                <a:spcPts val="0"/>
              </a:spcAft>
              <a:buClr>
                <a:schemeClr val="dk1"/>
              </a:buClr>
              <a:buSzPts val="1200"/>
              <a:buFont typeface="Arial"/>
              <a:buNone/>
            </a:pPr>
            <a:r>
              <a:rPr lang="ja-JP" sz="1200">
                <a:latin typeface="Arial"/>
                <a:ea typeface="Arial"/>
                <a:cs typeface="Arial"/>
                <a:sym typeface="Arial"/>
              </a:rPr>
              <a:t>定められた方法で製造されたPET診断薬</a:t>
            </a:r>
            <a:r>
              <a:rPr lang="ja-JP" sz="1200">
                <a:latin typeface="MS PGothic"/>
                <a:ea typeface="MS PGothic"/>
                <a:cs typeface="MS PGothic"/>
                <a:sym typeface="MS PGothic"/>
              </a:rPr>
              <a:t>のうち、</a:t>
            </a:r>
            <a:r>
              <a:rPr lang="ja-JP" sz="1200" baseline="30000">
                <a:latin typeface="Arial"/>
                <a:ea typeface="Arial"/>
                <a:cs typeface="Arial"/>
                <a:sym typeface="Arial"/>
              </a:rPr>
              <a:t>11</a:t>
            </a:r>
            <a:r>
              <a:rPr lang="ja-JP" sz="1200">
                <a:latin typeface="Arial"/>
                <a:ea typeface="Arial"/>
                <a:cs typeface="Arial"/>
                <a:sym typeface="Arial"/>
              </a:rPr>
              <a:t>C, </a:t>
            </a:r>
            <a:r>
              <a:rPr lang="ja-JP" sz="1200" baseline="30000">
                <a:latin typeface="Arial"/>
                <a:ea typeface="Arial"/>
                <a:cs typeface="Arial"/>
                <a:sym typeface="Arial"/>
              </a:rPr>
              <a:t>13</a:t>
            </a:r>
            <a:r>
              <a:rPr lang="ja-JP" sz="1200">
                <a:latin typeface="Arial"/>
                <a:ea typeface="Arial"/>
                <a:cs typeface="Arial"/>
                <a:sym typeface="Arial"/>
              </a:rPr>
              <a:t>N, </a:t>
            </a:r>
            <a:r>
              <a:rPr lang="ja-JP" sz="1200" baseline="30000">
                <a:latin typeface="Arial"/>
                <a:ea typeface="Arial"/>
                <a:cs typeface="Arial"/>
                <a:sym typeface="Arial"/>
              </a:rPr>
              <a:t>15</a:t>
            </a:r>
            <a:r>
              <a:rPr lang="ja-JP" sz="1200">
                <a:latin typeface="Arial"/>
                <a:ea typeface="Arial"/>
                <a:cs typeface="Arial"/>
                <a:sym typeface="Arial"/>
              </a:rPr>
              <a:t>O, </a:t>
            </a:r>
            <a:r>
              <a:rPr lang="ja-JP" sz="1200" baseline="30000">
                <a:latin typeface="Arial"/>
                <a:ea typeface="Arial"/>
                <a:cs typeface="Arial"/>
                <a:sym typeface="Arial"/>
              </a:rPr>
              <a:t>18</a:t>
            </a:r>
            <a:r>
              <a:rPr lang="ja-JP" sz="1200">
                <a:latin typeface="Arial"/>
                <a:ea typeface="Arial"/>
                <a:cs typeface="Arial"/>
                <a:sym typeface="Arial"/>
              </a:rPr>
              <a:t>Fの4核種のいずれかであり、製造量が定められた数量以下の場合、</a:t>
            </a:r>
            <a:endParaRPr sz="1200">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latin typeface="Arial"/>
                <a:ea typeface="Arial"/>
                <a:cs typeface="Arial"/>
                <a:sym typeface="Arial"/>
              </a:rPr>
              <a:t>他の物が入らないよう封及び表示をして7日間以上管理区域内で保管すれば、放射性汚染物としての取り扱いが不要となり、規制や管理の対象から外れます。</a:t>
            </a:r>
            <a:endParaRPr sz="1200">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ja-JP" sz="1200">
                <a:latin typeface="Arial"/>
                <a:ea typeface="Arial"/>
                <a:cs typeface="Arial"/>
                <a:sym typeface="Arial"/>
              </a:rPr>
              <a:t>ただし、予め許可申請書に記載されていることが必要なので、それぞれの事業所での取り扱いを確認してください。</a:t>
            </a:r>
            <a:endParaRPr sz="1200">
              <a:latin typeface="Arial"/>
              <a:ea typeface="Arial"/>
              <a:cs typeface="Arial"/>
              <a:sym typeface="Arial"/>
            </a:endParaRPr>
          </a:p>
          <a:p>
            <a:pPr marL="0" lvl="0" indent="0" algn="l" rtl="0">
              <a:spcBef>
                <a:spcPts val="0"/>
              </a:spcBef>
              <a:spcAft>
                <a:spcPts val="0"/>
              </a:spcAft>
              <a:buNone/>
            </a:pPr>
            <a:endParaRPr/>
          </a:p>
        </p:txBody>
      </p:sp>
      <p:sp>
        <p:nvSpPr>
          <p:cNvPr id="556" name="Google Shape;556;p21: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557" name="Google Shape;557;p2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21</a:t>
            </a:fld>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8"/>
        <p:cNvGrpSpPr/>
        <p:nvPr/>
      </p:nvGrpSpPr>
      <p:grpSpPr>
        <a:xfrm>
          <a:off x="0" y="0"/>
          <a:ext cx="0" cy="0"/>
          <a:chOff x="0" y="0"/>
          <a:chExt cx="0" cy="0"/>
        </a:xfrm>
      </p:grpSpPr>
      <p:sp>
        <p:nvSpPr>
          <p:cNvPr id="569" name="Google Shape;569;p22: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70" name="Google Shape;570;p2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rgbClr val="001132"/>
              </a:buClr>
              <a:buSzPts val="1200"/>
              <a:buFont typeface="Arial"/>
              <a:buNone/>
            </a:pPr>
            <a:r>
              <a:rPr lang="ja-JP">
                <a:latin typeface="Arial"/>
                <a:ea typeface="Arial"/>
                <a:cs typeface="Arial"/>
                <a:sym typeface="Arial"/>
              </a:rPr>
              <a:t>α線放出</a:t>
            </a:r>
            <a:r>
              <a:rPr lang="ja-JP">
                <a:latin typeface="Meiryo"/>
                <a:ea typeface="Meiryo"/>
                <a:cs typeface="Meiryo"/>
                <a:sym typeface="Meiryo"/>
              </a:rPr>
              <a:t>核種特有の法規制です。</a:t>
            </a:r>
            <a:endParaRPr>
              <a:latin typeface="Meiryo"/>
              <a:ea typeface="Meiryo"/>
              <a:cs typeface="Meiryo"/>
              <a:sym typeface="Meiryo"/>
            </a:endParaRPr>
          </a:p>
          <a:p>
            <a:pPr marL="0" marR="0" lvl="0" indent="0" algn="l" rtl="0">
              <a:lnSpc>
                <a:spcPct val="100000"/>
              </a:lnSpc>
              <a:spcBef>
                <a:spcPts val="0"/>
              </a:spcBef>
              <a:spcAft>
                <a:spcPts val="0"/>
              </a:spcAft>
              <a:buClr>
                <a:srgbClr val="001132"/>
              </a:buClr>
              <a:buSzPts val="1200"/>
              <a:buFont typeface="Meiryo"/>
              <a:buNone/>
            </a:pPr>
            <a:r>
              <a:rPr lang="ja-JP">
                <a:latin typeface="Meiryo"/>
                <a:ea typeface="Meiryo"/>
                <a:cs typeface="Meiryo"/>
                <a:sym typeface="Meiryo"/>
              </a:rPr>
              <a:t>表面密度限度として、</a:t>
            </a:r>
            <a:r>
              <a:rPr lang="ja-JP">
                <a:latin typeface="Arial"/>
                <a:ea typeface="Arial"/>
                <a:cs typeface="Arial"/>
                <a:sym typeface="Arial"/>
              </a:rPr>
              <a:t>放射線施設内の人が常時立ち入る場所において、人が触れる物の表面の放射性同位元素の密度が定められていますが、</a:t>
            </a:r>
            <a:endParaRPr>
              <a:latin typeface="Arial"/>
              <a:ea typeface="Arial"/>
              <a:cs typeface="Arial"/>
              <a:sym typeface="Arial"/>
            </a:endParaRPr>
          </a:p>
          <a:p>
            <a:pPr marL="0" marR="0" lvl="0" indent="0" algn="l" rtl="0">
              <a:lnSpc>
                <a:spcPct val="100000"/>
              </a:lnSpc>
              <a:spcBef>
                <a:spcPts val="0"/>
              </a:spcBef>
              <a:spcAft>
                <a:spcPts val="0"/>
              </a:spcAft>
              <a:buClr>
                <a:srgbClr val="000000"/>
              </a:buClr>
              <a:buSzPts val="2400"/>
              <a:buFont typeface="Arial"/>
              <a:buNone/>
            </a:pPr>
            <a:r>
              <a:rPr lang="ja-JP">
                <a:latin typeface="Arial"/>
                <a:ea typeface="Arial"/>
                <a:cs typeface="Arial"/>
                <a:sym typeface="Arial"/>
              </a:rPr>
              <a:t>核種を問わずα線放出核種はその数値が10倍厳しくなっています。</a:t>
            </a:r>
            <a:endParaRPr/>
          </a:p>
        </p:txBody>
      </p:sp>
      <p:sp>
        <p:nvSpPr>
          <p:cNvPr id="571" name="Google Shape;571;p22: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572" name="Google Shape;572;p22: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22</a:t>
            </a:fld>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5"/>
        <p:cNvGrpSpPr/>
        <p:nvPr/>
      </p:nvGrpSpPr>
      <p:grpSpPr>
        <a:xfrm>
          <a:off x="0" y="0"/>
          <a:ext cx="0" cy="0"/>
          <a:chOff x="0" y="0"/>
          <a:chExt cx="0" cy="0"/>
        </a:xfrm>
      </p:grpSpPr>
      <p:sp>
        <p:nvSpPr>
          <p:cNvPr id="586" name="Google Shape;586;p2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587" name="Google Shape;587;p2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a:t>また、排気中・排水中の濃度限度が厳しいことも特徴的です。この表はよく使われる核種の排気中濃度限度、排水中濃度限度を示したものです。</a:t>
            </a:r>
            <a:endParaRPr/>
          </a:p>
          <a:p>
            <a:pPr marL="0" marR="0" lvl="0" indent="0" algn="l" rtl="0">
              <a:lnSpc>
                <a:spcPct val="100000"/>
              </a:lnSpc>
              <a:spcBef>
                <a:spcPts val="0"/>
              </a:spcBef>
              <a:spcAft>
                <a:spcPts val="0"/>
              </a:spcAft>
              <a:buClr>
                <a:schemeClr val="dk1"/>
              </a:buClr>
              <a:buSzPts val="1200"/>
              <a:buFont typeface="Arial"/>
              <a:buNone/>
            </a:pPr>
            <a:r>
              <a:rPr lang="ja-JP"/>
              <a:t>一般的に、ヨウ素の同位体の濃度限度が厳しいです。At-211は、I-125やI-131と同程度です。</a:t>
            </a:r>
            <a:endParaRPr/>
          </a:p>
          <a:p>
            <a:pPr marL="0" marR="0" lvl="0" indent="0" algn="l" rtl="0">
              <a:lnSpc>
                <a:spcPct val="100000"/>
              </a:lnSpc>
              <a:spcBef>
                <a:spcPts val="0"/>
              </a:spcBef>
              <a:spcAft>
                <a:spcPts val="0"/>
              </a:spcAft>
              <a:buClr>
                <a:schemeClr val="dk1"/>
              </a:buClr>
              <a:buSzPts val="1200"/>
              <a:buFont typeface="Arial"/>
              <a:buNone/>
            </a:pPr>
            <a:r>
              <a:rPr lang="ja-JP"/>
              <a:t>しかし、Ra-223やAc-225はこれらよりも空気中濃度限度がさらに2桁小さく厳しい値になっています。</a:t>
            </a:r>
            <a:endParaRPr/>
          </a:p>
          <a:p>
            <a:pPr marL="0" marR="0" lvl="0" indent="0" algn="l" rtl="0">
              <a:lnSpc>
                <a:spcPct val="100000"/>
              </a:lnSpc>
              <a:spcBef>
                <a:spcPts val="0"/>
              </a:spcBef>
              <a:spcAft>
                <a:spcPts val="0"/>
              </a:spcAft>
              <a:buClr>
                <a:schemeClr val="dk1"/>
              </a:buClr>
              <a:buSzPts val="1200"/>
              <a:buFont typeface="Arial"/>
              <a:buNone/>
            </a:pPr>
            <a:r>
              <a:rPr lang="ja-JP"/>
              <a:t>Ra-223の排水中濃度限度は、At-211やAc-225よりもさらに1桁小さく厳しい値になっています。</a:t>
            </a:r>
            <a:endParaRPr/>
          </a:p>
        </p:txBody>
      </p:sp>
      <p:sp>
        <p:nvSpPr>
          <p:cNvPr id="588" name="Google Shape;588;p23: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589" name="Google Shape;589;p2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23</a:t>
            </a:fld>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3: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3" name="Google Shape;113;p3: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a:t>放射線の使用が許可される単位のことを事業所と呼びます。それぞれの事業所には、安全管理体制を定める義務があります。このスライドの図は、大学におけるその一例を示したものです。</a:t>
            </a:r>
            <a:endParaRPr/>
          </a:p>
          <a:p>
            <a:pPr marL="0" lvl="0" indent="0" algn="l" rtl="0">
              <a:spcBef>
                <a:spcPts val="0"/>
              </a:spcBef>
              <a:spcAft>
                <a:spcPts val="0"/>
              </a:spcAft>
              <a:buNone/>
            </a:pPr>
            <a:r>
              <a:rPr lang="ja-JP"/>
              <a:t>トップである事業所の長の下に、放射線安全委員会がおかれ、選任されている放射線取扱主任者もその委員会に関与しています。その下に放射線管理室があり、現場の安全管理の実務を担っています。</a:t>
            </a:r>
            <a:endParaRPr/>
          </a:p>
          <a:p>
            <a:pPr marL="0" lvl="0" indent="0" algn="l" rtl="0">
              <a:spcBef>
                <a:spcPts val="0"/>
              </a:spcBef>
              <a:spcAft>
                <a:spcPts val="0"/>
              </a:spcAft>
              <a:buNone/>
            </a:pPr>
            <a:r>
              <a:rPr lang="ja-JP"/>
              <a:t>それぞれの研究グループが実際に放射線・RIを取り扱いますが、研究グループごとに責任者を定め、法令や放射線障害予防規程に従った取り扱いをするよう指導監督します。</a:t>
            </a:r>
            <a:endParaRPr/>
          </a:p>
        </p:txBody>
      </p:sp>
      <p:sp>
        <p:nvSpPr>
          <p:cNvPr id="114" name="Google Shape;114;p3: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115" name="Google Shape;115;p3: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3</a:t>
            </a:fld>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5"/>
        <p:cNvGrpSpPr/>
        <p:nvPr/>
      </p:nvGrpSpPr>
      <p:grpSpPr>
        <a:xfrm>
          <a:off x="0" y="0"/>
          <a:ext cx="0" cy="0"/>
          <a:chOff x="0" y="0"/>
          <a:chExt cx="0" cy="0"/>
        </a:xfrm>
      </p:grpSpPr>
      <p:sp>
        <p:nvSpPr>
          <p:cNvPr id="156" name="Google Shape;156;p4: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57" name="Google Shape;157;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a:t>安全管理体制として法令に定められている事項が２つあります。</a:t>
            </a:r>
            <a:endParaRPr/>
          </a:p>
          <a:p>
            <a:pPr marL="0" marR="0" lvl="0" indent="0" algn="l" rtl="0">
              <a:lnSpc>
                <a:spcPct val="100000"/>
              </a:lnSpc>
              <a:spcBef>
                <a:spcPts val="0"/>
              </a:spcBef>
              <a:spcAft>
                <a:spcPts val="0"/>
              </a:spcAft>
              <a:buClr>
                <a:schemeClr val="dk1"/>
              </a:buClr>
              <a:buSzPts val="1200"/>
              <a:buFont typeface="Arial"/>
              <a:buNone/>
            </a:pPr>
            <a:r>
              <a:rPr lang="ja-JP"/>
              <a:t>一つは、</a:t>
            </a:r>
            <a:r>
              <a:rPr lang="ja-JP">
                <a:latin typeface="Arial"/>
                <a:ea typeface="Arial"/>
                <a:cs typeface="Arial"/>
                <a:sym typeface="Arial"/>
              </a:rPr>
              <a:t>放射線取扱主任者の選任です。放射線取扱主任者とは、事業所の監督者です。</a:t>
            </a:r>
            <a:endParaRPr>
              <a:latin typeface="Arial"/>
              <a:ea typeface="Arial"/>
              <a:cs typeface="Arial"/>
              <a:sym typeface="Arial"/>
            </a:endParaRPr>
          </a:p>
          <a:p>
            <a:pPr marL="0" marR="0" lvl="0" indent="0" algn="l" rtl="0">
              <a:lnSpc>
                <a:spcPct val="100000"/>
              </a:lnSpc>
              <a:spcBef>
                <a:spcPts val="0"/>
              </a:spcBef>
              <a:spcAft>
                <a:spcPts val="0"/>
              </a:spcAft>
              <a:buClr>
                <a:srgbClr val="2F5597"/>
              </a:buClr>
              <a:buSzPts val="1200"/>
              <a:buFont typeface="Arial"/>
              <a:buNone/>
            </a:pPr>
            <a:r>
              <a:rPr lang="ja-JP">
                <a:latin typeface="Arial"/>
                <a:ea typeface="Arial"/>
                <a:cs typeface="Arial"/>
                <a:sym typeface="Arial"/>
              </a:rPr>
              <a:t>国家資格であり、試験に合格し、講習会を受講することで免状を取得できます。免状には種類がありますが、</a:t>
            </a:r>
            <a:r>
              <a:rPr lang="ja-JP" sz="1200">
                <a:latin typeface="Arial"/>
                <a:ea typeface="Arial"/>
                <a:cs typeface="Arial"/>
                <a:sym typeface="Arial"/>
              </a:rPr>
              <a:t>非密封RI使用施設の場合、第一種放射線取扱主任者免状を持つ者が選任されることができます。</a:t>
            </a:r>
            <a:endParaRPr sz="1200">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ja-JP" sz="1200">
                <a:solidFill>
                  <a:srgbClr val="000000"/>
                </a:solidFill>
                <a:latin typeface="Arial"/>
                <a:ea typeface="Arial"/>
                <a:cs typeface="Arial"/>
                <a:sym typeface="Arial"/>
              </a:rPr>
              <a:t>もう一つは、</a:t>
            </a:r>
            <a:r>
              <a:rPr lang="ja-JP" sz="1200">
                <a:solidFill>
                  <a:srgbClr val="2F5597"/>
                </a:solidFill>
                <a:latin typeface="Arial"/>
                <a:ea typeface="Arial"/>
                <a:cs typeface="Arial"/>
                <a:sym typeface="Arial"/>
              </a:rPr>
              <a:t>放射線障害予防規程の制定です。放射線障害予防規程とは、それぞれの</a:t>
            </a:r>
            <a:r>
              <a:rPr lang="ja-JP" sz="1200">
                <a:solidFill>
                  <a:srgbClr val="000000"/>
                </a:solidFill>
                <a:latin typeface="Arial"/>
                <a:ea typeface="Arial"/>
                <a:cs typeface="Arial"/>
                <a:sym typeface="Arial"/>
              </a:rPr>
              <a:t>事業所の実態に即したローカルルールです。定めるべき内容は法令に定められています。</a:t>
            </a:r>
            <a:endParaRPr sz="1200">
              <a:solidFill>
                <a:srgbClr val="000000"/>
              </a:solidFill>
              <a:latin typeface="Arial"/>
              <a:ea typeface="Arial"/>
              <a:cs typeface="Arial"/>
              <a:sym typeface="Arial"/>
            </a:endParaRPr>
          </a:p>
          <a:p>
            <a:pPr marL="0" marR="0" lvl="0" indent="0" algn="l" rtl="0">
              <a:lnSpc>
                <a:spcPct val="100000"/>
              </a:lnSpc>
              <a:spcBef>
                <a:spcPts val="0"/>
              </a:spcBef>
              <a:spcAft>
                <a:spcPts val="0"/>
              </a:spcAft>
              <a:buClr>
                <a:srgbClr val="000000"/>
              </a:buClr>
              <a:buSzPts val="1200"/>
              <a:buFont typeface="Arial"/>
              <a:buNone/>
            </a:pPr>
            <a:r>
              <a:rPr lang="ja-JP" sz="1200">
                <a:solidFill>
                  <a:srgbClr val="000000"/>
                </a:solidFill>
                <a:latin typeface="Arial"/>
                <a:ea typeface="Arial"/>
                <a:cs typeface="Arial"/>
                <a:sym typeface="Arial"/>
              </a:rPr>
              <a:t>管理する側が行うべき内容も多く定められていますが、少なくとも登録手続き、RIの使用、廃棄などユーザーでも必要な部分は理解しておくことが必要です。</a:t>
            </a:r>
            <a:endParaRPr sz="1200">
              <a:solidFill>
                <a:srgbClr val="000000"/>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endParaRPr>
              <a:solidFill>
                <a:srgbClr val="2F5597"/>
              </a:solidFill>
              <a:latin typeface="Arial"/>
              <a:ea typeface="Arial"/>
              <a:cs typeface="Arial"/>
              <a:sym typeface="Arial"/>
            </a:endParaRPr>
          </a:p>
        </p:txBody>
      </p:sp>
      <p:sp>
        <p:nvSpPr>
          <p:cNvPr id="158" name="Google Shape;158;p4: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159" name="Google Shape;159;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4</a:t>
            </a:fld>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5"/>
        <p:cNvGrpSpPr/>
        <p:nvPr/>
      </p:nvGrpSpPr>
      <p:grpSpPr>
        <a:xfrm>
          <a:off x="0" y="0"/>
          <a:ext cx="0" cy="0"/>
          <a:chOff x="0" y="0"/>
          <a:chExt cx="0" cy="0"/>
        </a:xfrm>
      </p:grpSpPr>
      <p:sp>
        <p:nvSpPr>
          <p:cNvPr id="176" name="Google Shape;176;p5: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77" name="Google Shape;177;p5: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sz="1200">
                <a:solidFill>
                  <a:schemeClr val="dk1"/>
                </a:solidFill>
                <a:latin typeface="Arial"/>
                <a:ea typeface="Arial"/>
                <a:cs typeface="Arial"/>
                <a:sym typeface="Arial"/>
              </a:rPr>
              <a:t>放射線に関係する日本の法規制をまとめたものです。</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1955年に、原子力基本法ができ、民主、自主、公開の三原則の元に原子力の利用が認められるようになりました。</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その原子力基本法の下に、2つの法律ができました。1958年に施行された原子炉等規制法では、原子炉や、その燃料となるウラン、トリウム、プルトニウムの使用のみを規制しています。</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同じ1958年に施行された放射線障害防止法では、ウラン、トリウム、プルトニウム以外の全ての放射性同位元素や、全ての放射線発生装置を規制しています。</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この法律の所管は、かつては科学技術庁でしたが、省庁再編により文部科学省に移り、さらに現在では、原子力規制委員会に移りました。</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そして2019年の法律改正により、法律の名前が放射性同位元素等規制法に変わりました。</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またこの法律とは別に、労働者保護のための労働安全衛生法に基づく規則で、1971年に電離放射線障害防止規則が施行されました。これは厚生労働省が所管するもので、適用されるのは労働者のみになっています。</a:t>
            </a:r>
            <a:endParaRPr/>
          </a:p>
          <a:p>
            <a:pPr marL="0" lvl="0" indent="0" algn="l" rtl="0">
              <a:spcBef>
                <a:spcPts val="0"/>
              </a:spcBef>
              <a:spcAft>
                <a:spcPts val="0"/>
              </a:spcAft>
              <a:buNone/>
            </a:pPr>
            <a:r>
              <a:rPr lang="ja-JP" sz="1200">
                <a:solidFill>
                  <a:schemeClr val="dk1"/>
                </a:solidFill>
                <a:latin typeface="Arial"/>
                <a:ea typeface="Arial"/>
                <a:cs typeface="Arial"/>
                <a:sym typeface="Arial"/>
              </a:rPr>
              <a:t> </a:t>
            </a:r>
            <a:endParaRPr sz="1200">
              <a:solidFill>
                <a:schemeClr val="dk1"/>
              </a:solidFill>
              <a:latin typeface="Arial"/>
              <a:ea typeface="Arial"/>
              <a:cs typeface="Arial"/>
              <a:sym typeface="Arial"/>
            </a:endParaRPr>
          </a:p>
          <a:p>
            <a:pPr marL="0" lvl="0" indent="0" algn="l" rtl="0">
              <a:spcBef>
                <a:spcPts val="0"/>
              </a:spcBef>
              <a:spcAft>
                <a:spcPts val="0"/>
              </a:spcAft>
              <a:buNone/>
            </a:pPr>
            <a:endParaRPr/>
          </a:p>
        </p:txBody>
      </p:sp>
      <p:sp>
        <p:nvSpPr>
          <p:cNvPr id="178" name="Google Shape;178;p5: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179" name="Google Shape;179;p5: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5</a:t>
            </a:fld>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3"/>
        <p:cNvGrpSpPr/>
        <p:nvPr/>
      </p:nvGrpSpPr>
      <p:grpSpPr>
        <a:xfrm>
          <a:off x="0" y="0"/>
          <a:ext cx="0" cy="0"/>
          <a:chOff x="0" y="0"/>
          <a:chExt cx="0" cy="0"/>
        </a:xfrm>
      </p:grpSpPr>
      <p:sp>
        <p:nvSpPr>
          <p:cNvPr id="194" name="Google Shape;194;p6: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95" name="Google Shape;195;p6: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a:t>放射線源別に、適用される規制をまとめたものです。</a:t>
            </a:r>
            <a:endParaRPr/>
          </a:p>
          <a:p>
            <a:pPr marL="0" lvl="0" indent="0" algn="l" rtl="0">
              <a:spcBef>
                <a:spcPts val="0"/>
              </a:spcBef>
              <a:spcAft>
                <a:spcPts val="0"/>
              </a:spcAft>
              <a:buNone/>
            </a:pPr>
            <a:r>
              <a:rPr lang="ja-JP"/>
              <a:t>放射性同位元素および放射線発生装置（いわゆる加速器）は、放射性同位元素規制法による規制を受けます。</a:t>
            </a:r>
            <a:endParaRPr/>
          </a:p>
          <a:p>
            <a:pPr marL="0" lvl="0" indent="0" algn="l" rtl="0">
              <a:spcBef>
                <a:spcPts val="0"/>
              </a:spcBef>
              <a:spcAft>
                <a:spcPts val="0"/>
              </a:spcAft>
              <a:buNone/>
            </a:pPr>
            <a:r>
              <a:rPr lang="ja-JP"/>
              <a:t>放射性医薬品の場合には、医療法施行規則による規制を受けます。</a:t>
            </a:r>
            <a:endParaRPr/>
          </a:p>
          <a:p>
            <a:pPr marL="0" marR="0" lvl="0" indent="0" algn="l" rtl="0">
              <a:lnSpc>
                <a:spcPct val="100000"/>
              </a:lnSpc>
              <a:spcBef>
                <a:spcPts val="0"/>
              </a:spcBef>
              <a:spcAft>
                <a:spcPts val="0"/>
              </a:spcAft>
              <a:buClr>
                <a:schemeClr val="dk1"/>
              </a:buClr>
              <a:buSzPts val="1200"/>
              <a:buFont typeface="Arial"/>
              <a:buNone/>
            </a:pPr>
            <a:r>
              <a:rPr lang="ja-JP"/>
              <a:t>それに加えて、いずれとも労働者が取り扱う場合には、電離放射線障害防止規則（国家公務員の場合には人事院規則）による規制も受けます。</a:t>
            </a:r>
            <a:endParaRPr/>
          </a:p>
          <a:p>
            <a:pPr marL="0" lvl="0" indent="0" algn="l" rtl="0">
              <a:spcBef>
                <a:spcPts val="0"/>
              </a:spcBef>
              <a:spcAft>
                <a:spcPts val="0"/>
              </a:spcAft>
              <a:buNone/>
            </a:pPr>
            <a:r>
              <a:rPr lang="ja-JP"/>
              <a:t>また、放射性同位元素を事業所外で運搬する場合には</a:t>
            </a:r>
            <a:r>
              <a:rPr lang="ja-JP" sz="1200">
                <a:latin typeface="Arial"/>
                <a:ea typeface="Arial"/>
                <a:cs typeface="Arial"/>
                <a:sym typeface="Arial"/>
              </a:rPr>
              <a:t>放射性同位元素等車両運搬規則の規制も受けます。</a:t>
            </a:r>
            <a:endParaRPr/>
          </a:p>
        </p:txBody>
      </p:sp>
      <p:sp>
        <p:nvSpPr>
          <p:cNvPr id="196" name="Google Shape;196;p6: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197" name="Google Shape;197;p6: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6</a:t>
            </a:fld>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26"/>
        <p:cNvGrpSpPr/>
        <p:nvPr/>
      </p:nvGrpSpPr>
      <p:grpSpPr>
        <a:xfrm>
          <a:off x="0" y="0"/>
          <a:ext cx="0" cy="0"/>
          <a:chOff x="0" y="0"/>
          <a:chExt cx="0" cy="0"/>
        </a:xfrm>
      </p:grpSpPr>
      <p:sp>
        <p:nvSpPr>
          <p:cNvPr id="227" name="Google Shape;227;p7: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28" name="Google Shape;228;p7: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r>
              <a:rPr lang="ja-JP" sz="1200">
                <a:solidFill>
                  <a:schemeClr val="dk1"/>
                </a:solidFill>
                <a:latin typeface="Arial"/>
                <a:ea typeface="Arial"/>
                <a:cs typeface="Arial"/>
                <a:sym typeface="Arial"/>
              </a:rPr>
              <a:t>法律の第一条には、その法律が定められた目的が書かれています。放射性同位元素等規制法では、この法律は原子力基本法の精神に則り、</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放射性同位元素の使用、販売、賃貸、廃棄その他の取り扱い、放射線発生装置の使用及び放射性同位元素又は放射線発生装置から発生した放射線によって汚染されたもの、</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つまりRIで汚染されたものと一般に放射化物と呼ばれるものを含めて放射性汚染物として、廃棄その他の取り扱いを規制することにより、</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これらによる放射線障害を防止し公共の安全を確保することを目的とするという内容になっています。</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大事なことは、放射線を取り扱う我々が放射性障害を受けることを防止するだけではなく、放射線を使わない一般の住民である公共の安全も確保しなければならないことです。</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また、2019年の法改正により下線部分、及び特定放射性同位元素を防護してという箇所が追加されました。まず特定放射性同位元素とは、特別の遮蔽無く近づいた場合、</a:t>
            </a:r>
            <a:endParaRPr sz="1200">
              <a:solidFill>
                <a:schemeClr val="dk1"/>
              </a:solidFill>
              <a:latin typeface="Arial"/>
              <a:ea typeface="Arial"/>
              <a:cs typeface="Arial"/>
              <a:sym typeface="Arial"/>
            </a:endParaRPr>
          </a:p>
          <a:p>
            <a:pPr marL="0" lvl="0" indent="0" algn="l" rtl="0">
              <a:spcBef>
                <a:spcPts val="0"/>
              </a:spcBef>
              <a:spcAft>
                <a:spcPts val="0"/>
              </a:spcAft>
              <a:buNone/>
            </a:pPr>
            <a:r>
              <a:rPr lang="ja-JP" sz="1200">
                <a:solidFill>
                  <a:schemeClr val="dk1"/>
                </a:solidFill>
                <a:latin typeface="Arial"/>
                <a:ea typeface="Arial"/>
                <a:cs typeface="Arial"/>
                <a:sym typeface="Arial"/>
              </a:rPr>
              <a:t>数分から数時間で死に至る被ばくをしてしまうような大数量のRIのことです。防護してとは、これらが盗まれてテロに使用されると大変なことになるので、盗難を防止してという意味です。</a:t>
            </a:r>
            <a:endParaRPr/>
          </a:p>
          <a:p>
            <a:pPr marL="0" lvl="0" indent="0" algn="l" rtl="0">
              <a:spcBef>
                <a:spcPts val="0"/>
              </a:spcBef>
              <a:spcAft>
                <a:spcPts val="0"/>
              </a:spcAft>
              <a:buNone/>
            </a:pPr>
            <a:endParaRPr/>
          </a:p>
        </p:txBody>
      </p:sp>
      <p:sp>
        <p:nvSpPr>
          <p:cNvPr id="229" name="Google Shape;229;p7: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230" name="Google Shape;230;p7: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7</a:t>
            </a:fld>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0"/>
        <p:cNvGrpSpPr/>
        <p:nvPr/>
      </p:nvGrpSpPr>
      <p:grpSpPr>
        <a:xfrm>
          <a:off x="0" y="0"/>
          <a:ext cx="0" cy="0"/>
          <a:chOff x="0" y="0"/>
          <a:chExt cx="0" cy="0"/>
        </a:xfrm>
      </p:grpSpPr>
      <p:sp>
        <p:nvSpPr>
          <p:cNvPr id="241" name="Google Shape;241;p8: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42" name="Google Shape;242;p8: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法令には放射線業務従事者という言葉が出てきます。これはRI等の取扱、管理又はこれに付随する業務に従事するために管理区域に立ち入る者のことをいいます。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放射線業務従事者になった人には、教育及び訓練、健康診断、被ばく線量の測定算定、記録の交付保管、放射線障害のおそれのある者への措置などの管理を実施しなければなりません。</a:t>
            </a:r>
            <a:endParaRPr/>
          </a:p>
          <a:p>
            <a:pPr marL="0" lvl="0" indent="0" algn="l" rtl="0">
              <a:spcBef>
                <a:spcPts val="0"/>
              </a:spcBef>
              <a:spcAft>
                <a:spcPts val="0"/>
              </a:spcAft>
              <a:buNone/>
            </a:pPr>
            <a:endParaRPr/>
          </a:p>
        </p:txBody>
      </p:sp>
      <p:sp>
        <p:nvSpPr>
          <p:cNvPr id="243" name="Google Shape;243;p8: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244" name="Google Shape;244;p8: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8</a:t>
            </a:fld>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55"/>
        <p:cNvGrpSpPr/>
        <p:nvPr/>
      </p:nvGrpSpPr>
      <p:grpSpPr>
        <a:xfrm>
          <a:off x="0" y="0"/>
          <a:ext cx="0" cy="0"/>
          <a:chOff x="0" y="0"/>
          <a:chExt cx="0" cy="0"/>
        </a:xfrm>
      </p:grpSpPr>
      <p:sp>
        <p:nvSpPr>
          <p:cNvPr id="256" name="Google Shape;256;p9:notes"/>
          <p:cNvSpPr>
            <a:spLocks noGrp="1" noRot="1" noChangeAspect="1"/>
          </p:cNvSpPr>
          <p:nvPr>
            <p:ph type="sldImg" idx="2"/>
          </p:nvPr>
        </p:nvSpPr>
        <p:spPr>
          <a:xfrm>
            <a:off x="1371600" y="1143000"/>
            <a:ext cx="4114800"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257" name="Google Shape;257;p9: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教育訓練ですが、初めて管理区域に立ち入る前には、科目と最低時間数の規定があります。最低時間数は、放射線の人体に与える影響が30分以上、</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放射性同位元素等又は放射線発生装置の安全取扱いについてが1時間、放射性同位元素及び放射線発生装置による放射線障害の防止に関する法令および放射線障害予防規程が30分以上になっています。</a:t>
            </a:r>
            <a:endParaRPr sz="1200">
              <a:solidFill>
                <a:schemeClr val="dk1"/>
              </a:solidFill>
              <a:latin typeface="Arial"/>
              <a:ea typeface="Arial"/>
              <a:cs typeface="Arial"/>
              <a:sym typeface="Arial"/>
            </a:endParaRPr>
          </a:p>
          <a:p>
            <a:pPr marL="0" marR="0" lvl="0" indent="0" algn="l" rtl="0">
              <a:lnSpc>
                <a:spcPct val="100000"/>
              </a:lnSpc>
              <a:spcBef>
                <a:spcPts val="0"/>
              </a:spcBef>
              <a:spcAft>
                <a:spcPts val="0"/>
              </a:spcAft>
              <a:buClr>
                <a:schemeClr val="dk1"/>
              </a:buClr>
              <a:buSzPts val="1200"/>
              <a:buFont typeface="Arial"/>
              <a:buNone/>
            </a:pPr>
            <a:r>
              <a:rPr lang="ja-JP" sz="1200">
                <a:solidFill>
                  <a:schemeClr val="dk1"/>
                </a:solidFill>
                <a:latin typeface="Arial"/>
                <a:ea typeface="Arial"/>
                <a:cs typeface="Arial"/>
                <a:sym typeface="Arial"/>
              </a:rPr>
              <a:t>ただ、これはあくまでも最低時間数であり、実際の時間数や具体的内容は、各事業所が実態に応じて決めることになっています。</a:t>
            </a:r>
            <a:endParaRPr/>
          </a:p>
        </p:txBody>
      </p:sp>
      <p:sp>
        <p:nvSpPr>
          <p:cNvPr id="258" name="Google Shape;258;p9:notes"/>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p>
            <a:pPr marL="0" lvl="0" indent="0" algn="l" rtl="0">
              <a:spcBef>
                <a:spcPts val="0"/>
              </a:spcBef>
              <a:spcAft>
                <a:spcPts val="0"/>
              </a:spcAft>
              <a:buNone/>
            </a:pPr>
            <a:endParaRPr/>
          </a:p>
        </p:txBody>
      </p:sp>
      <p:sp>
        <p:nvSpPr>
          <p:cNvPr id="259" name="Google Shape;259;p9: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spcBef>
                <a:spcPts val="0"/>
              </a:spcBef>
              <a:spcAft>
                <a:spcPts val="0"/>
              </a:spcAft>
              <a:buNone/>
            </a:pPr>
            <a:fld id="{00000000-1234-1234-1234-123412341234}" type="slidenum">
              <a:rPr lang="en-US" altLang="ja-JP"/>
              <a:t>9</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1_タイトル スライド">
  <p:cSld name="1_タイトル スライド">
    <p:spTree>
      <p:nvGrpSpPr>
        <p:cNvPr id="1" name="Shape 12"/>
        <p:cNvGrpSpPr/>
        <p:nvPr/>
      </p:nvGrpSpPr>
      <p:grpSpPr>
        <a:xfrm>
          <a:off x="0" y="0"/>
          <a:ext cx="0" cy="0"/>
          <a:chOff x="0" y="0"/>
          <a:chExt cx="0" cy="0"/>
        </a:xfrm>
      </p:grpSpPr>
      <p:sp>
        <p:nvSpPr>
          <p:cNvPr id="13" name="Google Shape;13;p25"/>
          <p:cNvSpPr txBox="1">
            <a:spLocks noGrp="1"/>
          </p:cNvSpPr>
          <p:nvPr>
            <p:ph type="title"/>
          </p:nvPr>
        </p:nvSpPr>
        <p:spPr>
          <a:xfrm>
            <a:off x="467544" y="1340768"/>
            <a:ext cx="8229600" cy="1143000"/>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14" name="Google Shape;14;p25"/>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5"/>
          <p:cNvSpPr txBox="1">
            <a:spLocks noGrp="1"/>
          </p:cNvSpPr>
          <p:nvPr>
            <p:ph type="sldNum" idx="12"/>
          </p:nvPr>
        </p:nvSpPr>
        <p:spPr>
          <a:xfrm>
            <a:off x="7086600" y="6471286"/>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b="0" i="0" u="none" strike="noStrike" cap="none">
                <a:solidFill>
                  <a:schemeClr val="dk1"/>
                </a:solidFill>
                <a:latin typeface="Arial"/>
                <a:ea typeface="Arial"/>
                <a:cs typeface="Arial"/>
                <a:sym typeface="Arial"/>
              </a:defRPr>
            </a:lvl1pPr>
            <a:lvl2pPr marL="0" marR="0" lvl="1" indent="0" algn="l" rtl="0">
              <a:spcBef>
                <a:spcPts val="0"/>
              </a:spcBef>
              <a:buNone/>
              <a:defRPr sz="1800" b="0" i="0" u="none" strike="noStrike" cap="none">
                <a:solidFill>
                  <a:schemeClr val="dk1"/>
                </a:solidFill>
                <a:latin typeface="Arial"/>
                <a:ea typeface="Arial"/>
                <a:cs typeface="Arial"/>
                <a:sym typeface="Arial"/>
              </a:defRPr>
            </a:lvl2pPr>
            <a:lvl3pPr marL="0" marR="0" lvl="2" indent="0" algn="l" rtl="0">
              <a:spcBef>
                <a:spcPts val="0"/>
              </a:spcBef>
              <a:buNone/>
              <a:defRPr sz="1800" b="0" i="0" u="none" strike="noStrike" cap="none">
                <a:solidFill>
                  <a:schemeClr val="dk1"/>
                </a:solidFill>
                <a:latin typeface="Arial"/>
                <a:ea typeface="Arial"/>
                <a:cs typeface="Arial"/>
                <a:sym typeface="Arial"/>
              </a:defRPr>
            </a:lvl3pPr>
            <a:lvl4pPr marL="0" marR="0" lvl="3" indent="0" algn="l" rtl="0">
              <a:spcBef>
                <a:spcPts val="0"/>
              </a:spcBef>
              <a:buNone/>
              <a:defRPr sz="1800" b="0" i="0" u="none" strike="noStrike" cap="none">
                <a:solidFill>
                  <a:schemeClr val="dk1"/>
                </a:solidFill>
                <a:latin typeface="Arial"/>
                <a:ea typeface="Arial"/>
                <a:cs typeface="Arial"/>
                <a:sym typeface="Arial"/>
              </a:defRPr>
            </a:lvl4pPr>
            <a:lvl5pPr marL="0" marR="0" lvl="4" indent="0" algn="l" rtl="0">
              <a:spcBef>
                <a:spcPts val="0"/>
              </a:spcBef>
              <a:buNone/>
              <a:defRPr sz="1800" b="0" i="0" u="none" strike="noStrike" cap="none">
                <a:solidFill>
                  <a:schemeClr val="dk1"/>
                </a:solidFill>
                <a:latin typeface="Arial"/>
                <a:ea typeface="Arial"/>
                <a:cs typeface="Arial"/>
                <a:sym typeface="Arial"/>
              </a:defRPr>
            </a:lvl5pPr>
            <a:lvl6pPr marL="0" marR="0" lvl="5" indent="0" algn="l" rtl="0">
              <a:spcBef>
                <a:spcPts val="0"/>
              </a:spcBef>
              <a:buNone/>
              <a:defRPr sz="1800" b="0" i="0" u="none" strike="noStrike" cap="none">
                <a:solidFill>
                  <a:schemeClr val="dk1"/>
                </a:solidFill>
                <a:latin typeface="Arial"/>
                <a:ea typeface="Arial"/>
                <a:cs typeface="Arial"/>
                <a:sym typeface="Arial"/>
              </a:defRPr>
            </a:lvl6pPr>
            <a:lvl7pPr marL="0" marR="0" lvl="6" indent="0" algn="l" rtl="0">
              <a:spcBef>
                <a:spcPts val="0"/>
              </a:spcBef>
              <a:buNone/>
              <a:defRPr sz="1800" b="0" i="0" u="none" strike="noStrike" cap="none">
                <a:solidFill>
                  <a:schemeClr val="dk1"/>
                </a:solidFill>
                <a:latin typeface="Arial"/>
                <a:ea typeface="Arial"/>
                <a:cs typeface="Arial"/>
                <a:sym typeface="Arial"/>
              </a:defRPr>
            </a:lvl7pPr>
            <a:lvl8pPr marL="0" marR="0" lvl="7" indent="0" algn="l" rtl="0">
              <a:spcBef>
                <a:spcPts val="0"/>
              </a:spcBef>
              <a:buNone/>
              <a:defRPr sz="1800" b="0" i="0" u="none" strike="noStrike" cap="none">
                <a:solidFill>
                  <a:schemeClr val="dk1"/>
                </a:solidFill>
                <a:latin typeface="Arial"/>
                <a:ea typeface="Arial"/>
                <a:cs typeface="Arial"/>
                <a:sym typeface="Arial"/>
              </a:defRPr>
            </a:lvl8pPr>
            <a:lvl9pPr marL="0" marR="0" lvl="8" indent="0" algn="l" rtl="0">
              <a:spcBef>
                <a:spcPts val="0"/>
              </a:spcBef>
              <a:buNone/>
              <a:defRPr sz="1800" b="0" i="0" u="none" strike="noStrike" cap="none">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タイトル付きのコンテンツ" type="objTx">
  <p:cSld name="OBJECT_WITH_CAPTION_TEXT">
    <p:spTree>
      <p:nvGrpSpPr>
        <p:cNvPr id="1" name="Shape 63"/>
        <p:cNvGrpSpPr/>
        <p:nvPr/>
      </p:nvGrpSpPr>
      <p:grpSpPr>
        <a:xfrm>
          <a:off x="0" y="0"/>
          <a:ext cx="0" cy="0"/>
          <a:chOff x="0" y="0"/>
          <a:chExt cx="0" cy="0"/>
        </a:xfrm>
      </p:grpSpPr>
      <p:sp>
        <p:nvSpPr>
          <p:cNvPr id="64" name="Google Shape;64;p34"/>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5" name="Google Shape;65;p34"/>
          <p:cNvSpPr txBox="1">
            <a:spLocks noGrp="1"/>
          </p:cNvSpPr>
          <p:nvPr>
            <p:ph type="body" idx="1"/>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L="457200" marR="0" lvl="0" indent="-431800" algn="l" rtl="0">
              <a:lnSpc>
                <a:spcPct val="90000"/>
              </a:lnSpc>
              <a:spcBef>
                <a:spcPts val="1000"/>
              </a:spcBef>
              <a:spcAft>
                <a:spcPts val="0"/>
              </a:spcAft>
              <a:buClr>
                <a:schemeClr val="dk1"/>
              </a:buClr>
              <a:buSzPts val="3200"/>
              <a:buFont typeface="Arial"/>
              <a:buChar char="•"/>
              <a:defRPr sz="3200" b="0" i="0" u="none" strike="noStrike" cap="none">
                <a:solidFill>
                  <a:schemeClr val="dk1"/>
                </a:solidFill>
                <a:latin typeface="Arial"/>
                <a:ea typeface="Arial"/>
                <a:cs typeface="Arial"/>
                <a:sym typeface="Arial"/>
              </a:defRPr>
            </a:lvl1pPr>
            <a:lvl2pPr marL="914400" marR="0" lvl="1" indent="-406400" algn="l" rtl="0">
              <a:lnSpc>
                <a:spcPct val="90000"/>
              </a:lnSpc>
              <a:spcBef>
                <a:spcPts val="5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2pPr>
            <a:lvl3pPr marL="1371600" marR="0" lvl="2"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3pPr>
            <a:lvl4pPr marL="1828800" marR="0" lvl="3"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4pPr>
            <a:lvl5pPr marL="2286000" marR="0" lvl="4"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5pPr>
            <a:lvl6pPr marL="2743200" marR="0" lvl="5"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6pPr>
            <a:lvl7pPr marL="3200400" marR="0" lvl="6"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7pPr>
            <a:lvl8pPr marL="3657600" marR="0" lvl="7"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8pPr>
            <a:lvl9pPr marL="4114800" marR="0" lvl="8"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9pPr>
          </a:lstStyle>
          <a:p>
            <a:endParaRPr/>
          </a:p>
        </p:txBody>
      </p:sp>
      <p:sp>
        <p:nvSpPr>
          <p:cNvPr id="66" name="Google Shape;66;p34"/>
          <p:cNvSpPr txBox="1">
            <a:spLocks noGrp="1"/>
          </p:cNvSpPr>
          <p:nvPr>
            <p:ph type="body" idx="2"/>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67" name="Google Shape;67;p34"/>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8" name="Google Shape;68;p34"/>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9" name="Google Shape;69;p34"/>
          <p:cNvSpPr txBox="1">
            <a:spLocks noGrp="1"/>
          </p:cNvSpPr>
          <p:nvPr>
            <p:ph type="sldNum" idx="12"/>
          </p:nvPr>
        </p:nvSpPr>
        <p:spPr>
          <a:xfrm>
            <a:off x="7086600" y="6471286"/>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タイトル付きの図" type="picTx">
  <p:cSld name="PICTURE_WITH_CAPTION_TEXT">
    <p:spTree>
      <p:nvGrpSpPr>
        <p:cNvPr id="1" name="Shape 70"/>
        <p:cNvGrpSpPr/>
        <p:nvPr/>
      </p:nvGrpSpPr>
      <p:grpSpPr>
        <a:xfrm>
          <a:off x="0" y="0"/>
          <a:ext cx="0" cy="0"/>
          <a:chOff x="0" y="0"/>
          <a:chExt cx="0" cy="0"/>
        </a:xfrm>
      </p:grpSpPr>
      <p:sp>
        <p:nvSpPr>
          <p:cNvPr id="71" name="Google Shape;71;p35"/>
          <p:cNvSpPr txBox="1">
            <a:spLocks noGrp="1"/>
          </p:cNvSpPr>
          <p:nvPr>
            <p:ph type="title"/>
          </p:nvPr>
        </p:nvSpPr>
        <p:spPr>
          <a:xfrm>
            <a:off x="629841" y="457200"/>
            <a:ext cx="2949178" cy="1600200"/>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3200"/>
              <a:buFont typeface="Arial"/>
              <a:buNone/>
              <a:defRPr sz="32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2" name="Google Shape;72;p35"/>
          <p:cNvSpPr>
            <a:spLocks noGrp="1"/>
          </p:cNvSpPr>
          <p:nvPr>
            <p:ph type="pic" idx="2"/>
          </p:nvPr>
        </p:nvSpPr>
        <p:spPr>
          <a:xfrm>
            <a:off x="3887391" y="987426"/>
            <a:ext cx="4629150" cy="487362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1000"/>
              </a:spcBef>
              <a:spcAft>
                <a:spcPts val="0"/>
              </a:spcAft>
              <a:buClr>
                <a:schemeClr val="dk1"/>
              </a:buClr>
              <a:buSzPts val="3200"/>
              <a:buFont typeface="Arial"/>
              <a:buNone/>
              <a:defRPr sz="3200" b="0" i="0" u="none" strike="noStrike" cap="none">
                <a:solidFill>
                  <a:schemeClr val="dk1"/>
                </a:solidFill>
                <a:latin typeface="Arial"/>
                <a:ea typeface="Arial"/>
                <a:cs typeface="Arial"/>
                <a:sym typeface="Arial"/>
              </a:defRPr>
            </a:lvl1pPr>
            <a:lvl2pPr marR="0" lvl="1" algn="l" rtl="0">
              <a:lnSpc>
                <a:spcPct val="90000"/>
              </a:lnSpc>
              <a:spcBef>
                <a:spcPts val="500"/>
              </a:spcBef>
              <a:spcAft>
                <a:spcPts val="0"/>
              </a:spcAft>
              <a:buClr>
                <a:schemeClr val="dk1"/>
              </a:buClr>
              <a:buSzPts val="2800"/>
              <a:buFont typeface="Arial"/>
              <a:buNone/>
              <a:defRPr sz="2800" b="0" i="0" u="none" strike="noStrike" cap="none">
                <a:solidFill>
                  <a:schemeClr val="dk1"/>
                </a:solidFill>
                <a:latin typeface="Arial"/>
                <a:ea typeface="Arial"/>
                <a:cs typeface="Arial"/>
                <a:sym typeface="Arial"/>
              </a:defRPr>
            </a:lvl2pPr>
            <a:lvl3pPr marR="0" lvl="2" algn="l" rtl="0">
              <a:lnSpc>
                <a:spcPct val="90000"/>
              </a:lnSpc>
              <a:spcBef>
                <a:spcPts val="5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3pPr>
            <a:lvl4pPr marR="0" lvl="3"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4pPr>
            <a:lvl5pPr marR="0" lvl="4"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5pPr>
            <a:lvl6pPr marR="0" lvl="5"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6pPr>
            <a:lvl7pPr marR="0" lvl="6"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7pPr>
            <a:lvl8pPr marR="0" lvl="7"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8pPr>
            <a:lvl9pPr marR="0" lvl="8" algn="l"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9pPr>
          </a:lstStyle>
          <a:p>
            <a:endParaRPr/>
          </a:p>
        </p:txBody>
      </p:sp>
      <p:sp>
        <p:nvSpPr>
          <p:cNvPr id="73" name="Google Shape;73;p35"/>
          <p:cNvSpPr txBox="1">
            <a:spLocks noGrp="1"/>
          </p:cNvSpPr>
          <p:nvPr>
            <p:ph type="body" idx="1"/>
          </p:nvPr>
        </p:nvSpPr>
        <p:spPr>
          <a:xfrm>
            <a:off x="629841" y="2057400"/>
            <a:ext cx="2949178" cy="3811588"/>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1400"/>
              <a:buFont typeface="Arial"/>
              <a:buNone/>
              <a:defRPr sz="1400" b="0"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200"/>
              <a:buFont typeface="Arial"/>
              <a:buNone/>
              <a:defRPr sz="1200" b="0"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000"/>
              <a:buFont typeface="Arial"/>
              <a:buNone/>
              <a:defRPr sz="1000" b="0" i="0" u="none" strike="noStrike" cap="none">
                <a:solidFill>
                  <a:schemeClr val="dk1"/>
                </a:solidFill>
                <a:latin typeface="Arial"/>
                <a:ea typeface="Arial"/>
                <a:cs typeface="Arial"/>
                <a:sym typeface="Arial"/>
              </a:defRPr>
            </a:lvl9pPr>
          </a:lstStyle>
          <a:p>
            <a:endParaRPr/>
          </a:p>
        </p:txBody>
      </p:sp>
      <p:sp>
        <p:nvSpPr>
          <p:cNvPr id="74" name="Google Shape;74;p35"/>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75" name="Google Shape;75;p35"/>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6" name="Google Shape;76;p35"/>
          <p:cNvSpPr txBox="1">
            <a:spLocks noGrp="1"/>
          </p:cNvSpPr>
          <p:nvPr>
            <p:ph type="sldNum" idx="12"/>
          </p:nvPr>
        </p:nvSpPr>
        <p:spPr>
          <a:xfrm>
            <a:off x="7086600" y="6471286"/>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タイトルと縦書きテキスト" type="vertTx">
  <p:cSld name="VERTICAL_TEXT">
    <p:spTree>
      <p:nvGrpSpPr>
        <p:cNvPr id="1" name="Shape 77"/>
        <p:cNvGrpSpPr/>
        <p:nvPr/>
      </p:nvGrpSpPr>
      <p:grpSpPr>
        <a:xfrm>
          <a:off x="0" y="0"/>
          <a:ext cx="0" cy="0"/>
          <a:chOff x="0" y="0"/>
          <a:chExt cx="0" cy="0"/>
        </a:xfrm>
      </p:grpSpPr>
      <p:sp>
        <p:nvSpPr>
          <p:cNvPr id="78" name="Google Shape;78;p36"/>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9" name="Google Shape;79;p36"/>
          <p:cNvSpPr txBox="1">
            <a:spLocks noGrp="1"/>
          </p:cNvSpPr>
          <p:nvPr>
            <p:ph type="body" idx="1"/>
          </p:nvPr>
        </p:nvSpPr>
        <p:spPr>
          <a:xfrm rot="5400000">
            <a:off x="2396331" y="57944"/>
            <a:ext cx="4351338" cy="7886700"/>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0" name="Google Shape;80;p36"/>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1" name="Google Shape;81;p36"/>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2" name="Google Shape;82;p36"/>
          <p:cNvSpPr txBox="1">
            <a:spLocks noGrp="1"/>
          </p:cNvSpPr>
          <p:nvPr>
            <p:ph type="sldNum" idx="12"/>
          </p:nvPr>
        </p:nvSpPr>
        <p:spPr>
          <a:xfrm>
            <a:off x="7086600" y="6471286"/>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縦書きタイトルと&#10;縦書きテキスト" type="vertTitleAndTx">
  <p:cSld name="VERTICAL_TITLE_AND_VERTICAL_TEXT">
    <p:spTree>
      <p:nvGrpSpPr>
        <p:cNvPr id="1" name="Shape 83"/>
        <p:cNvGrpSpPr/>
        <p:nvPr/>
      </p:nvGrpSpPr>
      <p:grpSpPr>
        <a:xfrm>
          <a:off x="0" y="0"/>
          <a:ext cx="0" cy="0"/>
          <a:chOff x="0" y="0"/>
          <a:chExt cx="0" cy="0"/>
        </a:xfrm>
      </p:grpSpPr>
      <p:sp>
        <p:nvSpPr>
          <p:cNvPr id="84" name="Google Shape;84;p37"/>
          <p:cNvSpPr txBox="1">
            <a:spLocks noGrp="1"/>
          </p:cNvSpPr>
          <p:nvPr>
            <p:ph type="title"/>
          </p:nvPr>
        </p:nvSpPr>
        <p:spPr>
          <a:xfrm rot="5400000">
            <a:off x="4623593" y="2285206"/>
            <a:ext cx="5811838" cy="1971675"/>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85" name="Google Shape;85;p37"/>
          <p:cNvSpPr txBox="1">
            <a:spLocks noGrp="1"/>
          </p:cNvSpPr>
          <p:nvPr>
            <p:ph type="body" idx="1"/>
          </p:nvPr>
        </p:nvSpPr>
        <p:spPr>
          <a:xfrm rot="5400000">
            <a:off x="623093" y="370681"/>
            <a:ext cx="5811838" cy="5800725"/>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86" name="Google Shape;86;p37"/>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87" name="Google Shape;87;p37"/>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88" name="Google Shape;88;p37"/>
          <p:cNvSpPr txBox="1">
            <a:spLocks noGrp="1"/>
          </p:cNvSpPr>
          <p:nvPr>
            <p:ph type="sldNum" idx="12"/>
          </p:nvPr>
        </p:nvSpPr>
        <p:spPr>
          <a:xfrm>
            <a:off x="7086600" y="6471286"/>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タイトルとコンテンツ">
  <p:cSld name="1_タイトルとコンテンツ">
    <p:spTree>
      <p:nvGrpSpPr>
        <p:cNvPr id="1" name="Shape 16"/>
        <p:cNvGrpSpPr/>
        <p:nvPr/>
      </p:nvGrpSpPr>
      <p:grpSpPr>
        <a:xfrm>
          <a:off x="0" y="0"/>
          <a:ext cx="0" cy="0"/>
          <a:chOff x="0" y="0"/>
          <a:chExt cx="0" cy="0"/>
        </a:xfrm>
      </p:grpSpPr>
      <p:sp>
        <p:nvSpPr>
          <p:cNvPr id="17" name="Google Shape;17;p26"/>
          <p:cNvSpPr txBox="1">
            <a:spLocks noGrp="1"/>
          </p:cNvSpPr>
          <p:nvPr>
            <p:ph type="sldNum" idx="12"/>
          </p:nvPr>
        </p:nvSpPr>
        <p:spPr>
          <a:xfrm>
            <a:off x="6457950" y="6356350"/>
            <a:ext cx="20574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a:solidFill>
                  <a:srgbClr val="888888"/>
                </a:solidFill>
                <a:latin typeface="Arial"/>
                <a:ea typeface="Arial"/>
                <a:cs typeface="Arial"/>
                <a:sym typeface="Arial"/>
              </a:defRPr>
            </a:lvl1pPr>
            <a:lvl2pPr marL="0" marR="0" lvl="1" indent="0" algn="r" rtl="0">
              <a:spcBef>
                <a:spcPts val="0"/>
              </a:spcBef>
              <a:buNone/>
              <a:defRPr sz="1200">
                <a:solidFill>
                  <a:srgbClr val="888888"/>
                </a:solidFill>
                <a:latin typeface="Arial"/>
                <a:ea typeface="Arial"/>
                <a:cs typeface="Arial"/>
                <a:sym typeface="Arial"/>
              </a:defRPr>
            </a:lvl2pPr>
            <a:lvl3pPr marL="0" marR="0" lvl="2" indent="0" algn="r" rtl="0">
              <a:spcBef>
                <a:spcPts val="0"/>
              </a:spcBef>
              <a:buNone/>
              <a:defRPr sz="1200">
                <a:solidFill>
                  <a:srgbClr val="888888"/>
                </a:solidFill>
                <a:latin typeface="Arial"/>
                <a:ea typeface="Arial"/>
                <a:cs typeface="Arial"/>
                <a:sym typeface="Arial"/>
              </a:defRPr>
            </a:lvl3pPr>
            <a:lvl4pPr marL="0" marR="0" lvl="3" indent="0" algn="r" rtl="0">
              <a:spcBef>
                <a:spcPts val="0"/>
              </a:spcBef>
              <a:buNone/>
              <a:defRPr sz="1200">
                <a:solidFill>
                  <a:srgbClr val="888888"/>
                </a:solidFill>
                <a:latin typeface="Arial"/>
                <a:ea typeface="Arial"/>
                <a:cs typeface="Arial"/>
                <a:sym typeface="Arial"/>
              </a:defRPr>
            </a:lvl4pPr>
            <a:lvl5pPr marL="0" marR="0" lvl="4" indent="0" algn="r" rtl="0">
              <a:spcBef>
                <a:spcPts val="0"/>
              </a:spcBef>
              <a:buNone/>
              <a:defRPr sz="1200">
                <a:solidFill>
                  <a:srgbClr val="888888"/>
                </a:solidFill>
                <a:latin typeface="Arial"/>
                <a:ea typeface="Arial"/>
                <a:cs typeface="Arial"/>
                <a:sym typeface="Arial"/>
              </a:defRPr>
            </a:lvl5pPr>
            <a:lvl6pPr marL="0" marR="0" lvl="5" indent="0" algn="r" rtl="0">
              <a:spcBef>
                <a:spcPts val="0"/>
              </a:spcBef>
              <a:buNone/>
              <a:defRPr sz="1200">
                <a:solidFill>
                  <a:srgbClr val="888888"/>
                </a:solidFill>
                <a:latin typeface="Arial"/>
                <a:ea typeface="Arial"/>
                <a:cs typeface="Arial"/>
                <a:sym typeface="Arial"/>
              </a:defRPr>
            </a:lvl6pPr>
            <a:lvl7pPr marL="0" marR="0" lvl="6" indent="0" algn="r" rtl="0">
              <a:spcBef>
                <a:spcPts val="0"/>
              </a:spcBef>
              <a:buNone/>
              <a:defRPr sz="1200">
                <a:solidFill>
                  <a:srgbClr val="888888"/>
                </a:solidFill>
                <a:latin typeface="Arial"/>
                <a:ea typeface="Arial"/>
                <a:cs typeface="Arial"/>
                <a:sym typeface="Arial"/>
              </a:defRPr>
            </a:lvl7pPr>
            <a:lvl8pPr marL="0" marR="0" lvl="7" indent="0" algn="r" rtl="0">
              <a:spcBef>
                <a:spcPts val="0"/>
              </a:spcBef>
              <a:buNone/>
              <a:defRPr sz="1200">
                <a:solidFill>
                  <a:srgbClr val="888888"/>
                </a:solidFill>
                <a:latin typeface="Arial"/>
                <a:ea typeface="Arial"/>
                <a:cs typeface="Arial"/>
                <a:sym typeface="Arial"/>
              </a:defRPr>
            </a:lvl8pPr>
            <a:lvl9pPr marL="0" marR="0" lvl="8" indent="0" algn="r" rtl="0">
              <a:spcBef>
                <a:spcPts val="0"/>
              </a:spcBef>
              <a:buNone/>
              <a:defRPr sz="1200">
                <a:solidFill>
                  <a:srgbClr val="888888"/>
                </a:solidFill>
                <a:latin typeface="Arial"/>
                <a:ea typeface="Arial"/>
                <a:cs typeface="Arial"/>
                <a:sym typeface="Arial"/>
              </a:defRPr>
            </a:lvl9pPr>
          </a:lstStyle>
          <a:p>
            <a:pPr marL="0" lvl="0" indent="0" algn="r" rtl="0">
              <a:spcBef>
                <a:spcPts val="0"/>
              </a:spcBef>
              <a:spcAft>
                <a:spcPts val="0"/>
              </a:spcAft>
              <a:buNone/>
            </a:pPr>
            <a:fld id="{00000000-1234-1234-1234-123412341234}" type="slidenum">
              <a:rPr lang="ja-JP"/>
              <a:t>‹#›</a:t>
            </a:fld>
            <a:endParaRPr/>
          </a:p>
        </p:txBody>
      </p:sp>
      <p:sp>
        <p:nvSpPr>
          <p:cNvPr id="18" name="Google Shape;18;p26"/>
          <p:cNvSpPr txBox="1">
            <a:spLocks noGrp="1"/>
          </p:cNvSpPr>
          <p:nvPr>
            <p:ph type="body" idx="1"/>
          </p:nvPr>
        </p:nvSpPr>
        <p:spPr>
          <a:xfrm>
            <a:off x="251520" y="1412875"/>
            <a:ext cx="8641655" cy="4824413"/>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19" name="Google Shape;19;p26"/>
          <p:cNvSpPr txBox="1">
            <a:spLocks noGrp="1"/>
          </p:cNvSpPr>
          <p:nvPr>
            <p:ph type="title"/>
          </p:nvPr>
        </p:nvSpPr>
        <p:spPr>
          <a:xfrm>
            <a:off x="264966" y="143980"/>
            <a:ext cx="8627513" cy="980764"/>
          </a:xfrm>
          <a:prstGeom prst="rect">
            <a:avLst/>
          </a:prstGeom>
          <a:noFill/>
          <a:ln>
            <a:noFill/>
          </a:ln>
        </p:spPr>
        <p:txBody>
          <a:bodyPr spcFirstLastPara="1" wrap="square" lIns="91425" tIns="45700" rIns="91425" bIns="45700" anchor="ctr" anchorCtr="0">
            <a:noAutofit/>
          </a:bodyPr>
          <a:lstStyle>
            <a:lvl1pPr marR="0" lvl="0" algn="ctr" rtl="0">
              <a:lnSpc>
                <a:spcPct val="9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タイトルとコンテンツ" type="obj">
  <p:cSld name="OBJECT">
    <p:spTree>
      <p:nvGrpSpPr>
        <p:cNvPr id="1" name="Shape 20"/>
        <p:cNvGrpSpPr/>
        <p:nvPr/>
      </p:nvGrpSpPr>
      <p:grpSpPr>
        <a:xfrm>
          <a:off x="0" y="0"/>
          <a:ext cx="0" cy="0"/>
          <a:chOff x="0" y="0"/>
          <a:chExt cx="0" cy="0"/>
        </a:xfrm>
      </p:grpSpPr>
      <p:sp>
        <p:nvSpPr>
          <p:cNvPr id="21" name="Google Shape;21;p27"/>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22" name="Google Shape;22;p27"/>
          <p:cNvSpPr txBox="1">
            <a:spLocks noGrp="1"/>
          </p:cNvSpPr>
          <p:nvPr>
            <p:ph type="body" idx="1"/>
          </p:nvPr>
        </p:nvSpPr>
        <p:spPr>
          <a:xfrm>
            <a:off x="628650" y="1825625"/>
            <a:ext cx="78867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23" name="Google Shape;23;p27"/>
          <p:cNvSpPr txBox="1">
            <a:spLocks noGrp="1"/>
          </p:cNvSpPr>
          <p:nvPr>
            <p:ph type="dt" idx="10"/>
          </p:nvPr>
        </p:nvSpPr>
        <p:spPr>
          <a:xfrm>
            <a:off x="4253882" y="6448871"/>
            <a:ext cx="20574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4" name="Google Shape;24;p27"/>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5" name="Google Shape;25;p27"/>
          <p:cNvSpPr txBox="1">
            <a:spLocks noGrp="1"/>
          </p:cNvSpPr>
          <p:nvPr>
            <p:ph type="sldNum" idx="12"/>
          </p:nvPr>
        </p:nvSpPr>
        <p:spPr>
          <a:xfrm>
            <a:off x="7086600" y="6492875"/>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白紙" type="blank">
  <p:cSld name="BLANK">
    <p:spTree>
      <p:nvGrpSpPr>
        <p:cNvPr id="1" name="Shape 26"/>
        <p:cNvGrpSpPr/>
        <p:nvPr/>
      </p:nvGrpSpPr>
      <p:grpSpPr>
        <a:xfrm>
          <a:off x="0" y="0"/>
          <a:ext cx="0" cy="0"/>
          <a:chOff x="0" y="0"/>
          <a:chExt cx="0" cy="0"/>
        </a:xfrm>
      </p:grpSpPr>
      <p:sp>
        <p:nvSpPr>
          <p:cNvPr id="27" name="Google Shape;27;p28"/>
          <p:cNvSpPr txBox="1">
            <a:spLocks noGrp="1"/>
          </p:cNvSpPr>
          <p:nvPr>
            <p:ph type="dt" idx="10"/>
          </p:nvPr>
        </p:nvSpPr>
        <p:spPr>
          <a:xfrm>
            <a:off x="3783330" y="6492875"/>
            <a:ext cx="20574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28" name="Google Shape;28;p28"/>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9" name="Google Shape;29;p28"/>
          <p:cNvSpPr txBox="1">
            <a:spLocks noGrp="1"/>
          </p:cNvSpPr>
          <p:nvPr>
            <p:ph type="sldNum" idx="12"/>
          </p:nvPr>
        </p:nvSpPr>
        <p:spPr>
          <a:xfrm>
            <a:off x="7086600" y="6471286"/>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タイトル スライド" type="title">
  <p:cSld name="TITLE">
    <p:spTree>
      <p:nvGrpSpPr>
        <p:cNvPr id="1" name="Shape 30"/>
        <p:cNvGrpSpPr/>
        <p:nvPr/>
      </p:nvGrpSpPr>
      <p:grpSpPr>
        <a:xfrm>
          <a:off x="0" y="0"/>
          <a:ext cx="0" cy="0"/>
          <a:chOff x="0" y="0"/>
          <a:chExt cx="0" cy="0"/>
        </a:xfrm>
      </p:grpSpPr>
      <p:sp>
        <p:nvSpPr>
          <p:cNvPr id="31" name="Google Shape;31;p29"/>
          <p:cNvSpPr txBox="1">
            <a:spLocks noGrp="1"/>
          </p:cNvSpPr>
          <p:nvPr>
            <p:ph type="ctrTitle"/>
          </p:nvPr>
        </p:nvSpPr>
        <p:spPr>
          <a:xfrm>
            <a:off x="685800" y="1122363"/>
            <a:ext cx="7772400" cy="2387600"/>
          </a:xfrm>
          <a:prstGeom prst="rect">
            <a:avLst/>
          </a:prstGeom>
          <a:noFill/>
          <a:ln>
            <a:noFill/>
          </a:ln>
        </p:spPr>
        <p:txBody>
          <a:bodyPr spcFirstLastPara="1" wrap="square" lIns="91425" tIns="45700" rIns="91425" bIns="45700" anchor="b" anchorCtr="0">
            <a:noAutofit/>
          </a:bodyPr>
          <a:lstStyle>
            <a:lvl1pPr marR="0" lvl="0" algn="ctr" rtl="0">
              <a:lnSpc>
                <a:spcPct val="90000"/>
              </a:lnSpc>
              <a:spcBef>
                <a:spcPts val="0"/>
              </a:spcBef>
              <a:spcAft>
                <a:spcPts val="0"/>
              </a:spcAft>
              <a:buClr>
                <a:schemeClr val="dk1"/>
              </a:buClr>
              <a:buSzPts val="6000"/>
              <a:buFont typeface="Arial"/>
              <a:buNone/>
              <a:defRPr sz="60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2" name="Google Shape;32;p29"/>
          <p:cNvSpPr txBox="1">
            <a:spLocks noGrp="1"/>
          </p:cNvSpPr>
          <p:nvPr>
            <p:ph type="subTitle" idx="1"/>
          </p:nvPr>
        </p:nvSpPr>
        <p:spPr>
          <a:xfrm>
            <a:off x="1143000" y="3602038"/>
            <a:ext cx="6858000" cy="1655762"/>
          </a:xfrm>
          <a:prstGeom prst="rect">
            <a:avLst/>
          </a:prstGeom>
          <a:noFill/>
          <a:ln>
            <a:noFill/>
          </a:ln>
        </p:spPr>
        <p:txBody>
          <a:bodyPr spcFirstLastPara="1" wrap="square" lIns="91425" tIns="45700" rIns="91425" bIns="45700" anchor="t" anchorCtr="0">
            <a:noAutofit/>
          </a:bodyPr>
          <a:lstStyle>
            <a:lvl1pPr marR="0" lvl="0" algn="ctr"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R="0" lvl="1" algn="ctr" rtl="0">
              <a:lnSpc>
                <a:spcPct val="90000"/>
              </a:lnSpc>
              <a:spcBef>
                <a:spcPts val="500"/>
              </a:spcBef>
              <a:spcAft>
                <a:spcPts val="0"/>
              </a:spcAft>
              <a:buClr>
                <a:schemeClr val="dk1"/>
              </a:buClr>
              <a:buSzPts val="2000"/>
              <a:buFont typeface="Arial"/>
              <a:buNone/>
              <a:defRPr sz="2000" b="0" i="0" u="none" strike="noStrike" cap="none">
                <a:solidFill>
                  <a:schemeClr val="dk1"/>
                </a:solidFill>
                <a:latin typeface="Arial"/>
                <a:ea typeface="Arial"/>
                <a:cs typeface="Arial"/>
                <a:sym typeface="Arial"/>
              </a:defRPr>
            </a:lvl2pPr>
            <a:lvl3pPr marR="0" lvl="2" algn="ctr" rtl="0">
              <a:lnSpc>
                <a:spcPct val="90000"/>
              </a:lnSpc>
              <a:spcBef>
                <a:spcPts val="500"/>
              </a:spcBef>
              <a:spcAft>
                <a:spcPts val="0"/>
              </a:spcAft>
              <a:buClr>
                <a:schemeClr val="dk1"/>
              </a:buClr>
              <a:buSzPts val="1800"/>
              <a:buFont typeface="Arial"/>
              <a:buNone/>
              <a:defRPr sz="1800" b="0" i="0" u="none" strike="noStrike" cap="none">
                <a:solidFill>
                  <a:schemeClr val="dk1"/>
                </a:solidFill>
                <a:latin typeface="Arial"/>
                <a:ea typeface="Arial"/>
                <a:cs typeface="Arial"/>
                <a:sym typeface="Arial"/>
              </a:defRPr>
            </a:lvl3pPr>
            <a:lvl4pPr marR="0" lvl="3"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4pPr>
            <a:lvl5pPr marR="0" lvl="4"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5pPr>
            <a:lvl6pPr marR="0" lvl="5"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6pPr>
            <a:lvl7pPr marR="0" lvl="6"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7pPr>
            <a:lvl8pPr marR="0" lvl="7"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8pPr>
            <a:lvl9pPr marR="0" lvl="8" algn="ctr" rtl="0">
              <a:lnSpc>
                <a:spcPct val="90000"/>
              </a:lnSpc>
              <a:spcBef>
                <a:spcPts val="500"/>
              </a:spcBef>
              <a:spcAft>
                <a:spcPts val="0"/>
              </a:spcAft>
              <a:buClr>
                <a:schemeClr val="dk1"/>
              </a:buClr>
              <a:buSzPts val="1600"/>
              <a:buFont typeface="Arial"/>
              <a:buNone/>
              <a:defRPr sz="1600" b="0" i="0" u="none" strike="noStrike" cap="none">
                <a:solidFill>
                  <a:schemeClr val="dk1"/>
                </a:solidFill>
                <a:latin typeface="Arial"/>
                <a:ea typeface="Arial"/>
                <a:cs typeface="Arial"/>
                <a:sym typeface="Arial"/>
              </a:defRPr>
            </a:lvl9pPr>
          </a:lstStyle>
          <a:p>
            <a:endParaRPr/>
          </a:p>
        </p:txBody>
      </p:sp>
      <p:sp>
        <p:nvSpPr>
          <p:cNvPr id="33" name="Google Shape;33;p29"/>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34" name="Google Shape;34;p29"/>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29"/>
          <p:cNvSpPr txBox="1">
            <a:spLocks noGrp="1"/>
          </p:cNvSpPr>
          <p:nvPr>
            <p:ph type="sldNum" idx="12"/>
          </p:nvPr>
        </p:nvSpPr>
        <p:spPr>
          <a:xfrm>
            <a:off x="7086600" y="6471286"/>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セクション見出し" type="secHead">
  <p:cSld name="SECTION_HEADER">
    <p:spTree>
      <p:nvGrpSpPr>
        <p:cNvPr id="1" name="Shape 36"/>
        <p:cNvGrpSpPr/>
        <p:nvPr/>
      </p:nvGrpSpPr>
      <p:grpSpPr>
        <a:xfrm>
          <a:off x="0" y="0"/>
          <a:ext cx="0" cy="0"/>
          <a:chOff x="0" y="0"/>
          <a:chExt cx="0" cy="0"/>
        </a:xfrm>
      </p:grpSpPr>
      <p:sp>
        <p:nvSpPr>
          <p:cNvPr id="37" name="Google Shape;37;p30"/>
          <p:cNvSpPr txBox="1">
            <a:spLocks noGrp="1"/>
          </p:cNvSpPr>
          <p:nvPr>
            <p:ph type="title"/>
          </p:nvPr>
        </p:nvSpPr>
        <p:spPr>
          <a:xfrm>
            <a:off x="623888" y="1709739"/>
            <a:ext cx="7886700" cy="2852737"/>
          </a:xfrm>
          <a:prstGeom prst="rect">
            <a:avLst/>
          </a:prstGeom>
          <a:noFill/>
          <a:ln>
            <a:noFill/>
          </a:ln>
        </p:spPr>
        <p:txBody>
          <a:bodyPr spcFirstLastPara="1" wrap="square" lIns="91425" tIns="45700" rIns="91425" bIns="45700" anchor="b" anchorCtr="0">
            <a:noAutofit/>
          </a:bodyPr>
          <a:lstStyle>
            <a:lvl1pPr marR="0" lvl="0" algn="l" rtl="0">
              <a:lnSpc>
                <a:spcPct val="90000"/>
              </a:lnSpc>
              <a:spcBef>
                <a:spcPts val="0"/>
              </a:spcBef>
              <a:spcAft>
                <a:spcPts val="0"/>
              </a:spcAft>
              <a:buClr>
                <a:schemeClr val="dk1"/>
              </a:buClr>
              <a:buSzPts val="6000"/>
              <a:buFont typeface="Arial"/>
              <a:buNone/>
              <a:defRPr sz="60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38" name="Google Shape;38;p30"/>
          <p:cNvSpPr txBox="1">
            <a:spLocks noGrp="1"/>
          </p:cNvSpPr>
          <p:nvPr>
            <p:ph type="body" idx="1"/>
          </p:nvPr>
        </p:nvSpPr>
        <p:spPr>
          <a:xfrm>
            <a:off x="623888" y="4589464"/>
            <a:ext cx="7886700" cy="1500187"/>
          </a:xfrm>
          <a:prstGeom prst="rect">
            <a:avLst/>
          </a:prstGeom>
          <a:noFill/>
          <a:ln>
            <a:noFill/>
          </a:ln>
        </p:spPr>
        <p:txBody>
          <a:bodyPr spcFirstLastPara="1" wrap="square" lIns="91425" tIns="45700" rIns="91425" bIns="45700" anchor="t"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0"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rgbClr val="888888"/>
              </a:buClr>
              <a:buSzPts val="2000"/>
              <a:buFont typeface="Arial"/>
              <a:buNone/>
              <a:defRPr sz="2000" b="0" i="0" u="none" strike="noStrike" cap="none">
                <a:solidFill>
                  <a:srgbClr val="888888"/>
                </a:solidFill>
                <a:latin typeface="Arial"/>
                <a:ea typeface="Arial"/>
                <a:cs typeface="Arial"/>
                <a:sym typeface="Arial"/>
              </a:defRPr>
            </a:lvl2pPr>
            <a:lvl3pPr marL="1371600" marR="0" lvl="2" indent="-228600" algn="l" rtl="0">
              <a:lnSpc>
                <a:spcPct val="90000"/>
              </a:lnSpc>
              <a:spcBef>
                <a:spcPts val="500"/>
              </a:spcBef>
              <a:spcAft>
                <a:spcPts val="0"/>
              </a:spcAft>
              <a:buClr>
                <a:srgbClr val="888888"/>
              </a:buClr>
              <a:buSzPts val="1800"/>
              <a:buFont typeface="Arial"/>
              <a:buNone/>
              <a:defRPr sz="1800" b="0" i="0" u="none" strike="noStrike" cap="none">
                <a:solidFill>
                  <a:srgbClr val="888888"/>
                </a:solidFill>
                <a:latin typeface="Arial"/>
                <a:ea typeface="Arial"/>
                <a:cs typeface="Arial"/>
                <a:sym typeface="Arial"/>
              </a:defRPr>
            </a:lvl3pPr>
            <a:lvl4pPr marL="1828800" marR="0" lvl="3"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Arial"/>
                <a:ea typeface="Arial"/>
                <a:cs typeface="Arial"/>
                <a:sym typeface="Arial"/>
              </a:defRPr>
            </a:lvl4pPr>
            <a:lvl5pPr marL="2286000" marR="0" lvl="4"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Arial"/>
                <a:ea typeface="Arial"/>
                <a:cs typeface="Arial"/>
                <a:sym typeface="Arial"/>
              </a:defRPr>
            </a:lvl5pPr>
            <a:lvl6pPr marL="2743200" marR="0" lvl="5"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Arial"/>
                <a:ea typeface="Arial"/>
                <a:cs typeface="Arial"/>
                <a:sym typeface="Arial"/>
              </a:defRPr>
            </a:lvl6pPr>
            <a:lvl7pPr marL="3200400" marR="0" lvl="6"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Arial"/>
                <a:ea typeface="Arial"/>
                <a:cs typeface="Arial"/>
                <a:sym typeface="Arial"/>
              </a:defRPr>
            </a:lvl7pPr>
            <a:lvl8pPr marL="3657600" marR="0" lvl="7"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Arial"/>
                <a:ea typeface="Arial"/>
                <a:cs typeface="Arial"/>
                <a:sym typeface="Arial"/>
              </a:defRPr>
            </a:lvl8pPr>
            <a:lvl9pPr marL="4114800" marR="0" lvl="8" indent="-228600" algn="l" rtl="0">
              <a:lnSpc>
                <a:spcPct val="90000"/>
              </a:lnSpc>
              <a:spcBef>
                <a:spcPts val="500"/>
              </a:spcBef>
              <a:spcAft>
                <a:spcPts val="0"/>
              </a:spcAft>
              <a:buClr>
                <a:srgbClr val="888888"/>
              </a:buClr>
              <a:buSzPts val="1600"/>
              <a:buFont typeface="Arial"/>
              <a:buNone/>
              <a:defRPr sz="1600" b="0" i="0" u="none" strike="noStrike" cap="none">
                <a:solidFill>
                  <a:srgbClr val="888888"/>
                </a:solidFill>
                <a:latin typeface="Arial"/>
                <a:ea typeface="Arial"/>
                <a:cs typeface="Arial"/>
                <a:sym typeface="Arial"/>
              </a:defRPr>
            </a:lvl9pPr>
          </a:lstStyle>
          <a:p>
            <a:endParaRPr/>
          </a:p>
        </p:txBody>
      </p:sp>
      <p:sp>
        <p:nvSpPr>
          <p:cNvPr id="39" name="Google Shape;39;p30"/>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0" name="Google Shape;40;p30"/>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1" name="Google Shape;41;p30"/>
          <p:cNvSpPr txBox="1">
            <a:spLocks noGrp="1"/>
          </p:cNvSpPr>
          <p:nvPr>
            <p:ph type="sldNum" idx="12"/>
          </p:nvPr>
        </p:nvSpPr>
        <p:spPr>
          <a:xfrm>
            <a:off x="7086600" y="6471286"/>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2 つのコンテンツ" type="twoObj">
  <p:cSld name="TWO_OBJECTS">
    <p:spTree>
      <p:nvGrpSpPr>
        <p:cNvPr id="1" name="Shape 42"/>
        <p:cNvGrpSpPr/>
        <p:nvPr/>
      </p:nvGrpSpPr>
      <p:grpSpPr>
        <a:xfrm>
          <a:off x="0" y="0"/>
          <a:ext cx="0" cy="0"/>
          <a:chOff x="0" y="0"/>
          <a:chExt cx="0" cy="0"/>
        </a:xfrm>
      </p:grpSpPr>
      <p:sp>
        <p:nvSpPr>
          <p:cNvPr id="43" name="Google Shape;43;p31"/>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44" name="Google Shape;44;p31"/>
          <p:cNvSpPr txBox="1">
            <a:spLocks noGrp="1"/>
          </p:cNvSpPr>
          <p:nvPr>
            <p:ph type="body" idx="1"/>
          </p:nvPr>
        </p:nvSpPr>
        <p:spPr>
          <a:xfrm>
            <a:off x="628650" y="1825625"/>
            <a:ext cx="38862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5" name="Google Shape;45;p31"/>
          <p:cNvSpPr txBox="1">
            <a:spLocks noGrp="1"/>
          </p:cNvSpPr>
          <p:nvPr>
            <p:ph type="body" idx="2"/>
          </p:nvPr>
        </p:nvSpPr>
        <p:spPr>
          <a:xfrm>
            <a:off x="4629150" y="1825625"/>
            <a:ext cx="3886200" cy="435133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46" name="Google Shape;46;p31"/>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47" name="Google Shape;47;p31"/>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31"/>
          <p:cNvSpPr txBox="1">
            <a:spLocks noGrp="1"/>
          </p:cNvSpPr>
          <p:nvPr>
            <p:ph type="sldNum" idx="12"/>
          </p:nvPr>
        </p:nvSpPr>
        <p:spPr>
          <a:xfrm>
            <a:off x="7086600" y="6471286"/>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比較" type="twoTxTwoObj">
  <p:cSld name="TWO_OBJECTS_WITH_TEXT">
    <p:spTree>
      <p:nvGrpSpPr>
        <p:cNvPr id="1" name="Shape 49"/>
        <p:cNvGrpSpPr/>
        <p:nvPr/>
      </p:nvGrpSpPr>
      <p:grpSpPr>
        <a:xfrm>
          <a:off x="0" y="0"/>
          <a:ext cx="0" cy="0"/>
          <a:chOff x="0" y="0"/>
          <a:chExt cx="0" cy="0"/>
        </a:xfrm>
      </p:grpSpPr>
      <p:sp>
        <p:nvSpPr>
          <p:cNvPr id="50" name="Google Shape;50;p32"/>
          <p:cNvSpPr txBox="1">
            <a:spLocks noGrp="1"/>
          </p:cNvSpPr>
          <p:nvPr>
            <p:ph type="title"/>
          </p:nvPr>
        </p:nvSpPr>
        <p:spPr>
          <a:xfrm>
            <a:off x="629841" y="365126"/>
            <a:ext cx="7886700"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51" name="Google Shape;51;p32"/>
          <p:cNvSpPr txBox="1">
            <a:spLocks noGrp="1"/>
          </p:cNvSpPr>
          <p:nvPr>
            <p:ph type="body" idx="1"/>
          </p:nvPr>
        </p:nvSpPr>
        <p:spPr>
          <a:xfrm>
            <a:off x="629842" y="1681163"/>
            <a:ext cx="3868340"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52" name="Google Shape;52;p32"/>
          <p:cNvSpPr txBox="1">
            <a:spLocks noGrp="1"/>
          </p:cNvSpPr>
          <p:nvPr>
            <p:ph type="body" idx="2"/>
          </p:nvPr>
        </p:nvSpPr>
        <p:spPr>
          <a:xfrm>
            <a:off x="629842" y="2505075"/>
            <a:ext cx="3868340" cy="368458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3" name="Google Shape;53;p32"/>
          <p:cNvSpPr txBox="1">
            <a:spLocks noGrp="1"/>
          </p:cNvSpPr>
          <p:nvPr>
            <p:ph type="body" idx="3"/>
          </p:nvPr>
        </p:nvSpPr>
        <p:spPr>
          <a:xfrm>
            <a:off x="4629150" y="1681163"/>
            <a:ext cx="3887391" cy="823912"/>
          </a:xfrm>
          <a:prstGeom prst="rect">
            <a:avLst/>
          </a:prstGeom>
          <a:noFill/>
          <a:ln>
            <a:noFill/>
          </a:ln>
        </p:spPr>
        <p:txBody>
          <a:bodyPr spcFirstLastPara="1" wrap="square" lIns="91425" tIns="45700" rIns="91425" bIns="45700" anchor="b" anchorCtr="0">
            <a:noAutofit/>
          </a:bodyPr>
          <a:lstStyle>
            <a:lvl1pPr marL="457200" marR="0" lvl="0" indent="-228600" algn="l" rtl="0">
              <a:lnSpc>
                <a:spcPct val="90000"/>
              </a:lnSpc>
              <a:spcBef>
                <a:spcPts val="1000"/>
              </a:spcBef>
              <a:spcAft>
                <a:spcPts val="0"/>
              </a:spcAft>
              <a:buClr>
                <a:schemeClr val="dk1"/>
              </a:buClr>
              <a:buSzPts val="2400"/>
              <a:buFont typeface="Arial"/>
              <a:buNone/>
              <a:defRPr sz="2400" b="1" i="0" u="none" strike="noStrike" cap="none">
                <a:solidFill>
                  <a:schemeClr val="dk1"/>
                </a:solidFill>
                <a:latin typeface="Arial"/>
                <a:ea typeface="Arial"/>
                <a:cs typeface="Arial"/>
                <a:sym typeface="Arial"/>
              </a:defRPr>
            </a:lvl1pPr>
            <a:lvl2pPr marL="914400" marR="0" lvl="1" indent="-228600" algn="l" rtl="0">
              <a:lnSpc>
                <a:spcPct val="90000"/>
              </a:lnSpc>
              <a:spcBef>
                <a:spcPts val="500"/>
              </a:spcBef>
              <a:spcAft>
                <a:spcPts val="0"/>
              </a:spcAft>
              <a:buClr>
                <a:schemeClr val="dk1"/>
              </a:buClr>
              <a:buSzPts val="2000"/>
              <a:buFont typeface="Arial"/>
              <a:buNone/>
              <a:defRPr sz="2000" b="1" i="0" u="none" strike="noStrike" cap="none">
                <a:solidFill>
                  <a:schemeClr val="dk1"/>
                </a:solidFill>
                <a:latin typeface="Arial"/>
                <a:ea typeface="Arial"/>
                <a:cs typeface="Arial"/>
                <a:sym typeface="Arial"/>
              </a:defRPr>
            </a:lvl2pPr>
            <a:lvl3pPr marL="1371600" marR="0" lvl="2" indent="-228600" algn="l" rtl="0">
              <a:lnSpc>
                <a:spcPct val="90000"/>
              </a:lnSpc>
              <a:spcBef>
                <a:spcPts val="500"/>
              </a:spcBef>
              <a:spcAft>
                <a:spcPts val="0"/>
              </a:spcAft>
              <a:buClr>
                <a:schemeClr val="dk1"/>
              </a:buClr>
              <a:buSzPts val="1800"/>
              <a:buFont typeface="Arial"/>
              <a:buNone/>
              <a:defRPr sz="1800" b="1" i="0" u="none" strike="noStrike" cap="none">
                <a:solidFill>
                  <a:schemeClr val="dk1"/>
                </a:solidFill>
                <a:latin typeface="Arial"/>
                <a:ea typeface="Arial"/>
                <a:cs typeface="Arial"/>
                <a:sym typeface="Arial"/>
              </a:defRPr>
            </a:lvl3pPr>
            <a:lvl4pPr marL="1828800" marR="0" lvl="3"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4pPr>
            <a:lvl5pPr marL="2286000" marR="0" lvl="4"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5pPr>
            <a:lvl6pPr marL="2743200" marR="0" lvl="5"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6pPr>
            <a:lvl7pPr marL="3200400" marR="0" lvl="6"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7pPr>
            <a:lvl8pPr marL="3657600" marR="0" lvl="7"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8pPr>
            <a:lvl9pPr marL="4114800" marR="0" lvl="8" indent="-228600" algn="l" rtl="0">
              <a:lnSpc>
                <a:spcPct val="90000"/>
              </a:lnSpc>
              <a:spcBef>
                <a:spcPts val="500"/>
              </a:spcBef>
              <a:spcAft>
                <a:spcPts val="0"/>
              </a:spcAft>
              <a:buClr>
                <a:schemeClr val="dk1"/>
              </a:buClr>
              <a:buSzPts val="1600"/>
              <a:buFont typeface="Arial"/>
              <a:buNone/>
              <a:defRPr sz="1600" b="1" i="0" u="none" strike="noStrike" cap="none">
                <a:solidFill>
                  <a:schemeClr val="dk1"/>
                </a:solidFill>
                <a:latin typeface="Arial"/>
                <a:ea typeface="Arial"/>
                <a:cs typeface="Arial"/>
                <a:sym typeface="Arial"/>
              </a:defRPr>
            </a:lvl9pPr>
          </a:lstStyle>
          <a:p>
            <a:endParaRPr/>
          </a:p>
        </p:txBody>
      </p:sp>
      <p:sp>
        <p:nvSpPr>
          <p:cNvPr id="54" name="Google Shape;54;p32"/>
          <p:cNvSpPr txBox="1">
            <a:spLocks noGrp="1"/>
          </p:cNvSpPr>
          <p:nvPr>
            <p:ph type="body" idx="4"/>
          </p:nvPr>
        </p:nvSpPr>
        <p:spPr>
          <a:xfrm>
            <a:off x="4629150" y="2505075"/>
            <a:ext cx="3887391" cy="3684588"/>
          </a:xfrm>
          <a:prstGeom prst="rect">
            <a:avLst/>
          </a:prstGeom>
          <a:noFill/>
          <a:ln>
            <a:noFill/>
          </a:ln>
        </p:spPr>
        <p:txBody>
          <a:bodyPr spcFirstLastPara="1" wrap="square" lIns="91425" tIns="45700" rIns="91425" bIns="45700" anchor="t" anchorCtr="0">
            <a:no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Arial"/>
                <a:ea typeface="Arial"/>
                <a:cs typeface="Arial"/>
                <a:sym typeface="Arial"/>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Arial"/>
                <a:ea typeface="Arial"/>
                <a:cs typeface="Arial"/>
                <a:sym typeface="Arial"/>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Arial"/>
                <a:ea typeface="Arial"/>
                <a:cs typeface="Arial"/>
                <a:sym typeface="Arial"/>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Arial"/>
                <a:ea typeface="Arial"/>
                <a:cs typeface="Arial"/>
                <a:sym typeface="Arial"/>
              </a:defRPr>
            </a:lvl9pPr>
          </a:lstStyle>
          <a:p>
            <a:endParaRPr/>
          </a:p>
        </p:txBody>
      </p:sp>
      <p:sp>
        <p:nvSpPr>
          <p:cNvPr id="55" name="Google Shape;55;p32"/>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56" name="Google Shape;56;p32"/>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7" name="Google Shape;57;p32"/>
          <p:cNvSpPr txBox="1">
            <a:spLocks noGrp="1"/>
          </p:cNvSpPr>
          <p:nvPr>
            <p:ph type="sldNum" idx="12"/>
          </p:nvPr>
        </p:nvSpPr>
        <p:spPr>
          <a:xfrm>
            <a:off x="7086600" y="6471286"/>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タイトルのみ" type="titleOnly">
  <p:cSld name="TITLE_ONLY">
    <p:spTree>
      <p:nvGrpSpPr>
        <p:cNvPr id="1" name="Shape 58"/>
        <p:cNvGrpSpPr/>
        <p:nvPr/>
      </p:nvGrpSpPr>
      <p:grpSpPr>
        <a:xfrm>
          <a:off x="0" y="0"/>
          <a:ext cx="0" cy="0"/>
          <a:chOff x="0" y="0"/>
          <a:chExt cx="0" cy="0"/>
        </a:xfrm>
      </p:grpSpPr>
      <p:sp>
        <p:nvSpPr>
          <p:cNvPr id="59" name="Google Shape;59;p33"/>
          <p:cNvSpPr txBox="1">
            <a:spLocks noGrp="1"/>
          </p:cNvSpPr>
          <p:nvPr>
            <p:ph type="title"/>
          </p:nvPr>
        </p:nvSpPr>
        <p:spPr>
          <a:xfrm>
            <a:off x="628650" y="365126"/>
            <a:ext cx="7886700" cy="1325563"/>
          </a:xfrm>
          <a:prstGeom prst="rect">
            <a:avLst/>
          </a:prstGeom>
          <a:noFill/>
          <a:ln>
            <a:noFill/>
          </a:ln>
        </p:spPr>
        <p:txBody>
          <a:bodyPr spcFirstLastPara="1" wrap="square" lIns="91425" tIns="45700" rIns="91425" bIns="45700" anchor="t" anchorCtr="0">
            <a:noAutofit/>
          </a:bodyPr>
          <a:lstStyle>
            <a:lvl1pPr marR="0" lvl="0" algn="l" rtl="0">
              <a:lnSpc>
                <a:spcPct val="90000"/>
              </a:lnSpc>
              <a:spcBef>
                <a:spcPts val="0"/>
              </a:spcBef>
              <a:spcAft>
                <a:spcPts val="0"/>
              </a:spcAft>
              <a:buClr>
                <a:schemeClr val="dk1"/>
              </a:buClr>
              <a:buSzPts val="4400"/>
              <a:buFont typeface="Arial"/>
              <a:buNone/>
              <a:defRPr sz="4400" b="1" i="0" u="none" strike="noStrike" cap="none">
                <a:solidFill>
                  <a:schemeClr val="dk1"/>
                </a:solidFill>
                <a:latin typeface="Arial"/>
                <a:ea typeface="Arial"/>
                <a:cs typeface="Arial"/>
                <a:sym typeface="Arial"/>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0" name="Google Shape;60;p33"/>
          <p:cNvSpPr txBox="1">
            <a:spLocks noGrp="1"/>
          </p:cNvSpPr>
          <p:nvPr>
            <p:ph type="dt" idx="10"/>
          </p:nvPr>
        </p:nvSpPr>
        <p:spPr>
          <a:xfrm>
            <a:off x="628650" y="6356351"/>
            <a:ext cx="2057400" cy="365125"/>
          </a:xfrm>
          <a:prstGeom prst="rect">
            <a:avLst/>
          </a:prstGeom>
          <a:noFill/>
          <a:ln>
            <a:noFill/>
          </a:ln>
        </p:spPr>
        <p:txBody>
          <a:bodyPr spcFirstLastPara="1" wrap="square" lIns="91425" tIns="45700" rIns="91425" bIns="45700" anchor="t" anchorCtr="0">
            <a:noAutofit/>
          </a:bodyPr>
          <a:lstStyle>
            <a:lvl1pPr marR="0" lvl="0" algn="l" rtl="0">
              <a:spcBef>
                <a:spcPts val="0"/>
              </a:spcBef>
              <a:spcAft>
                <a:spcPts val="0"/>
              </a:spcAft>
              <a:buSzPts val="1400"/>
              <a:buNone/>
              <a:defRPr sz="1800">
                <a:solidFill>
                  <a:schemeClr val="dk1"/>
                </a:solidFill>
                <a:latin typeface="Arial"/>
                <a:ea typeface="Arial"/>
                <a:cs typeface="Arial"/>
                <a:sym typeface="Arial"/>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sp>
        <p:nvSpPr>
          <p:cNvPr id="61" name="Google Shape;61;p33"/>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2" name="Google Shape;62;p33"/>
          <p:cNvSpPr txBox="1">
            <a:spLocks noGrp="1"/>
          </p:cNvSpPr>
          <p:nvPr>
            <p:ph type="sldNum" idx="12"/>
          </p:nvPr>
        </p:nvSpPr>
        <p:spPr>
          <a:xfrm>
            <a:off x="7086600" y="6471286"/>
            <a:ext cx="2057400" cy="365125"/>
          </a:xfrm>
          <a:prstGeom prst="rect">
            <a:avLst/>
          </a:prstGeom>
          <a:noFill/>
          <a:ln>
            <a:noFill/>
          </a:ln>
        </p:spPr>
        <p:txBody>
          <a:bodyPr spcFirstLastPara="1" wrap="square" lIns="91425" tIns="45700" rIns="91425" bIns="45700" anchor="t" anchorCtr="0">
            <a:noAutofit/>
          </a:bodyPr>
          <a:lstStyle>
            <a:lvl1pPr marL="0" marR="0" lvl="0" indent="0" algn="l" rtl="0">
              <a:spcBef>
                <a:spcPts val="0"/>
              </a:spcBef>
              <a:buNone/>
              <a:defRPr sz="1800">
                <a:solidFill>
                  <a:schemeClr val="dk1"/>
                </a:solidFill>
                <a:latin typeface="Arial"/>
                <a:ea typeface="Arial"/>
                <a:cs typeface="Arial"/>
                <a:sym typeface="Arial"/>
              </a:defRPr>
            </a:lvl1pPr>
            <a:lvl2pPr marL="0" marR="0" lvl="1" indent="0" algn="l" rtl="0">
              <a:spcBef>
                <a:spcPts val="0"/>
              </a:spcBef>
              <a:buNone/>
              <a:defRPr sz="1800">
                <a:solidFill>
                  <a:schemeClr val="dk1"/>
                </a:solidFill>
                <a:latin typeface="Arial"/>
                <a:ea typeface="Arial"/>
                <a:cs typeface="Arial"/>
                <a:sym typeface="Arial"/>
              </a:defRPr>
            </a:lvl2pPr>
            <a:lvl3pPr marL="0" marR="0" lvl="2" indent="0" algn="l" rtl="0">
              <a:spcBef>
                <a:spcPts val="0"/>
              </a:spcBef>
              <a:buNone/>
              <a:defRPr sz="1800">
                <a:solidFill>
                  <a:schemeClr val="dk1"/>
                </a:solidFill>
                <a:latin typeface="Arial"/>
                <a:ea typeface="Arial"/>
                <a:cs typeface="Arial"/>
                <a:sym typeface="Arial"/>
              </a:defRPr>
            </a:lvl3pPr>
            <a:lvl4pPr marL="0" marR="0" lvl="3" indent="0" algn="l" rtl="0">
              <a:spcBef>
                <a:spcPts val="0"/>
              </a:spcBef>
              <a:buNone/>
              <a:defRPr sz="1800">
                <a:solidFill>
                  <a:schemeClr val="dk1"/>
                </a:solidFill>
                <a:latin typeface="Arial"/>
                <a:ea typeface="Arial"/>
                <a:cs typeface="Arial"/>
                <a:sym typeface="Arial"/>
              </a:defRPr>
            </a:lvl4pPr>
            <a:lvl5pPr marL="0" marR="0" lvl="4" indent="0" algn="l" rtl="0">
              <a:spcBef>
                <a:spcPts val="0"/>
              </a:spcBef>
              <a:buNone/>
              <a:defRPr sz="1800">
                <a:solidFill>
                  <a:schemeClr val="dk1"/>
                </a:solidFill>
                <a:latin typeface="Arial"/>
                <a:ea typeface="Arial"/>
                <a:cs typeface="Arial"/>
                <a:sym typeface="Arial"/>
              </a:defRPr>
            </a:lvl5pPr>
            <a:lvl6pPr marL="0" marR="0" lvl="5" indent="0" algn="l" rtl="0">
              <a:spcBef>
                <a:spcPts val="0"/>
              </a:spcBef>
              <a:buNone/>
              <a:defRPr sz="1800">
                <a:solidFill>
                  <a:schemeClr val="dk1"/>
                </a:solidFill>
                <a:latin typeface="Arial"/>
                <a:ea typeface="Arial"/>
                <a:cs typeface="Arial"/>
                <a:sym typeface="Arial"/>
              </a:defRPr>
            </a:lvl6pPr>
            <a:lvl7pPr marL="0" marR="0" lvl="6" indent="0" algn="l" rtl="0">
              <a:spcBef>
                <a:spcPts val="0"/>
              </a:spcBef>
              <a:buNone/>
              <a:defRPr sz="1800">
                <a:solidFill>
                  <a:schemeClr val="dk1"/>
                </a:solidFill>
                <a:latin typeface="Arial"/>
                <a:ea typeface="Arial"/>
                <a:cs typeface="Arial"/>
                <a:sym typeface="Arial"/>
              </a:defRPr>
            </a:lvl7pPr>
            <a:lvl8pPr marL="0" marR="0" lvl="7" indent="0" algn="l" rtl="0">
              <a:spcBef>
                <a:spcPts val="0"/>
              </a:spcBef>
              <a:buNone/>
              <a:defRPr sz="1800">
                <a:solidFill>
                  <a:schemeClr val="dk1"/>
                </a:solidFill>
                <a:latin typeface="Arial"/>
                <a:ea typeface="Arial"/>
                <a:cs typeface="Arial"/>
                <a:sym typeface="Arial"/>
              </a:defRPr>
            </a:lvl8pPr>
            <a:lvl9pPr marL="0" marR="0" lvl="8" indent="0" algn="l" rtl="0">
              <a:spcBef>
                <a:spcPts val="0"/>
              </a:spcBef>
              <a:buNone/>
              <a:defRPr sz="1800">
                <a:solidFill>
                  <a:schemeClr val="dk1"/>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ja-JP"/>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
        <p:nvSpPr>
          <p:cNvPr id="10" name="Google Shape;10;p24"/>
          <p:cNvSpPr txBox="1">
            <a:spLocks noGrp="1"/>
          </p:cNvSpPr>
          <p:nvPr>
            <p:ph type="ftr" idx="11"/>
          </p:nvPr>
        </p:nvSpPr>
        <p:spPr>
          <a:xfrm>
            <a:off x="173147" y="6565865"/>
            <a:ext cx="30861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800" b="0" i="0" u="none" strike="noStrike" cap="none">
                <a:solidFill>
                  <a:srgbClr val="888888"/>
                </a:solidFill>
                <a:latin typeface="Meiryo"/>
                <a:ea typeface="Meiryo"/>
                <a:cs typeface="Meiryo"/>
                <a:sym typeface="Meiryo"/>
              </a:defRPr>
            </a:lvl1pPr>
            <a:lvl2pPr marR="0" lvl="1" algn="l" rtl="0">
              <a:spcBef>
                <a:spcPts val="0"/>
              </a:spcBef>
              <a:spcAft>
                <a:spcPts val="0"/>
              </a:spcAft>
              <a:buSzPts val="1400"/>
              <a:buNone/>
              <a:defRPr sz="1800" b="0" i="0" u="none" strike="noStrike" cap="none">
                <a:solidFill>
                  <a:schemeClr val="dk1"/>
                </a:solidFill>
                <a:latin typeface="Arial"/>
                <a:ea typeface="Arial"/>
                <a:cs typeface="Arial"/>
                <a:sym typeface="Arial"/>
              </a:defRPr>
            </a:lvl2pPr>
            <a:lvl3pPr marR="0" lvl="2" algn="l" rtl="0">
              <a:spcBef>
                <a:spcPts val="0"/>
              </a:spcBef>
              <a:spcAft>
                <a:spcPts val="0"/>
              </a:spcAft>
              <a:buSzPts val="1400"/>
              <a:buNone/>
              <a:defRPr sz="1800" b="0" i="0" u="none" strike="noStrike" cap="none">
                <a:solidFill>
                  <a:schemeClr val="dk1"/>
                </a:solidFill>
                <a:latin typeface="Arial"/>
                <a:ea typeface="Arial"/>
                <a:cs typeface="Arial"/>
                <a:sym typeface="Arial"/>
              </a:defRPr>
            </a:lvl3pPr>
            <a:lvl4pPr marR="0" lvl="3" algn="l" rtl="0">
              <a:spcBef>
                <a:spcPts val="0"/>
              </a:spcBef>
              <a:spcAft>
                <a:spcPts val="0"/>
              </a:spcAft>
              <a:buSzPts val="1400"/>
              <a:buNone/>
              <a:defRPr sz="1800" b="0" i="0" u="none" strike="noStrike" cap="none">
                <a:solidFill>
                  <a:schemeClr val="dk1"/>
                </a:solidFill>
                <a:latin typeface="Arial"/>
                <a:ea typeface="Arial"/>
                <a:cs typeface="Arial"/>
                <a:sym typeface="Arial"/>
              </a:defRPr>
            </a:lvl4pPr>
            <a:lvl5pPr marR="0" lvl="4" algn="l" rtl="0">
              <a:spcBef>
                <a:spcPts val="0"/>
              </a:spcBef>
              <a:spcAft>
                <a:spcPts val="0"/>
              </a:spcAft>
              <a:buSzPts val="1400"/>
              <a:buNone/>
              <a:defRPr sz="1800" b="0" i="0" u="none" strike="noStrike" cap="none">
                <a:solidFill>
                  <a:schemeClr val="dk1"/>
                </a:solidFill>
                <a:latin typeface="Arial"/>
                <a:ea typeface="Arial"/>
                <a:cs typeface="Arial"/>
                <a:sym typeface="Arial"/>
              </a:defRPr>
            </a:lvl5pPr>
            <a:lvl6pPr marR="0" lvl="5" algn="l" rtl="0">
              <a:spcBef>
                <a:spcPts val="0"/>
              </a:spcBef>
              <a:spcAft>
                <a:spcPts val="0"/>
              </a:spcAft>
              <a:buSzPts val="1400"/>
              <a:buNone/>
              <a:defRPr sz="1800" b="0" i="0" u="none" strike="noStrike" cap="none">
                <a:solidFill>
                  <a:schemeClr val="dk1"/>
                </a:solidFill>
                <a:latin typeface="Arial"/>
                <a:ea typeface="Arial"/>
                <a:cs typeface="Arial"/>
                <a:sym typeface="Arial"/>
              </a:defRPr>
            </a:lvl6pPr>
            <a:lvl7pPr marR="0" lvl="6" algn="l" rtl="0">
              <a:spcBef>
                <a:spcPts val="0"/>
              </a:spcBef>
              <a:spcAft>
                <a:spcPts val="0"/>
              </a:spcAft>
              <a:buSzPts val="1400"/>
              <a:buNone/>
              <a:defRPr sz="1800" b="0" i="0" u="none" strike="noStrike" cap="none">
                <a:solidFill>
                  <a:schemeClr val="dk1"/>
                </a:solidFill>
                <a:latin typeface="Arial"/>
                <a:ea typeface="Arial"/>
                <a:cs typeface="Arial"/>
                <a:sym typeface="Arial"/>
              </a:defRPr>
            </a:lvl7pPr>
            <a:lvl8pPr marR="0" lvl="7" algn="l" rtl="0">
              <a:spcBef>
                <a:spcPts val="0"/>
              </a:spcBef>
              <a:spcAft>
                <a:spcPts val="0"/>
              </a:spcAft>
              <a:buSzPts val="1400"/>
              <a:buNone/>
              <a:defRPr sz="1800" b="0" i="0" u="none" strike="noStrike" cap="none">
                <a:solidFill>
                  <a:schemeClr val="dk1"/>
                </a:solidFill>
                <a:latin typeface="Arial"/>
                <a:ea typeface="Arial"/>
                <a:cs typeface="Arial"/>
                <a:sym typeface="Arial"/>
              </a:defRPr>
            </a:lvl8pPr>
            <a:lvl9pPr marR="0" lvl="8" algn="l" rtl="0">
              <a:spcBef>
                <a:spcPts val="0"/>
              </a:spcBef>
              <a:spcAft>
                <a:spcPts val="0"/>
              </a:spcAft>
              <a:buSzPts val="1400"/>
              <a:buNone/>
              <a:defRPr sz="1800" b="0" i="0" u="none" strike="noStrike" cap="none">
                <a:solidFill>
                  <a:schemeClr val="dk1"/>
                </a:solidFill>
                <a:latin typeface="Arial"/>
                <a:ea typeface="Arial"/>
                <a:cs typeface="Arial"/>
                <a:sym typeface="Arial"/>
              </a:defRPr>
            </a:lvl9pPr>
          </a:lstStyle>
          <a:p>
            <a:endParaRPr/>
          </a:p>
        </p:txBody>
      </p:sp>
      <p:pic>
        <p:nvPicPr>
          <p:cNvPr id="11" name="Google Shape;11;p24"/>
          <p:cNvPicPr preferRelativeResize="0"/>
          <p:nvPr/>
        </p:nvPicPr>
        <p:blipFill rotWithShape="1">
          <a:blip r:embed="rId15">
            <a:alphaModFix/>
          </a:blip>
          <a:srcRect/>
          <a:stretch/>
        </p:blipFill>
        <p:spPr>
          <a:xfrm>
            <a:off x="38060" y="6628688"/>
            <a:ext cx="206895" cy="207723"/>
          </a:xfrm>
          <a:prstGeom prst="rect">
            <a:avLst/>
          </a:prstGeom>
          <a:noFill/>
          <a:ln>
            <a:noFill/>
          </a:ln>
        </p:spPr>
      </p:pic>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Shape 92"/>
        <p:cNvGrpSpPr/>
        <p:nvPr/>
      </p:nvGrpSpPr>
      <p:grpSpPr>
        <a:xfrm>
          <a:off x="0" y="0"/>
          <a:ext cx="0" cy="0"/>
          <a:chOff x="0" y="0"/>
          <a:chExt cx="0" cy="0"/>
        </a:xfrm>
      </p:grpSpPr>
      <p:grpSp>
        <p:nvGrpSpPr>
          <p:cNvPr id="93" name="Google Shape;93;p1"/>
          <p:cNvGrpSpPr/>
          <p:nvPr/>
        </p:nvGrpSpPr>
        <p:grpSpPr>
          <a:xfrm>
            <a:off x="-3560" y="2420892"/>
            <a:ext cx="9156525" cy="2034150"/>
            <a:chOff x="-12733" y="1017301"/>
            <a:chExt cx="9156525" cy="992142"/>
          </a:xfrm>
        </p:grpSpPr>
        <p:sp>
          <p:nvSpPr>
            <p:cNvPr id="94" name="Google Shape;94;p1"/>
            <p:cNvSpPr/>
            <p:nvPr/>
          </p:nvSpPr>
          <p:spPr>
            <a:xfrm>
              <a:off x="-12733" y="1027808"/>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95" name="Google Shape;95;p1"/>
            <p:cNvCxnSpPr/>
            <p:nvPr/>
          </p:nvCxnSpPr>
          <p:spPr>
            <a:xfrm>
              <a:off x="-11879" y="2005146"/>
              <a:ext cx="9143146" cy="4297"/>
            </a:xfrm>
            <a:prstGeom prst="straightConnector1">
              <a:avLst/>
            </a:prstGeom>
            <a:noFill/>
            <a:ln w="50800" cap="flat" cmpd="sng">
              <a:solidFill>
                <a:srgbClr val="BFBFBF"/>
              </a:solidFill>
              <a:prstDash val="solid"/>
              <a:miter lim="800000"/>
              <a:headEnd type="none" w="sm" len="sm"/>
              <a:tailEnd type="none" w="sm" len="sm"/>
            </a:ln>
          </p:spPr>
        </p:cxnSp>
        <p:cxnSp>
          <p:nvCxnSpPr>
            <p:cNvPr id="96" name="Google Shape;96;p1"/>
            <p:cNvCxnSpPr/>
            <p:nvPr/>
          </p:nvCxnSpPr>
          <p:spPr>
            <a:xfrm>
              <a:off x="-11780" y="1017301"/>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97" name="Google Shape;97;p1"/>
          <p:cNvSpPr txBox="1"/>
          <p:nvPr/>
        </p:nvSpPr>
        <p:spPr>
          <a:xfrm>
            <a:off x="6724" y="3573016"/>
            <a:ext cx="9144000" cy="769441"/>
          </a:xfrm>
          <a:prstGeom prst="rect">
            <a:avLst/>
          </a:prstGeom>
          <a:noFill/>
          <a:ln>
            <a:noFill/>
          </a:ln>
        </p:spPr>
        <p:txBody>
          <a:bodyPr spcFirstLastPara="1" wrap="square" lIns="91425" tIns="45700" rIns="91425" bIns="45700" anchor="ctr" anchorCtr="0">
            <a:spAutoFit/>
          </a:bodyPr>
          <a:lstStyle/>
          <a:p>
            <a:pPr marL="0" marR="0" lvl="0" indent="0" algn="ctr" rtl="0">
              <a:spcBef>
                <a:spcPts val="0"/>
              </a:spcBef>
              <a:spcAft>
                <a:spcPts val="0"/>
              </a:spcAft>
              <a:buClr>
                <a:srgbClr val="001132"/>
              </a:buClr>
              <a:buSzPts val="4400"/>
              <a:buFont typeface="Meiryo"/>
              <a:buNone/>
            </a:pPr>
            <a:r>
              <a:rPr lang="ja-JP" sz="4400">
                <a:solidFill>
                  <a:srgbClr val="001132"/>
                </a:solidFill>
                <a:latin typeface="Meiryo"/>
                <a:ea typeface="Meiryo"/>
                <a:cs typeface="Meiryo"/>
                <a:sym typeface="Meiryo"/>
              </a:rPr>
              <a:t>10.　法令・予防規程　</a:t>
            </a:r>
            <a:endParaRPr/>
          </a:p>
        </p:txBody>
      </p:sp>
      <p:pic>
        <p:nvPicPr>
          <p:cNvPr id="98" name="Google Shape;98;p1"/>
          <p:cNvPicPr preferRelativeResize="0"/>
          <p:nvPr/>
        </p:nvPicPr>
        <p:blipFill rotWithShape="1">
          <a:blip r:embed="rId3">
            <a:alphaModFix/>
          </a:blip>
          <a:srcRect/>
          <a:stretch/>
        </p:blipFill>
        <p:spPr>
          <a:xfrm>
            <a:off x="4143650" y="2591030"/>
            <a:ext cx="856700" cy="860127"/>
          </a:xfrm>
          <a:prstGeom prst="rect">
            <a:avLst/>
          </a:prstGeom>
          <a:noFill/>
          <a:ln>
            <a:noFill/>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275"/>
        <p:cNvGrpSpPr/>
        <p:nvPr/>
      </p:nvGrpSpPr>
      <p:grpSpPr>
        <a:xfrm>
          <a:off x="0" y="0"/>
          <a:ext cx="0" cy="0"/>
          <a:chOff x="0" y="0"/>
          <a:chExt cx="0" cy="0"/>
        </a:xfrm>
      </p:grpSpPr>
      <p:grpSp>
        <p:nvGrpSpPr>
          <p:cNvPr id="276" name="Google Shape;276;p10"/>
          <p:cNvGrpSpPr/>
          <p:nvPr/>
        </p:nvGrpSpPr>
        <p:grpSpPr>
          <a:xfrm>
            <a:off x="-12525" y="-3218"/>
            <a:ext cx="9156525" cy="981635"/>
            <a:chOff x="-6263" y="2754"/>
            <a:chExt cx="9156525" cy="981635"/>
          </a:xfrm>
        </p:grpSpPr>
        <p:sp>
          <p:nvSpPr>
            <p:cNvPr id="277" name="Google Shape;277;p10"/>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278" name="Google Shape;278;p10"/>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279" name="Google Shape;279;p10"/>
          <p:cNvSpPr txBox="1">
            <a:spLocks noGrp="1"/>
          </p:cNvSpPr>
          <p:nvPr>
            <p:ph type="body" idx="1"/>
          </p:nvPr>
        </p:nvSpPr>
        <p:spPr>
          <a:xfrm>
            <a:off x="676542" y="2000249"/>
            <a:ext cx="7340787" cy="4022516"/>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chemeClr val="dk1"/>
              </a:buClr>
              <a:buSzPts val="2400"/>
              <a:buChar char="•"/>
            </a:pPr>
            <a:r>
              <a:rPr lang="ja-JP" sz="2400">
                <a:latin typeface="Arial"/>
                <a:ea typeface="Arial"/>
                <a:cs typeface="Arial"/>
                <a:sym typeface="Arial"/>
              </a:rPr>
              <a:t>初めて管理区域に立ち入る前に実施</a:t>
            </a:r>
            <a:endParaRPr sz="2400">
              <a:latin typeface="Arial"/>
              <a:ea typeface="Arial"/>
              <a:cs typeface="Arial"/>
              <a:sym typeface="Arial"/>
            </a:endParaRPr>
          </a:p>
          <a:p>
            <a:pPr marL="1143000" lvl="2" indent="-228600" algn="l" rtl="0">
              <a:lnSpc>
                <a:spcPct val="90000"/>
              </a:lnSpc>
              <a:spcBef>
                <a:spcPts val="500"/>
              </a:spcBef>
              <a:spcAft>
                <a:spcPts val="0"/>
              </a:spcAft>
              <a:buClr>
                <a:schemeClr val="dk1"/>
              </a:buClr>
              <a:buSzPts val="2000"/>
              <a:buChar char="•"/>
            </a:pPr>
            <a:r>
              <a:rPr lang="ja-JP">
                <a:latin typeface="Arial"/>
                <a:ea typeface="Arial"/>
                <a:cs typeface="Arial"/>
                <a:sym typeface="Arial"/>
              </a:rPr>
              <a:t>問診</a:t>
            </a:r>
            <a:endParaRPr>
              <a:latin typeface="Arial"/>
              <a:ea typeface="Arial"/>
              <a:cs typeface="Arial"/>
              <a:sym typeface="Arial"/>
            </a:endParaRPr>
          </a:p>
          <a:p>
            <a:pPr marL="1143000" lvl="2" indent="-228600" algn="l" rtl="0">
              <a:lnSpc>
                <a:spcPct val="90000"/>
              </a:lnSpc>
              <a:spcBef>
                <a:spcPts val="500"/>
              </a:spcBef>
              <a:spcAft>
                <a:spcPts val="0"/>
              </a:spcAft>
              <a:buClr>
                <a:schemeClr val="dk1"/>
              </a:buClr>
              <a:buSzPts val="2000"/>
              <a:buChar char="•"/>
            </a:pPr>
            <a:r>
              <a:rPr lang="ja-JP">
                <a:latin typeface="Arial"/>
                <a:ea typeface="Arial"/>
                <a:cs typeface="Arial"/>
                <a:sym typeface="Arial"/>
              </a:rPr>
              <a:t>血液・皮膚・眼等の検査</a:t>
            </a:r>
            <a:endParaRPr>
              <a:latin typeface="Arial"/>
              <a:ea typeface="Arial"/>
              <a:cs typeface="Arial"/>
              <a:sym typeface="Arial"/>
            </a:endParaRPr>
          </a:p>
          <a:p>
            <a:pPr marL="228600" lvl="0" indent="-50800" algn="l" rtl="0">
              <a:lnSpc>
                <a:spcPct val="90000"/>
              </a:lnSpc>
              <a:spcBef>
                <a:spcPts val="1000"/>
              </a:spcBef>
              <a:spcAft>
                <a:spcPts val="0"/>
              </a:spcAft>
              <a:buClr>
                <a:schemeClr val="dk1"/>
              </a:buClr>
              <a:buSzPts val="2800"/>
              <a:buNone/>
            </a:pPr>
            <a:endParaRPr>
              <a:latin typeface="Arial"/>
              <a:ea typeface="Arial"/>
              <a:cs typeface="Arial"/>
              <a:sym typeface="Arial"/>
            </a:endParaRPr>
          </a:p>
        </p:txBody>
      </p:sp>
      <p:sp>
        <p:nvSpPr>
          <p:cNvPr id="280" name="Google Shape;280;p10"/>
          <p:cNvSpPr/>
          <p:nvPr/>
        </p:nvSpPr>
        <p:spPr>
          <a:xfrm>
            <a:off x="1277634" y="5247372"/>
            <a:ext cx="6588732" cy="1015663"/>
          </a:xfrm>
          <a:prstGeom prst="rect">
            <a:avLst/>
          </a:prstGeom>
          <a:noFill/>
          <a:ln w="9525"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285750" marR="0" lvl="0" indent="-285750" algn="l" rtl="0">
              <a:spcBef>
                <a:spcPts val="0"/>
              </a:spcBef>
              <a:spcAft>
                <a:spcPts val="0"/>
              </a:spcAft>
              <a:buClr>
                <a:schemeClr val="dk1"/>
              </a:buClr>
              <a:buSzPts val="2000"/>
              <a:buFont typeface="Noto Sans Symbols"/>
              <a:buChar char="◆"/>
            </a:pPr>
            <a:r>
              <a:rPr lang="ja-JP" sz="2000">
                <a:solidFill>
                  <a:schemeClr val="dk1"/>
                </a:solidFill>
                <a:latin typeface="Arial"/>
                <a:ea typeface="Arial"/>
                <a:cs typeface="Arial"/>
                <a:sym typeface="Arial"/>
              </a:rPr>
              <a:t>電離則の規定では、期間が6月を超えない期間ごと、検査の省略規定など異なる点もある。</a:t>
            </a:r>
            <a:endParaRPr sz="2000">
              <a:solidFill>
                <a:schemeClr val="dk1"/>
              </a:solidFill>
              <a:latin typeface="Arial"/>
              <a:ea typeface="Arial"/>
              <a:cs typeface="Arial"/>
              <a:sym typeface="Arial"/>
            </a:endParaRPr>
          </a:p>
          <a:p>
            <a:pPr marL="285750" marR="0" lvl="0" indent="-285750" algn="l" rtl="0">
              <a:spcBef>
                <a:spcPts val="0"/>
              </a:spcBef>
              <a:spcAft>
                <a:spcPts val="0"/>
              </a:spcAft>
              <a:buClr>
                <a:schemeClr val="dk1"/>
              </a:buClr>
              <a:buSzPts val="2000"/>
              <a:buFont typeface="Noto Sans Symbols"/>
              <a:buChar char="◆"/>
            </a:pPr>
            <a:r>
              <a:rPr lang="ja-JP" sz="2000">
                <a:solidFill>
                  <a:schemeClr val="dk1"/>
                </a:solidFill>
                <a:latin typeface="Arial"/>
                <a:ea typeface="Arial"/>
                <a:cs typeface="Arial"/>
                <a:sym typeface="Arial"/>
              </a:rPr>
              <a:t>基本的には厳しい方に合せて実施されるので注意。</a:t>
            </a:r>
            <a:endParaRPr/>
          </a:p>
        </p:txBody>
      </p:sp>
      <p:sp>
        <p:nvSpPr>
          <p:cNvPr id="281" name="Google Shape;281;p10"/>
          <p:cNvSpPr/>
          <p:nvPr/>
        </p:nvSpPr>
        <p:spPr>
          <a:xfrm>
            <a:off x="252000" y="3453088"/>
            <a:ext cx="7935686" cy="765851"/>
          </a:xfrm>
          <a:prstGeom prst="rect">
            <a:avLst/>
          </a:prstGeom>
          <a:noFill/>
          <a:ln>
            <a:noFill/>
          </a:ln>
        </p:spPr>
        <p:txBody>
          <a:bodyPr spcFirstLastPara="1" wrap="square" lIns="91425" tIns="45700" rIns="91425" bIns="45700" anchor="t" anchorCtr="0">
            <a:spAutoFit/>
          </a:bodyPr>
          <a:lstStyle/>
          <a:p>
            <a:pPr marL="685800" marR="0" lvl="1" indent="-228600" algn="l" rtl="0">
              <a:lnSpc>
                <a:spcPct val="90000"/>
              </a:lnSpc>
              <a:spcBef>
                <a:spcPts val="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立ち入り後は、1年を超えない期間ごとに実施</a:t>
            </a:r>
            <a:endParaRPr sz="2400" b="0" i="0" u="none" strike="noStrike" cap="none">
              <a:solidFill>
                <a:srgbClr val="000000"/>
              </a:solidFill>
              <a:latin typeface="Arial"/>
              <a:ea typeface="Arial"/>
              <a:cs typeface="Arial"/>
              <a:sym typeface="Arial"/>
            </a:endParaRPr>
          </a:p>
          <a:p>
            <a:pPr marL="1600200" marR="0" lvl="3" indent="-228600" algn="l" rtl="0">
              <a:lnSpc>
                <a:spcPct val="90000"/>
              </a:lnSpc>
              <a:spcBef>
                <a:spcPts val="500"/>
              </a:spcBef>
              <a:spcAft>
                <a:spcPts val="0"/>
              </a:spcAft>
              <a:buClr>
                <a:srgbClr val="000000"/>
              </a:buClr>
              <a:buSzPts val="2000"/>
              <a:buFont typeface="Arial"/>
              <a:buChar char="•"/>
            </a:pPr>
            <a:r>
              <a:rPr lang="ja-JP" sz="2000" b="0" i="0" u="none" strike="noStrike" cap="none">
                <a:solidFill>
                  <a:srgbClr val="000000"/>
                </a:solidFill>
                <a:latin typeface="Arial"/>
                <a:ea typeface="Arial"/>
                <a:cs typeface="Arial"/>
                <a:sym typeface="Arial"/>
              </a:rPr>
              <a:t>問診以外は、医師が必要と認めた場合に実施</a:t>
            </a:r>
            <a:endParaRPr sz="2000" b="0" i="0" u="none" strike="noStrike" cap="none">
              <a:solidFill>
                <a:srgbClr val="000000"/>
              </a:solidFill>
              <a:latin typeface="Arial"/>
              <a:ea typeface="Arial"/>
              <a:cs typeface="Arial"/>
              <a:sym typeface="Arial"/>
            </a:endParaRPr>
          </a:p>
        </p:txBody>
      </p:sp>
      <p:sp>
        <p:nvSpPr>
          <p:cNvPr id="282" name="Google Shape;282;p10"/>
          <p:cNvSpPr/>
          <p:nvPr/>
        </p:nvSpPr>
        <p:spPr>
          <a:xfrm>
            <a:off x="249716" y="4528013"/>
            <a:ext cx="8894283" cy="424732"/>
          </a:xfrm>
          <a:prstGeom prst="rect">
            <a:avLst/>
          </a:prstGeom>
          <a:noFill/>
          <a:ln>
            <a:noFill/>
          </a:ln>
        </p:spPr>
        <p:txBody>
          <a:bodyPr spcFirstLastPara="1" wrap="square" lIns="91425" tIns="45700" rIns="91425" bIns="45700" anchor="t" anchorCtr="0">
            <a:spAutoFit/>
          </a:bodyPr>
          <a:lstStyle/>
          <a:p>
            <a:pPr marL="685800" marR="0" lvl="1" indent="-228600" algn="l" rtl="0">
              <a:lnSpc>
                <a:spcPct val="90000"/>
              </a:lnSpc>
              <a:spcBef>
                <a:spcPts val="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放射線障害を受けたおそれがある場合は、直ちに実施</a:t>
            </a:r>
            <a:endParaRPr sz="2400" b="0" i="0" u="none" strike="noStrike" cap="none">
              <a:solidFill>
                <a:srgbClr val="000000"/>
              </a:solidFill>
              <a:latin typeface="Arial"/>
              <a:ea typeface="Arial"/>
              <a:cs typeface="Arial"/>
              <a:sym typeface="Arial"/>
            </a:endParaRPr>
          </a:p>
        </p:txBody>
      </p:sp>
      <p:sp>
        <p:nvSpPr>
          <p:cNvPr id="283" name="Google Shape;283;p10"/>
          <p:cNvSpPr/>
          <p:nvPr/>
        </p:nvSpPr>
        <p:spPr>
          <a:xfrm>
            <a:off x="635722" y="1319623"/>
            <a:ext cx="1826141" cy="535531"/>
          </a:xfrm>
          <a:prstGeom prst="rect">
            <a:avLst/>
          </a:prstGeom>
          <a:noFill/>
          <a:ln>
            <a:noFill/>
          </a:ln>
        </p:spPr>
        <p:txBody>
          <a:bodyPr spcFirstLastPara="1" wrap="square" lIns="91425" tIns="45700" rIns="91425" bIns="45700" anchor="t" anchorCtr="0">
            <a:spAutoFit/>
          </a:bodyPr>
          <a:lstStyle/>
          <a:p>
            <a:pPr marL="0" marR="0" lvl="0" indent="0" algn="l" rtl="0">
              <a:lnSpc>
                <a:spcPct val="90000"/>
              </a:lnSpc>
              <a:spcBef>
                <a:spcPts val="0"/>
              </a:spcBef>
              <a:spcAft>
                <a:spcPts val="0"/>
              </a:spcAft>
              <a:buNone/>
            </a:pPr>
            <a:r>
              <a:rPr lang="ja-JP" sz="3200">
                <a:solidFill>
                  <a:srgbClr val="2F5597"/>
                </a:solidFill>
                <a:latin typeface="Arial"/>
                <a:ea typeface="Arial"/>
                <a:cs typeface="Arial"/>
                <a:sym typeface="Arial"/>
              </a:rPr>
              <a:t>健康診断</a:t>
            </a:r>
            <a:endParaRPr sz="3200">
              <a:solidFill>
                <a:srgbClr val="2F5597"/>
              </a:solidFill>
              <a:latin typeface="Arial"/>
              <a:ea typeface="Arial"/>
              <a:cs typeface="Arial"/>
              <a:sym typeface="Arial"/>
            </a:endParaRPr>
          </a:p>
        </p:txBody>
      </p:sp>
      <p:sp>
        <p:nvSpPr>
          <p:cNvPr id="284" name="Google Shape;284;p10"/>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grpSp>
        <p:nvGrpSpPr>
          <p:cNvPr id="285" name="Google Shape;285;p10"/>
          <p:cNvGrpSpPr/>
          <p:nvPr/>
        </p:nvGrpSpPr>
        <p:grpSpPr>
          <a:xfrm>
            <a:off x="64525" y="46826"/>
            <a:ext cx="9091999" cy="860127"/>
            <a:chOff x="64526" y="67458"/>
            <a:chExt cx="9091999" cy="860127"/>
          </a:xfrm>
        </p:grpSpPr>
        <p:sp>
          <p:nvSpPr>
            <p:cNvPr id="286" name="Google Shape;286;p10"/>
            <p:cNvSpPr txBox="1"/>
            <p:nvPr/>
          </p:nvSpPr>
          <p:spPr>
            <a:xfrm>
              <a:off x="815546" y="213357"/>
              <a:ext cx="8340979" cy="632275"/>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400">
                  <a:solidFill>
                    <a:srgbClr val="001132"/>
                  </a:solidFill>
                  <a:latin typeface="Meiryo"/>
                  <a:ea typeface="Meiryo"/>
                  <a:cs typeface="Meiryo"/>
                  <a:sym typeface="Meiryo"/>
                </a:rPr>
                <a:t>放射線業務従事者の義務 －健康診断－</a:t>
              </a:r>
              <a:endParaRPr/>
            </a:p>
          </p:txBody>
        </p:sp>
        <p:pic>
          <p:nvPicPr>
            <p:cNvPr id="287" name="Google Shape;287;p10"/>
            <p:cNvPicPr preferRelativeResize="0"/>
            <p:nvPr/>
          </p:nvPicPr>
          <p:blipFill rotWithShape="1">
            <a:blip r:embed="rId3">
              <a:alphaModFix/>
            </a:blip>
            <a:srcRect/>
            <a:stretch/>
          </p:blipFill>
          <p:spPr>
            <a:xfrm>
              <a:off x="64526" y="67458"/>
              <a:ext cx="856700" cy="860127"/>
            </a:xfrm>
            <a:prstGeom prst="rect">
              <a:avLst/>
            </a:prstGeom>
            <a:noFill/>
            <a:ln>
              <a:noFill/>
            </a:ln>
          </p:spPr>
        </p:pic>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293"/>
        <p:cNvGrpSpPr/>
        <p:nvPr/>
      </p:nvGrpSpPr>
      <p:grpSpPr>
        <a:xfrm>
          <a:off x="0" y="0"/>
          <a:ext cx="0" cy="0"/>
          <a:chOff x="0" y="0"/>
          <a:chExt cx="0" cy="0"/>
        </a:xfrm>
      </p:grpSpPr>
      <p:grpSp>
        <p:nvGrpSpPr>
          <p:cNvPr id="294" name="Google Shape;294;p11"/>
          <p:cNvGrpSpPr/>
          <p:nvPr/>
        </p:nvGrpSpPr>
        <p:grpSpPr>
          <a:xfrm>
            <a:off x="-12525" y="-3218"/>
            <a:ext cx="9156525" cy="981635"/>
            <a:chOff x="-6263" y="2754"/>
            <a:chExt cx="9156525" cy="981635"/>
          </a:xfrm>
        </p:grpSpPr>
        <p:sp>
          <p:nvSpPr>
            <p:cNvPr id="295" name="Google Shape;295;p11"/>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296" name="Google Shape;296;p11"/>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297" name="Google Shape;297;p11"/>
          <p:cNvSpPr txBox="1">
            <a:spLocks noGrp="1"/>
          </p:cNvSpPr>
          <p:nvPr>
            <p:ph type="body" idx="1"/>
          </p:nvPr>
        </p:nvSpPr>
        <p:spPr>
          <a:xfrm>
            <a:off x="0" y="1484725"/>
            <a:ext cx="9144000" cy="984428"/>
          </a:xfrm>
          <a:prstGeom prst="rect">
            <a:avLst/>
          </a:prstGeom>
          <a:noFill/>
          <a:ln>
            <a:noFill/>
          </a:ln>
        </p:spPr>
        <p:txBody>
          <a:bodyPr spcFirstLastPara="1" wrap="square" lIns="91425" tIns="45700" rIns="91425" bIns="45700" anchor="t" anchorCtr="0">
            <a:normAutofit/>
          </a:bodyPr>
          <a:lstStyle/>
          <a:p>
            <a:pPr marL="0" lvl="0" indent="0" algn="ctr" rtl="0">
              <a:lnSpc>
                <a:spcPct val="90000"/>
              </a:lnSpc>
              <a:spcBef>
                <a:spcPts val="0"/>
              </a:spcBef>
              <a:spcAft>
                <a:spcPts val="0"/>
              </a:spcAft>
              <a:buClr>
                <a:srgbClr val="2F5597"/>
              </a:buClr>
              <a:buSzPts val="2900"/>
              <a:buNone/>
            </a:pPr>
            <a:r>
              <a:rPr lang="ja-JP" sz="2900">
                <a:solidFill>
                  <a:srgbClr val="2F5597"/>
                </a:solidFill>
                <a:latin typeface="Arial"/>
                <a:ea typeface="Arial"/>
                <a:cs typeface="Arial"/>
                <a:sym typeface="Arial"/>
              </a:rPr>
              <a:t>実効線量の算定</a:t>
            </a:r>
            <a:r>
              <a:rPr lang="ja-JP" sz="2900">
                <a:solidFill>
                  <a:srgbClr val="2F5597"/>
                </a:solidFill>
                <a:latin typeface="MS PGothic"/>
                <a:ea typeface="MS PGothic"/>
                <a:cs typeface="MS PGothic"/>
                <a:sym typeface="MS PGothic"/>
              </a:rPr>
              <a:t>（</a:t>
            </a:r>
            <a:r>
              <a:rPr lang="ja-JP" sz="2900">
                <a:solidFill>
                  <a:srgbClr val="2F5597"/>
                </a:solidFill>
                <a:latin typeface="Arial"/>
                <a:ea typeface="Arial"/>
                <a:cs typeface="Arial"/>
                <a:sym typeface="Arial"/>
              </a:rPr>
              <a:t>外部被ばくと内部被ばくの合算</a:t>
            </a:r>
            <a:r>
              <a:rPr lang="ja-JP" sz="2900">
                <a:solidFill>
                  <a:srgbClr val="2F5597"/>
                </a:solidFill>
                <a:latin typeface="MS PGothic"/>
                <a:ea typeface="MS PGothic"/>
                <a:cs typeface="MS PGothic"/>
                <a:sym typeface="MS PGothic"/>
              </a:rPr>
              <a:t>）</a:t>
            </a:r>
            <a:endParaRPr sz="2900">
              <a:solidFill>
                <a:srgbClr val="2F5597"/>
              </a:solidFill>
              <a:latin typeface="MS PGothic"/>
              <a:ea typeface="MS PGothic"/>
              <a:cs typeface="MS PGothic"/>
              <a:sym typeface="MS PGothic"/>
            </a:endParaRPr>
          </a:p>
        </p:txBody>
      </p:sp>
      <p:sp>
        <p:nvSpPr>
          <p:cNvPr id="298" name="Google Shape;298;p11"/>
          <p:cNvSpPr/>
          <p:nvPr/>
        </p:nvSpPr>
        <p:spPr>
          <a:xfrm>
            <a:off x="432708" y="2257439"/>
            <a:ext cx="8286750" cy="2066207"/>
          </a:xfrm>
          <a:prstGeom prst="rect">
            <a:avLst/>
          </a:prstGeom>
          <a:noFill/>
          <a:ln>
            <a:noFill/>
          </a:ln>
        </p:spPr>
        <p:txBody>
          <a:bodyPr spcFirstLastPara="1" wrap="square" lIns="91425" tIns="45700" rIns="91425" bIns="45700" anchor="t" anchorCtr="0">
            <a:spAutoFit/>
          </a:bodyPr>
          <a:lstStyle/>
          <a:p>
            <a:pPr marL="685800" marR="0" lvl="1" indent="-228600" algn="l" rtl="0">
              <a:lnSpc>
                <a:spcPct val="90000"/>
              </a:lnSpc>
              <a:spcBef>
                <a:spcPts val="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外部被ばくの測定</a:t>
            </a:r>
            <a:endParaRPr sz="2800" b="0" i="0" u="none" strike="noStrike" cap="none">
              <a:solidFill>
                <a:srgbClr val="000000"/>
              </a:solidFill>
              <a:latin typeface="Arial"/>
              <a:ea typeface="Arial"/>
              <a:cs typeface="Arial"/>
              <a:sym typeface="Arial"/>
            </a:endParaRPr>
          </a:p>
          <a:p>
            <a:pPr marL="1143000" marR="0" lvl="2" indent="-228600" algn="l" rtl="0">
              <a:lnSpc>
                <a:spcPct val="90000"/>
              </a:lnSpc>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個人線量計を着用、男子</a:t>
            </a:r>
            <a:r>
              <a:rPr lang="ja-JP" sz="2400" b="0" i="0" u="none" strike="noStrike" cap="none">
                <a:solidFill>
                  <a:srgbClr val="000000"/>
                </a:solidFill>
                <a:latin typeface="MS PGothic"/>
                <a:ea typeface="MS PGothic"/>
                <a:cs typeface="MS PGothic"/>
                <a:sym typeface="MS PGothic"/>
              </a:rPr>
              <a:t>：</a:t>
            </a:r>
            <a:r>
              <a:rPr lang="ja-JP" sz="2400" b="0" i="0" u="none" strike="noStrike" cap="none">
                <a:solidFill>
                  <a:srgbClr val="000000"/>
                </a:solidFill>
                <a:latin typeface="Arial"/>
                <a:ea typeface="Arial"/>
                <a:cs typeface="Arial"/>
                <a:sym typeface="Arial"/>
              </a:rPr>
              <a:t>胸部、女子</a:t>
            </a:r>
            <a:r>
              <a:rPr lang="ja-JP" sz="2400" b="0" i="0" u="none" strike="noStrike" cap="none">
                <a:solidFill>
                  <a:srgbClr val="000000"/>
                </a:solidFill>
                <a:latin typeface="MS PGothic"/>
                <a:ea typeface="MS PGothic"/>
                <a:cs typeface="MS PGothic"/>
                <a:sym typeface="MS PGothic"/>
              </a:rPr>
              <a:t>：</a:t>
            </a:r>
            <a:r>
              <a:rPr lang="ja-JP" sz="2400" b="0" i="0" u="none" strike="noStrike" cap="none">
                <a:solidFill>
                  <a:srgbClr val="000000"/>
                </a:solidFill>
                <a:latin typeface="Arial"/>
                <a:ea typeface="Arial"/>
                <a:cs typeface="Arial"/>
                <a:sym typeface="Arial"/>
              </a:rPr>
              <a:t>原則腹部</a:t>
            </a:r>
            <a:endParaRPr sz="2400" b="0" i="0" u="none" strike="noStrike" cap="none">
              <a:solidFill>
                <a:srgbClr val="000000"/>
              </a:solidFill>
              <a:latin typeface="Arial"/>
              <a:ea typeface="Arial"/>
              <a:cs typeface="Arial"/>
              <a:sym typeface="Arial"/>
            </a:endParaRPr>
          </a:p>
          <a:p>
            <a:pPr marL="1143000" marR="0" lvl="2" indent="-228600" algn="l" rtl="0">
              <a:lnSpc>
                <a:spcPct val="90000"/>
              </a:lnSpc>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管理区域滞在中は継続して測定</a:t>
            </a:r>
            <a:endParaRPr sz="2400" b="0" i="0" u="none" strike="noStrike" cap="none">
              <a:solidFill>
                <a:srgbClr val="000000"/>
              </a:solidFill>
              <a:latin typeface="Arial"/>
              <a:ea typeface="Arial"/>
              <a:cs typeface="Arial"/>
              <a:sym typeface="Arial"/>
            </a:endParaRPr>
          </a:p>
          <a:p>
            <a:pPr marL="1143000" marR="0" lvl="2" indent="-228600" algn="l" rtl="0">
              <a:lnSpc>
                <a:spcPct val="90000"/>
              </a:lnSpc>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1MeV未満のエックス線による被ばくを含める</a:t>
            </a:r>
            <a:endParaRPr sz="2400" b="0" i="0" u="none" strike="noStrike" cap="none">
              <a:solidFill>
                <a:srgbClr val="000000"/>
              </a:solidFill>
              <a:latin typeface="Arial"/>
              <a:ea typeface="Arial"/>
              <a:cs typeface="Arial"/>
              <a:sym typeface="Arial"/>
            </a:endParaRPr>
          </a:p>
          <a:p>
            <a:pPr marL="1143000" marR="0" lvl="2" indent="-228600" algn="l" rtl="0">
              <a:lnSpc>
                <a:spcPct val="90000"/>
              </a:lnSpc>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医療・診療被ばくや自然被ばくを除く</a:t>
            </a:r>
            <a:endParaRPr sz="2400" b="0" i="0" u="none" strike="noStrike" cap="none">
              <a:solidFill>
                <a:srgbClr val="000000"/>
              </a:solidFill>
              <a:latin typeface="Arial"/>
              <a:ea typeface="Arial"/>
              <a:cs typeface="Arial"/>
              <a:sym typeface="Arial"/>
            </a:endParaRPr>
          </a:p>
        </p:txBody>
      </p:sp>
      <p:sp>
        <p:nvSpPr>
          <p:cNvPr id="299" name="Google Shape;299;p11"/>
          <p:cNvSpPr/>
          <p:nvPr/>
        </p:nvSpPr>
        <p:spPr>
          <a:xfrm>
            <a:off x="432708" y="4546887"/>
            <a:ext cx="7927521" cy="1669688"/>
          </a:xfrm>
          <a:prstGeom prst="rect">
            <a:avLst/>
          </a:prstGeom>
          <a:noFill/>
          <a:ln>
            <a:noFill/>
          </a:ln>
        </p:spPr>
        <p:txBody>
          <a:bodyPr spcFirstLastPara="1" wrap="square" lIns="91425" tIns="45700" rIns="91425" bIns="45700" anchor="t" anchorCtr="0">
            <a:spAutoFit/>
          </a:bodyPr>
          <a:lstStyle/>
          <a:p>
            <a:pPr marL="685800" marR="0" lvl="1" indent="-228600" algn="l" rtl="0">
              <a:lnSpc>
                <a:spcPct val="90000"/>
              </a:lnSpc>
              <a:spcBef>
                <a:spcPts val="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内部被ばくの算定</a:t>
            </a:r>
            <a:r>
              <a:rPr lang="ja-JP" sz="2800" b="0" i="0" u="none" strike="noStrike" cap="none">
                <a:solidFill>
                  <a:srgbClr val="000000"/>
                </a:solidFill>
                <a:latin typeface="MS PGothic"/>
                <a:ea typeface="MS PGothic"/>
                <a:cs typeface="MS PGothic"/>
                <a:sym typeface="MS PGothic"/>
              </a:rPr>
              <a:t>（</a:t>
            </a:r>
            <a:r>
              <a:rPr lang="ja-JP" sz="2800" b="0" i="0" u="none" strike="noStrike" cap="none">
                <a:solidFill>
                  <a:srgbClr val="000000"/>
                </a:solidFill>
                <a:latin typeface="Arial"/>
                <a:ea typeface="Arial"/>
                <a:cs typeface="Arial"/>
                <a:sym typeface="Arial"/>
              </a:rPr>
              <a:t>計算</a:t>
            </a:r>
            <a:r>
              <a:rPr lang="ja-JP" sz="2800" b="0" i="0" u="none" strike="noStrike" cap="none">
                <a:solidFill>
                  <a:srgbClr val="000000"/>
                </a:solidFill>
                <a:latin typeface="MS PGothic"/>
                <a:ea typeface="MS PGothic"/>
                <a:cs typeface="MS PGothic"/>
                <a:sym typeface="MS PGothic"/>
              </a:rPr>
              <a:t>）</a:t>
            </a:r>
            <a:endParaRPr sz="2800" b="0" i="0" u="none" strike="noStrike" cap="none">
              <a:solidFill>
                <a:srgbClr val="000000"/>
              </a:solidFill>
              <a:latin typeface="MS PGothic"/>
              <a:ea typeface="MS PGothic"/>
              <a:cs typeface="MS PGothic"/>
              <a:sym typeface="MS PGothic"/>
            </a:endParaRPr>
          </a:p>
          <a:p>
            <a:pPr marL="1143000" marR="0" lvl="2" indent="-228600" algn="l" rtl="0">
              <a:lnSpc>
                <a:spcPct val="90000"/>
              </a:lnSpc>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3か月を超えない期間ごと</a:t>
            </a:r>
            <a:endParaRPr sz="2400" b="0" i="0" u="none" strike="noStrike" cap="none">
              <a:solidFill>
                <a:srgbClr val="000000"/>
              </a:solidFill>
              <a:latin typeface="Arial"/>
              <a:ea typeface="Arial"/>
              <a:cs typeface="Arial"/>
              <a:sym typeface="Arial"/>
            </a:endParaRPr>
          </a:p>
          <a:p>
            <a:pPr marL="1143000" marR="0" lvl="2" indent="-228600" algn="l" rtl="0">
              <a:lnSpc>
                <a:spcPct val="90000"/>
              </a:lnSpc>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妊娠中の女子：1か月を超えない期間ごと</a:t>
            </a:r>
            <a:endParaRPr sz="2400" b="0" i="0" u="none" strike="noStrike" cap="none">
              <a:solidFill>
                <a:srgbClr val="000000"/>
              </a:solidFill>
              <a:latin typeface="Arial"/>
              <a:ea typeface="Arial"/>
              <a:cs typeface="Arial"/>
              <a:sym typeface="Arial"/>
            </a:endParaRPr>
          </a:p>
          <a:p>
            <a:pPr marL="1143000" marR="0" lvl="2" indent="-228600" algn="l" rtl="0">
              <a:lnSpc>
                <a:spcPct val="90000"/>
              </a:lnSpc>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誤って体内摂取した場合</a:t>
            </a:r>
            <a:endParaRPr sz="2400" b="0" i="0" u="none" strike="noStrike" cap="none">
              <a:solidFill>
                <a:srgbClr val="000000"/>
              </a:solidFill>
              <a:latin typeface="Arial"/>
              <a:ea typeface="Arial"/>
              <a:cs typeface="Arial"/>
              <a:sym typeface="Arial"/>
            </a:endParaRPr>
          </a:p>
        </p:txBody>
      </p:sp>
      <p:sp>
        <p:nvSpPr>
          <p:cNvPr id="300" name="Google Shape;300;p11"/>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grpSp>
        <p:nvGrpSpPr>
          <p:cNvPr id="301" name="Google Shape;301;p11"/>
          <p:cNvGrpSpPr/>
          <p:nvPr/>
        </p:nvGrpSpPr>
        <p:grpSpPr>
          <a:xfrm>
            <a:off x="64525" y="46826"/>
            <a:ext cx="9091999" cy="860127"/>
            <a:chOff x="64526" y="67458"/>
            <a:chExt cx="9091999" cy="860127"/>
          </a:xfrm>
        </p:grpSpPr>
        <p:sp>
          <p:nvSpPr>
            <p:cNvPr id="302" name="Google Shape;302;p11"/>
            <p:cNvSpPr txBox="1"/>
            <p:nvPr/>
          </p:nvSpPr>
          <p:spPr>
            <a:xfrm>
              <a:off x="815546" y="244134"/>
              <a:ext cx="8340979" cy="570720"/>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000">
                  <a:solidFill>
                    <a:srgbClr val="001132"/>
                  </a:solidFill>
                  <a:latin typeface="Meiryo"/>
                  <a:ea typeface="Meiryo"/>
                  <a:cs typeface="Meiryo"/>
                  <a:sym typeface="Meiryo"/>
                </a:rPr>
                <a:t>放射線業務従事者の義務 －被ばく線量管理－</a:t>
              </a:r>
              <a:endParaRPr/>
            </a:p>
          </p:txBody>
        </p:sp>
        <p:pic>
          <p:nvPicPr>
            <p:cNvPr id="303" name="Google Shape;303;p11"/>
            <p:cNvPicPr preferRelativeResize="0"/>
            <p:nvPr/>
          </p:nvPicPr>
          <p:blipFill rotWithShape="1">
            <a:blip r:embed="rId3">
              <a:alphaModFix/>
            </a:blip>
            <a:srcRect/>
            <a:stretch/>
          </p:blipFill>
          <p:spPr>
            <a:xfrm>
              <a:off x="64526" y="67458"/>
              <a:ext cx="856700" cy="860127"/>
            </a:xfrm>
            <a:prstGeom prst="rect">
              <a:avLst/>
            </a:prstGeom>
            <a:noFill/>
            <a:ln>
              <a:noFill/>
            </a:ln>
          </p:spPr>
        </p:pic>
      </p:gr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309"/>
        <p:cNvGrpSpPr/>
        <p:nvPr/>
      </p:nvGrpSpPr>
      <p:grpSpPr>
        <a:xfrm>
          <a:off x="0" y="0"/>
          <a:ext cx="0" cy="0"/>
          <a:chOff x="0" y="0"/>
          <a:chExt cx="0" cy="0"/>
        </a:xfrm>
      </p:grpSpPr>
      <p:grpSp>
        <p:nvGrpSpPr>
          <p:cNvPr id="310" name="Google Shape;310;p12"/>
          <p:cNvGrpSpPr/>
          <p:nvPr/>
        </p:nvGrpSpPr>
        <p:grpSpPr>
          <a:xfrm>
            <a:off x="-12525" y="1107"/>
            <a:ext cx="9156525" cy="981635"/>
            <a:chOff x="-6263" y="2754"/>
            <a:chExt cx="9156525" cy="981635"/>
          </a:xfrm>
        </p:grpSpPr>
        <p:sp>
          <p:nvSpPr>
            <p:cNvPr id="311" name="Google Shape;311;p12"/>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312" name="Google Shape;312;p12"/>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313" name="Google Shape;313;p12"/>
          <p:cNvSpPr txBox="1"/>
          <p:nvPr/>
        </p:nvSpPr>
        <p:spPr>
          <a:xfrm>
            <a:off x="4126724" y="5828790"/>
            <a:ext cx="4731526" cy="369332"/>
          </a:xfrm>
          <a:prstGeom prst="rect">
            <a:avLst/>
          </a:prstGeom>
          <a:noFill/>
          <a:ln>
            <a:noFill/>
          </a:ln>
        </p:spPr>
        <p:txBody>
          <a:bodyPr spcFirstLastPara="1" wrap="square" lIns="91425" tIns="45700" rIns="91425" bIns="45700" anchor="t" anchorCtr="0">
            <a:spAutoFit/>
          </a:bodyPr>
          <a:lstStyle/>
          <a:p>
            <a:pPr marL="0" marR="0" lvl="0" indent="0" algn="r" rtl="0">
              <a:spcBef>
                <a:spcPts val="0"/>
              </a:spcBef>
              <a:spcAft>
                <a:spcPts val="0"/>
              </a:spcAft>
              <a:buNone/>
            </a:pPr>
            <a:r>
              <a:rPr lang="ja-JP" sz="1800">
                <a:solidFill>
                  <a:schemeClr val="dk1"/>
                </a:solidFill>
                <a:latin typeface="Arial"/>
                <a:ea typeface="Arial"/>
                <a:cs typeface="Arial"/>
                <a:sym typeface="Arial"/>
              </a:rPr>
              <a:t>*2021年3月までは150mSv/年。</a:t>
            </a:r>
            <a:endParaRPr sz="1800">
              <a:solidFill>
                <a:schemeClr val="dk1"/>
              </a:solidFill>
              <a:latin typeface="Arial"/>
              <a:ea typeface="Arial"/>
              <a:cs typeface="Arial"/>
              <a:sym typeface="Arial"/>
            </a:endParaRPr>
          </a:p>
        </p:txBody>
      </p:sp>
      <p:graphicFrame>
        <p:nvGraphicFramePr>
          <p:cNvPr id="314" name="Google Shape;314;p12"/>
          <p:cNvGraphicFramePr/>
          <p:nvPr/>
        </p:nvGraphicFramePr>
        <p:xfrm>
          <a:off x="285750" y="1462838"/>
          <a:ext cx="8572500" cy="4289425"/>
        </p:xfrm>
        <a:graphic>
          <a:graphicData uri="http://schemas.openxmlformats.org/drawingml/2006/table">
            <a:tbl>
              <a:tblPr firstRow="1" bandRow="1">
                <a:noFill/>
                <a:tableStyleId>{0F68433C-9067-49A5-95E9-15CA20C8B148}</a:tableStyleId>
              </a:tblPr>
              <a:tblGrid>
                <a:gridCol w="2301875">
                  <a:extLst>
                    <a:ext uri="{9D8B030D-6E8A-4147-A177-3AD203B41FA5}">
                      <a16:colId xmlns:a16="http://schemas.microsoft.com/office/drawing/2014/main" val="20000"/>
                    </a:ext>
                  </a:extLst>
                </a:gridCol>
                <a:gridCol w="6270625">
                  <a:extLst>
                    <a:ext uri="{9D8B030D-6E8A-4147-A177-3AD203B41FA5}">
                      <a16:colId xmlns:a16="http://schemas.microsoft.com/office/drawing/2014/main" val="20001"/>
                    </a:ext>
                  </a:extLst>
                </a:gridCol>
              </a:tblGrid>
              <a:tr h="447675">
                <a:tc>
                  <a:txBody>
                    <a:bodyPr/>
                    <a:lstStyle/>
                    <a:p>
                      <a:pPr marL="0" marR="0" lvl="0" indent="0" algn="ctr" rtl="0">
                        <a:lnSpc>
                          <a:spcPct val="100000"/>
                        </a:lnSpc>
                        <a:spcBef>
                          <a:spcPts val="0"/>
                        </a:spcBef>
                        <a:spcAft>
                          <a:spcPts val="0"/>
                        </a:spcAft>
                        <a:buClr>
                          <a:schemeClr val="dk1"/>
                        </a:buClr>
                        <a:buSzPts val="2000"/>
                        <a:buFont typeface="Arial"/>
                        <a:buNone/>
                      </a:pPr>
                      <a:r>
                        <a:rPr lang="ja-JP" sz="2000" u="none" strike="noStrike" cap="none">
                          <a:latin typeface="Arial"/>
                          <a:ea typeface="Arial"/>
                          <a:cs typeface="Arial"/>
                          <a:sym typeface="Arial"/>
                        </a:rPr>
                        <a:t>種　類</a:t>
                      </a:r>
                      <a:endParaRPr sz="2000" b="1" i="0" u="none" strike="noStrike" cap="none">
                        <a:solidFill>
                          <a:srgbClr val="FFFFFF"/>
                        </a:solidFill>
                        <a:latin typeface="Arial"/>
                        <a:ea typeface="Arial"/>
                        <a:cs typeface="Arial"/>
                        <a:sym typeface="Arial"/>
                      </a:endParaRPr>
                    </a:p>
                  </a:txBody>
                  <a:tcPr marL="91450" marR="91450" marT="45700" marB="457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lnSpc>
                          <a:spcPct val="100000"/>
                        </a:lnSpc>
                        <a:spcBef>
                          <a:spcPts val="0"/>
                        </a:spcBef>
                        <a:spcAft>
                          <a:spcPts val="0"/>
                        </a:spcAft>
                        <a:buClr>
                          <a:schemeClr val="dk1"/>
                        </a:buClr>
                        <a:buSzPts val="2000"/>
                        <a:buFont typeface="Arial"/>
                        <a:buNone/>
                      </a:pPr>
                      <a:r>
                        <a:rPr lang="ja-JP" sz="2000" u="none" strike="noStrike" cap="none">
                          <a:latin typeface="Arial"/>
                          <a:ea typeface="Arial"/>
                          <a:cs typeface="Arial"/>
                          <a:sym typeface="Arial"/>
                        </a:rPr>
                        <a:t>定義および限度</a:t>
                      </a:r>
                      <a:endParaRPr sz="2000" b="1" i="0" u="none" strike="noStrike" cap="none">
                        <a:solidFill>
                          <a:srgbClr val="FFFFFF"/>
                        </a:solidFill>
                        <a:latin typeface="Arial"/>
                        <a:ea typeface="Arial"/>
                        <a:cs typeface="Arial"/>
                        <a:sym typeface="Arial"/>
                      </a:endParaRPr>
                    </a:p>
                  </a:txBody>
                  <a:tcPr marL="91450" marR="91450" marT="45700" marB="457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1"/>
                    </a:solidFill>
                  </a:tcPr>
                </a:tc>
                <a:extLst>
                  <a:ext uri="{0D108BD9-81ED-4DB2-BD59-A6C34878D82A}">
                    <a16:rowId xmlns:a16="http://schemas.microsoft.com/office/drawing/2014/main" val="10000"/>
                  </a:ext>
                </a:extLst>
              </a:tr>
              <a:tr h="1920875">
                <a:tc>
                  <a:txBody>
                    <a:bodyPr/>
                    <a:lstStyle/>
                    <a:p>
                      <a:pPr marL="0" marR="0" lvl="0" indent="0" algn="ctr" rtl="0">
                        <a:lnSpc>
                          <a:spcPct val="100000"/>
                        </a:lnSpc>
                        <a:spcBef>
                          <a:spcPts val="0"/>
                        </a:spcBef>
                        <a:spcAft>
                          <a:spcPts val="0"/>
                        </a:spcAft>
                        <a:buClr>
                          <a:schemeClr val="dk1"/>
                        </a:buClr>
                        <a:buSzPts val="2200"/>
                        <a:buFont typeface="Arial"/>
                        <a:buNone/>
                      </a:pPr>
                      <a:r>
                        <a:rPr lang="ja-JP" sz="2200" u="none" strike="noStrike" cap="none">
                          <a:latin typeface="Arial"/>
                          <a:ea typeface="Arial"/>
                          <a:cs typeface="Arial"/>
                          <a:sym typeface="Arial"/>
                        </a:rPr>
                        <a:t>実効線量限度</a:t>
                      </a:r>
                      <a:endParaRPr sz="2200" b="0" i="0" u="none" strike="noStrike" cap="none">
                        <a:solidFill>
                          <a:srgbClr val="000000"/>
                        </a:solidFill>
                        <a:latin typeface="Arial"/>
                        <a:ea typeface="Arial"/>
                        <a:cs typeface="Arial"/>
                        <a:sym typeface="Arial"/>
                      </a:endParaRPr>
                    </a:p>
                  </a:txBody>
                  <a:tcPr marL="91450" marR="91450" marT="45700" marB="457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Clr>
                          <a:schemeClr val="dk1"/>
                        </a:buClr>
                        <a:buSzPts val="2000"/>
                        <a:buFont typeface="Arial"/>
                        <a:buNone/>
                      </a:pPr>
                      <a:r>
                        <a:rPr lang="ja-JP" sz="2000" u="none" strike="noStrike" cap="none">
                          <a:latin typeface="Arial"/>
                          <a:ea typeface="Arial"/>
                          <a:cs typeface="Arial"/>
                          <a:sym typeface="Arial"/>
                        </a:rPr>
                        <a:t>全身被ばくの限度</a:t>
                      </a:r>
                      <a:endParaRPr sz="2000" u="none" strike="noStrike" cap="none">
                        <a:latin typeface="Arial"/>
                        <a:ea typeface="Arial"/>
                        <a:cs typeface="Arial"/>
                        <a:sym typeface="Arial"/>
                      </a:endParaRPr>
                    </a:p>
                    <a:p>
                      <a:pPr marL="800100" marR="0" lvl="1" indent="-342900" algn="l" rtl="0">
                        <a:lnSpc>
                          <a:spcPct val="100000"/>
                        </a:lnSpc>
                        <a:spcBef>
                          <a:spcPts val="0"/>
                        </a:spcBef>
                        <a:spcAft>
                          <a:spcPts val="0"/>
                        </a:spcAft>
                        <a:buClr>
                          <a:schemeClr val="dk1"/>
                        </a:buClr>
                        <a:buSzPts val="2000"/>
                        <a:buFont typeface="Arial"/>
                        <a:buChar char="•"/>
                      </a:pPr>
                      <a:r>
                        <a:rPr lang="ja-JP" sz="2000" u="none" strike="noStrike" cap="none">
                          <a:latin typeface="Arial"/>
                          <a:ea typeface="Arial"/>
                          <a:cs typeface="Arial"/>
                          <a:sym typeface="Arial"/>
                        </a:rPr>
                        <a:t>100mSv/5年かつ50mSv/年</a:t>
                      </a:r>
                      <a:endParaRPr sz="2000" u="none" strike="noStrike" cap="none">
                        <a:latin typeface="Arial"/>
                        <a:ea typeface="Arial"/>
                        <a:cs typeface="Arial"/>
                        <a:sym typeface="Arial"/>
                      </a:endParaRPr>
                    </a:p>
                    <a:p>
                      <a:pPr marL="800100" marR="0" lvl="1" indent="-342900" algn="l" rtl="0">
                        <a:lnSpc>
                          <a:spcPct val="100000"/>
                        </a:lnSpc>
                        <a:spcBef>
                          <a:spcPts val="0"/>
                        </a:spcBef>
                        <a:spcAft>
                          <a:spcPts val="0"/>
                        </a:spcAft>
                        <a:buClr>
                          <a:schemeClr val="dk1"/>
                        </a:buClr>
                        <a:buSzPts val="2000"/>
                        <a:buFont typeface="Arial"/>
                        <a:buChar char="•"/>
                      </a:pPr>
                      <a:r>
                        <a:rPr lang="ja-JP" sz="2000" u="none" strike="noStrike" cap="none">
                          <a:latin typeface="Arial"/>
                          <a:ea typeface="Arial"/>
                          <a:cs typeface="Arial"/>
                          <a:sym typeface="Arial"/>
                        </a:rPr>
                        <a:t>女子：5mSv/3月</a:t>
                      </a:r>
                      <a:endParaRPr sz="2000" u="none" strike="noStrike" cap="none">
                        <a:latin typeface="Arial"/>
                        <a:ea typeface="Arial"/>
                        <a:cs typeface="Arial"/>
                        <a:sym typeface="Arial"/>
                      </a:endParaRPr>
                    </a:p>
                    <a:p>
                      <a:pPr marL="800100" marR="0" lvl="1" indent="-342900" algn="l" rtl="0">
                        <a:lnSpc>
                          <a:spcPct val="100000"/>
                        </a:lnSpc>
                        <a:spcBef>
                          <a:spcPts val="0"/>
                        </a:spcBef>
                        <a:spcAft>
                          <a:spcPts val="0"/>
                        </a:spcAft>
                        <a:buClr>
                          <a:schemeClr val="dk1"/>
                        </a:buClr>
                        <a:buSzPts val="2000"/>
                        <a:buFont typeface="Arial"/>
                        <a:buChar char="•"/>
                      </a:pPr>
                      <a:r>
                        <a:rPr lang="ja-JP" sz="2000" u="none" strike="noStrike" cap="none">
                          <a:latin typeface="Arial"/>
                          <a:ea typeface="Arial"/>
                          <a:cs typeface="Arial"/>
                          <a:sym typeface="Arial"/>
                        </a:rPr>
                        <a:t>妊娠中の女子：出産まで内部被ばく1mSv</a:t>
                      </a:r>
                      <a:endParaRPr sz="2000" b="0" i="0" u="none" strike="noStrike" cap="none">
                        <a:solidFill>
                          <a:schemeClr val="dk1"/>
                        </a:solidFill>
                        <a:latin typeface="Arial"/>
                        <a:ea typeface="Arial"/>
                        <a:cs typeface="Arial"/>
                        <a:sym typeface="Arial"/>
                      </a:endParaRPr>
                    </a:p>
                  </a:txBody>
                  <a:tcPr marL="91450" marR="91450" marT="45700" marB="457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920875">
                <a:tc>
                  <a:txBody>
                    <a:bodyPr/>
                    <a:lstStyle/>
                    <a:p>
                      <a:pPr marL="0" marR="0" lvl="0" indent="0" algn="ctr" rtl="0">
                        <a:lnSpc>
                          <a:spcPct val="100000"/>
                        </a:lnSpc>
                        <a:spcBef>
                          <a:spcPts val="0"/>
                        </a:spcBef>
                        <a:spcAft>
                          <a:spcPts val="0"/>
                        </a:spcAft>
                        <a:buClr>
                          <a:schemeClr val="dk1"/>
                        </a:buClr>
                        <a:buSzPts val="2200"/>
                        <a:buFont typeface="Arial"/>
                        <a:buNone/>
                      </a:pPr>
                      <a:r>
                        <a:rPr lang="ja-JP" sz="2200" u="none" strike="noStrike" cap="none">
                          <a:latin typeface="Arial"/>
                          <a:ea typeface="Arial"/>
                          <a:cs typeface="Arial"/>
                          <a:sym typeface="Arial"/>
                        </a:rPr>
                        <a:t>等価線量限度</a:t>
                      </a:r>
                      <a:endParaRPr sz="2200" b="0" i="0" u="none" strike="noStrike" cap="none">
                        <a:solidFill>
                          <a:srgbClr val="000000"/>
                        </a:solidFill>
                        <a:latin typeface="Arial"/>
                        <a:ea typeface="Arial"/>
                        <a:cs typeface="Arial"/>
                        <a:sym typeface="Arial"/>
                      </a:endParaRPr>
                    </a:p>
                  </a:txBody>
                  <a:tcPr marL="91450" marR="91450" marT="45700" marB="457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1"/>
                    </a:solidFill>
                  </a:tcPr>
                </a:tc>
                <a:tc>
                  <a:txBody>
                    <a:bodyPr/>
                    <a:lstStyle/>
                    <a:p>
                      <a:pPr marL="0" marR="0" lvl="0" indent="0" algn="l" rtl="0">
                        <a:lnSpc>
                          <a:spcPct val="100000"/>
                        </a:lnSpc>
                        <a:spcBef>
                          <a:spcPts val="0"/>
                        </a:spcBef>
                        <a:spcAft>
                          <a:spcPts val="0"/>
                        </a:spcAft>
                        <a:buClr>
                          <a:schemeClr val="dk1"/>
                        </a:buClr>
                        <a:buSzPts val="2000"/>
                        <a:buFont typeface="Arial"/>
                        <a:buNone/>
                      </a:pPr>
                      <a:r>
                        <a:rPr lang="ja-JP" sz="2000" u="none" strike="noStrike" cap="none">
                          <a:latin typeface="Arial"/>
                          <a:ea typeface="Arial"/>
                          <a:cs typeface="Arial"/>
                          <a:sym typeface="Arial"/>
                        </a:rPr>
                        <a:t>特定組織の被ばく限度</a:t>
                      </a:r>
                      <a:endParaRPr sz="2000" u="none" strike="noStrike" cap="none">
                        <a:latin typeface="Arial"/>
                        <a:ea typeface="Arial"/>
                        <a:cs typeface="Arial"/>
                        <a:sym typeface="Arial"/>
                      </a:endParaRPr>
                    </a:p>
                    <a:p>
                      <a:pPr marL="800100" marR="0" lvl="1" indent="-342900" algn="l" rtl="0">
                        <a:lnSpc>
                          <a:spcPct val="100000"/>
                        </a:lnSpc>
                        <a:spcBef>
                          <a:spcPts val="0"/>
                        </a:spcBef>
                        <a:spcAft>
                          <a:spcPts val="0"/>
                        </a:spcAft>
                        <a:buClr>
                          <a:schemeClr val="dk1"/>
                        </a:buClr>
                        <a:buSzPts val="2000"/>
                        <a:buFont typeface="Arial"/>
                        <a:buChar char="•"/>
                      </a:pPr>
                      <a:r>
                        <a:rPr lang="ja-JP" sz="2000" u="none" strike="noStrike" cap="none">
                          <a:latin typeface="Arial"/>
                          <a:ea typeface="Arial"/>
                          <a:cs typeface="Arial"/>
                          <a:sym typeface="Arial"/>
                        </a:rPr>
                        <a:t>眼の水晶体：100mSv/5年かつ50mSv/年</a:t>
                      </a:r>
                      <a:r>
                        <a:rPr lang="ja-JP" sz="2000" u="none" strike="noStrike" cap="none" baseline="30000">
                          <a:latin typeface="Arial"/>
                          <a:ea typeface="Arial"/>
                          <a:cs typeface="Arial"/>
                          <a:sym typeface="Arial"/>
                        </a:rPr>
                        <a:t>*</a:t>
                      </a:r>
                      <a:endParaRPr/>
                    </a:p>
                    <a:p>
                      <a:pPr marL="800100" marR="0" lvl="1" indent="-342900" algn="l" rtl="0">
                        <a:lnSpc>
                          <a:spcPct val="100000"/>
                        </a:lnSpc>
                        <a:spcBef>
                          <a:spcPts val="0"/>
                        </a:spcBef>
                        <a:spcAft>
                          <a:spcPts val="0"/>
                        </a:spcAft>
                        <a:buClr>
                          <a:schemeClr val="dk1"/>
                        </a:buClr>
                        <a:buSzPts val="2000"/>
                        <a:buFont typeface="Arial"/>
                        <a:buChar char="•"/>
                      </a:pPr>
                      <a:r>
                        <a:rPr lang="ja-JP" sz="2000" u="none" strike="noStrike" cap="none">
                          <a:latin typeface="Arial"/>
                          <a:ea typeface="Arial"/>
                          <a:cs typeface="Arial"/>
                          <a:sym typeface="Arial"/>
                        </a:rPr>
                        <a:t>皮膚：500mSv/年</a:t>
                      </a:r>
                      <a:endParaRPr sz="2000" u="none" strike="noStrike" cap="none">
                        <a:latin typeface="Arial"/>
                        <a:ea typeface="Arial"/>
                        <a:cs typeface="Arial"/>
                        <a:sym typeface="Arial"/>
                      </a:endParaRPr>
                    </a:p>
                    <a:p>
                      <a:pPr marL="800100" marR="0" lvl="1" indent="-342900" algn="l" rtl="0">
                        <a:lnSpc>
                          <a:spcPct val="100000"/>
                        </a:lnSpc>
                        <a:spcBef>
                          <a:spcPts val="0"/>
                        </a:spcBef>
                        <a:spcAft>
                          <a:spcPts val="0"/>
                        </a:spcAft>
                        <a:buClr>
                          <a:schemeClr val="dk1"/>
                        </a:buClr>
                        <a:buSzPts val="2000"/>
                        <a:buFont typeface="Arial"/>
                        <a:buChar char="•"/>
                      </a:pPr>
                      <a:r>
                        <a:rPr lang="ja-JP" sz="2000" u="none" strike="noStrike" cap="none">
                          <a:latin typeface="Arial"/>
                          <a:ea typeface="Arial"/>
                          <a:cs typeface="Arial"/>
                          <a:sym typeface="Arial"/>
                        </a:rPr>
                        <a:t>妊娠中の女子の腹部表面：出産まで2mSv</a:t>
                      </a:r>
                      <a:endParaRPr sz="2000" b="0" i="0" u="none" strike="noStrike" cap="none">
                        <a:solidFill>
                          <a:schemeClr val="dk1"/>
                        </a:solidFill>
                        <a:latin typeface="Arial"/>
                        <a:ea typeface="Arial"/>
                        <a:cs typeface="Arial"/>
                        <a:sym typeface="Arial"/>
                      </a:endParaRPr>
                    </a:p>
                  </a:txBody>
                  <a:tcPr marL="91450" marR="91450" marT="45700" marB="45700"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2"/>
                  </a:ext>
                </a:extLst>
              </a:tr>
            </a:tbl>
          </a:graphicData>
        </a:graphic>
      </p:graphicFrame>
      <p:sp>
        <p:nvSpPr>
          <p:cNvPr id="315" name="Google Shape;315;p12"/>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grpSp>
        <p:nvGrpSpPr>
          <p:cNvPr id="316" name="Google Shape;316;p12"/>
          <p:cNvGrpSpPr/>
          <p:nvPr/>
        </p:nvGrpSpPr>
        <p:grpSpPr>
          <a:xfrm>
            <a:off x="12525" y="46826"/>
            <a:ext cx="9144000" cy="860127"/>
            <a:chOff x="12526" y="67458"/>
            <a:chExt cx="9144000" cy="860127"/>
          </a:xfrm>
        </p:grpSpPr>
        <p:sp>
          <p:nvSpPr>
            <p:cNvPr id="317" name="Google Shape;317;p12"/>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5）放射線業務従事者の線量限度</a:t>
              </a:r>
              <a:endParaRPr/>
            </a:p>
          </p:txBody>
        </p:sp>
        <p:pic>
          <p:nvPicPr>
            <p:cNvPr id="318" name="Google Shape;318;p12"/>
            <p:cNvPicPr preferRelativeResize="0"/>
            <p:nvPr/>
          </p:nvPicPr>
          <p:blipFill rotWithShape="1">
            <a:blip r:embed="rId3">
              <a:alphaModFix/>
            </a:blip>
            <a:srcRect/>
            <a:stretch/>
          </p:blipFill>
          <p:spPr>
            <a:xfrm>
              <a:off x="64526" y="67458"/>
              <a:ext cx="856700" cy="860127"/>
            </a:xfrm>
            <a:prstGeom prst="rect">
              <a:avLst/>
            </a:prstGeom>
            <a:noFill/>
            <a:ln>
              <a:noFill/>
            </a:ln>
          </p:spPr>
        </p:pic>
      </p:gr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324"/>
        <p:cNvGrpSpPr/>
        <p:nvPr/>
      </p:nvGrpSpPr>
      <p:grpSpPr>
        <a:xfrm>
          <a:off x="0" y="0"/>
          <a:ext cx="0" cy="0"/>
          <a:chOff x="0" y="0"/>
          <a:chExt cx="0" cy="0"/>
        </a:xfrm>
      </p:grpSpPr>
      <p:grpSp>
        <p:nvGrpSpPr>
          <p:cNvPr id="325" name="Google Shape;325;p13"/>
          <p:cNvGrpSpPr/>
          <p:nvPr/>
        </p:nvGrpSpPr>
        <p:grpSpPr>
          <a:xfrm>
            <a:off x="-2477" y="3397"/>
            <a:ext cx="9156525" cy="981635"/>
            <a:chOff x="-6263" y="2754"/>
            <a:chExt cx="9156525" cy="981635"/>
          </a:xfrm>
        </p:grpSpPr>
        <p:sp>
          <p:nvSpPr>
            <p:cNvPr id="326" name="Google Shape;326;p13"/>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327" name="Google Shape;327;p13"/>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328" name="Google Shape;328;p13"/>
          <p:cNvSpPr txBox="1">
            <a:spLocks noGrp="1"/>
          </p:cNvSpPr>
          <p:nvPr>
            <p:ph type="body" idx="1"/>
          </p:nvPr>
        </p:nvSpPr>
        <p:spPr>
          <a:xfrm>
            <a:off x="620715" y="1532441"/>
            <a:ext cx="7886700" cy="4351338"/>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600"/>
              <a:buChar char="•"/>
            </a:pPr>
            <a:r>
              <a:rPr lang="ja-JP" sz="2600">
                <a:latin typeface="Arial"/>
                <a:ea typeface="Arial"/>
                <a:cs typeface="Arial"/>
                <a:sym typeface="Arial"/>
              </a:rPr>
              <a:t>IDカード</a:t>
            </a:r>
            <a:r>
              <a:rPr lang="ja-JP" sz="2600">
                <a:latin typeface="MS PGothic"/>
                <a:ea typeface="MS PGothic"/>
                <a:cs typeface="MS PGothic"/>
                <a:sym typeface="MS PGothic"/>
              </a:rPr>
              <a:t>（</a:t>
            </a:r>
            <a:r>
              <a:rPr lang="ja-JP" sz="2600">
                <a:latin typeface="Arial"/>
                <a:ea typeface="Arial"/>
                <a:cs typeface="Arial"/>
                <a:sym typeface="Arial"/>
              </a:rPr>
              <a:t>あるいは個人被ばく線量計など</a:t>
            </a:r>
            <a:r>
              <a:rPr lang="ja-JP" sz="2600">
                <a:latin typeface="MS PGothic"/>
                <a:ea typeface="MS PGothic"/>
                <a:cs typeface="MS PGothic"/>
                <a:sym typeface="MS PGothic"/>
              </a:rPr>
              <a:t>）</a:t>
            </a:r>
            <a:r>
              <a:rPr lang="ja-JP" sz="2600">
                <a:latin typeface="Arial"/>
                <a:ea typeface="Arial"/>
                <a:cs typeface="Arial"/>
                <a:sym typeface="Arial"/>
              </a:rPr>
              <a:t>を用いて自動ドアを解錠すると、自動的に入域時間が記録される。</a:t>
            </a:r>
            <a:endParaRPr sz="2600">
              <a:latin typeface="Arial"/>
              <a:ea typeface="Arial"/>
              <a:cs typeface="Arial"/>
              <a:sym typeface="Arial"/>
            </a:endParaRPr>
          </a:p>
        </p:txBody>
      </p:sp>
      <p:sp>
        <p:nvSpPr>
          <p:cNvPr id="329" name="Google Shape;329;p13"/>
          <p:cNvSpPr/>
          <p:nvPr/>
        </p:nvSpPr>
        <p:spPr>
          <a:xfrm>
            <a:off x="628650" y="4086429"/>
            <a:ext cx="7962691" cy="1172629"/>
          </a:xfrm>
          <a:prstGeom prst="rect">
            <a:avLst/>
          </a:prstGeom>
          <a:noFill/>
          <a:ln>
            <a:noFill/>
          </a:ln>
        </p:spPr>
        <p:txBody>
          <a:bodyPr spcFirstLastPara="1" wrap="square" lIns="91425" tIns="45700" rIns="91425" bIns="45700" anchor="t" anchorCtr="0">
            <a:spAutoFit/>
          </a:bodyPr>
          <a:lstStyle/>
          <a:p>
            <a:pPr marL="228600" marR="0" lvl="0" indent="-228600" algn="l" rtl="0">
              <a:lnSpc>
                <a:spcPct val="90000"/>
              </a:lnSpc>
              <a:spcBef>
                <a:spcPts val="0"/>
              </a:spcBef>
              <a:spcAft>
                <a:spcPts val="0"/>
              </a:spcAft>
              <a:buClr>
                <a:srgbClr val="000000"/>
              </a:buClr>
              <a:buSzPts val="2600"/>
              <a:buFont typeface="Arial"/>
              <a:buChar char="•"/>
            </a:pPr>
            <a:r>
              <a:rPr lang="ja-JP" sz="2600">
                <a:solidFill>
                  <a:srgbClr val="000000"/>
                </a:solidFill>
                <a:latin typeface="Arial"/>
                <a:ea typeface="Arial"/>
                <a:cs typeface="Arial"/>
                <a:sym typeface="Arial"/>
              </a:rPr>
              <a:t>退出時にもIDカード</a:t>
            </a:r>
            <a:r>
              <a:rPr lang="ja-JP" sz="2600">
                <a:solidFill>
                  <a:srgbClr val="000000"/>
                </a:solidFill>
                <a:latin typeface="MS PGothic"/>
                <a:ea typeface="MS PGothic"/>
                <a:cs typeface="MS PGothic"/>
                <a:sym typeface="MS PGothic"/>
              </a:rPr>
              <a:t>（</a:t>
            </a:r>
            <a:r>
              <a:rPr lang="ja-JP" sz="2600">
                <a:solidFill>
                  <a:srgbClr val="000000"/>
                </a:solidFill>
                <a:latin typeface="Arial"/>
                <a:ea typeface="Arial"/>
                <a:cs typeface="Arial"/>
                <a:sym typeface="Arial"/>
              </a:rPr>
              <a:t>あるいは個人被ばく線量計など</a:t>
            </a:r>
            <a:r>
              <a:rPr lang="ja-JP" sz="2600">
                <a:solidFill>
                  <a:srgbClr val="000000"/>
                </a:solidFill>
                <a:latin typeface="MS PGothic"/>
                <a:ea typeface="MS PGothic"/>
                <a:cs typeface="MS PGothic"/>
                <a:sym typeface="MS PGothic"/>
              </a:rPr>
              <a:t>）</a:t>
            </a:r>
            <a:r>
              <a:rPr lang="ja-JP" sz="2600">
                <a:solidFill>
                  <a:srgbClr val="000000"/>
                </a:solidFill>
                <a:latin typeface="Arial"/>
                <a:ea typeface="Arial"/>
                <a:cs typeface="Arial"/>
                <a:sym typeface="Arial"/>
              </a:rPr>
              <a:t>を用いて自動ドアを解錠すると、自動的に退域時間が記録される。</a:t>
            </a:r>
            <a:endParaRPr sz="2600">
              <a:solidFill>
                <a:srgbClr val="000000"/>
              </a:solidFill>
              <a:latin typeface="Arial"/>
              <a:ea typeface="Arial"/>
              <a:cs typeface="Arial"/>
              <a:sym typeface="Arial"/>
            </a:endParaRPr>
          </a:p>
        </p:txBody>
      </p:sp>
      <p:sp>
        <p:nvSpPr>
          <p:cNvPr id="330" name="Google Shape;330;p13"/>
          <p:cNvSpPr/>
          <p:nvPr/>
        </p:nvSpPr>
        <p:spPr>
          <a:xfrm>
            <a:off x="628650" y="2847337"/>
            <a:ext cx="7878765" cy="701731"/>
          </a:xfrm>
          <a:prstGeom prst="rect">
            <a:avLst/>
          </a:prstGeom>
          <a:noFill/>
          <a:ln>
            <a:noFill/>
          </a:ln>
        </p:spPr>
        <p:txBody>
          <a:bodyPr spcFirstLastPara="1" wrap="square" lIns="91425" tIns="45700" rIns="91425" bIns="45700" anchor="t" anchorCtr="0">
            <a:spAutoFit/>
          </a:bodyPr>
          <a:lstStyle/>
          <a:p>
            <a:pPr marL="685800" marR="0" lvl="1" indent="-228600" algn="l" rtl="0">
              <a:lnSpc>
                <a:spcPct val="90000"/>
              </a:lnSpc>
              <a:spcBef>
                <a:spcPts val="0"/>
              </a:spcBef>
              <a:spcAft>
                <a:spcPts val="0"/>
              </a:spcAft>
              <a:buClr>
                <a:srgbClr val="000000"/>
              </a:buClr>
              <a:buSzPts val="2200"/>
              <a:buFont typeface="Arial"/>
              <a:buChar char="•"/>
            </a:pPr>
            <a:r>
              <a:rPr lang="ja-JP" sz="2200" b="0" i="0" u="none" strike="noStrike" cap="none">
                <a:solidFill>
                  <a:srgbClr val="000000"/>
                </a:solidFill>
                <a:latin typeface="Arial"/>
                <a:ea typeface="Arial"/>
                <a:cs typeface="Arial"/>
                <a:sym typeface="Arial"/>
              </a:rPr>
              <a:t>管理区域によっては、手書きで氏名、入退出日時を記入することもある。</a:t>
            </a:r>
            <a:endParaRPr sz="2200" b="0" i="0" u="none" strike="noStrike" cap="none">
              <a:solidFill>
                <a:srgbClr val="000000"/>
              </a:solidFill>
              <a:latin typeface="Arial"/>
              <a:ea typeface="Arial"/>
              <a:cs typeface="Arial"/>
              <a:sym typeface="Arial"/>
            </a:endParaRPr>
          </a:p>
        </p:txBody>
      </p:sp>
      <p:sp>
        <p:nvSpPr>
          <p:cNvPr id="331" name="Google Shape;331;p13"/>
          <p:cNvSpPr/>
          <p:nvPr/>
        </p:nvSpPr>
        <p:spPr>
          <a:xfrm>
            <a:off x="628023" y="5401325"/>
            <a:ext cx="7879392" cy="701731"/>
          </a:xfrm>
          <a:prstGeom prst="rect">
            <a:avLst/>
          </a:prstGeom>
          <a:noFill/>
          <a:ln>
            <a:noFill/>
          </a:ln>
        </p:spPr>
        <p:txBody>
          <a:bodyPr spcFirstLastPara="1" wrap="square" lIns="91425" tIns="45700" rIns="91425" bIns="45700" anchor="t" anchorCtr="0">
            <a:spAutoFit/>
          </a:bodyPr>
          <a:lstStyle/>
          <a:p>
            <a:pPr marL="685800" marR="0" lvl="1" indent="-228600" algn="l" rtl="0">
              <a:lnSpc>
                <a:spcPct val="90000"/>
              </a:lnSpc>
              <a:spcBef>
                <a:spcPts val="0"/>
              </a:spcBef>
              <a:spcAft>
                <a:spcPts val="0"/>
              </a:spcAft>
              <a:buClr>
                <a:srgbClr val="000000"/>
              </a:buClr>
              <a:buSzPts val="2200"/>
              <a:buFont typeface="Arial"/>
              <a:buChar char="•"/>
            </a:pPr>
            <a:r>
              <a:rPr lang="ja-JP" sz="2200" b="0" i="0" u="none" strike="noStrike" cap="none">
                <a:solidFill>
                  <a:srgbClr val="000000"/>
                </a:solidFill>
                <a:latin typeface="Arial"/>
                <a:ea typeface="Arial"/>
                <a:cs typeface="Arial"/>
                <a:sym typeface="Arial"/>
              </a:rPr>
              <a:t>管理区域によっては、ハンドフットクロスモニタと連動して、汚染検査を行わないと退出できないこともある。</a:t>
            </a:r>
            <a:endParaRPr/>
          </a:p>
        </p:txBody>
      </p:sp>
      <p:grpSp>
        <p:nvGrpSpPr>
          <p:cNvPr id="332" name="Google Shape;332;p13"/>
          <p:cNvGrpSpPr/>
          <p:nvPr/>
        </p:nvGrpSpPr>
        <p:grpSpPr>
          <a:xfrm>
            <a:off x="12525" y="46826"/>
            <a:ext cx="9144000" cy="860127"/>
            <a:chOff x="12526" y="67458"/>
            <a:chExt cx="9144000" cy="860127"/>
          </a:xfrm>
        </p:grpSpPr>
        <p:sp>
          <p:nvSpPr>
            <p:cNvPr id="333" name="Google Shape;333;p13"/>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6）管理区域の入退出記録</a:t>
              </a:r>
              <a:endParaRPr/>
            </a:p>
          </p:txBody>
        </p:sp>
        <p:pic>
          <p:nvPicPr>
            <p:cNvPr id="334" name="Google Shape;334;p13"/>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335" name="Google Shape;335;p13"/>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341"/>
        <p:cNvGrpSpPr/>
        <p:nvPr/>
      </p:nvGrpSpPr>
      <p:grpSpPr>
        <a:xfrm>
          <a:off x="0" y="0"/>
          <a:ext cx="0" cy="0"/>
          <a:chOff x="0" y="0"/>
          <a:chExt cx="0" cy="0"/>
        </a:xfrm>
      </p:grpSpPr>
      <p:grpSp>
        <p:nvGrpSpPr>
          <p:cNvPr id="342" name="Google Shape;342;p14"/>
          <p:cNvGrpSpPr/>
          <p:nvPr/>
        </p:nvGrpSpPr>
        <p:grpSpPr>
          <a:xfrm>
            <a:off x="-15002" y="1107"/>
            <a:ext cx="9156525" cy="981635"/>
            <a:chOff x="-6263" y="2754"/>
            <a:chExt cx="9156525" cy="981635"/>
          </a:xfrm>
        </p:grpSpPr>
        <p:sp>
          <p:nvSpPr>
            <p:cNvPr id="343" name="Google Shape;343;p14"/>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344" name="Google Shape;344;p14"/>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345" name="Google Shape;345;p14"/>
          <p:cNvSpPr txBox="1">
            <a:spLocks noGrp="1"/>
          </p:cNvSpPr>
          <p:nvPr>
            <p:ph type="body" idx="1"/>
          </p:nvPr>
        </p:nvSpPr>
        <p:spPr>
          <a:xfrm>
            <a:off x="628650" y="1634708"/>
            <a:ext cx="7886700" cy="82714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2F5597"/>
              </a:buClr>
              <a:buSzPts val="3600"/>
              <a:buNone/>
            </a:pPr>
            <a:r>
              <a:rPr lang="ja-JP" sz="3600" u="sng">
                <a:solidFill>
                  <a:srgbClr val="2F5597"/>
                </a:solidFill>
                <a:latin typeface="Arial"/>
                <a:ea typeface="Arial"/>
                <a:cs typeface="Arial"/>
                <a:sym typeface="Arial"/>
              </a:rPr>
              <a:t>入域時</a:t>
            </a:r>
            <a:endParaRPr sz="3600" u="sng">
              <a:solidFill>
                <a:srgbClr val="2F5597"/>
              </a:solidFill>
              <a:latin typeface="Arial"/>
              <a:ea typeface="Arial"/>
              <a:cs typeface="Arial"/>
              <a:sym typeface="Arial"/>
            </a:endParaRPr>
          </a:p>
        </p:txBody>
      </p:sp>
      <p:sp>
        <p:nvSpPr>
          <p:cNvPr id="346" name="Google Shape;346;p14"/>
          <p:cNvSpPr/>
          <p:nvPr/>
        </p:nvSpPr>
        <p:spPr>
          <a:xfrm>
            <a:off x="547635" y="2559925"/>
            <a:ext cx="8194432" cy="3376245"/>
          </a:xfrm>
          <a:prstGeom prst="rect">
            <a:avLst/>
          </a:prstGeom>
          <a:noFill/>
          <a:ln>
            <a:noFill/>
          </a:ln>
        </p:spPr>
        <p:txBody>
          <a:bodyPr spcFirstLastPara="1" wrap="square" lIns="91425" tIns="45700" rIns="91425" bIns="45700" anchor="t" anchorCtr="0">
            <a:spAutoFit/>
          </a:bodyPr>
          <a:lstStyle/>
          <a:p>
            <a:pPr marL="685800" marR="0" lvl="1" indent="-228600" algn="l" rtl="0">
              <a:spcBef>
                <a:spcPts val="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汚染検査室で管理区域内専用の実験着・履物に着替える</a:t>
            </a:r>
            <a:endParaRPr/>
          </a:p>
          <a:p>
            <a:pPr marL="685800" marR="0" lvl="1" indent="-228600" algn="l" rtl="0">
              <a:lnSpc>
                <a:spcPct val="146428"/>
              </a:lnSpc>
              <a:spcBef>
                <a:spcPts val="50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個人線量計を着用する</a:t>
            </a:r>
            <a:endParaRPr/>
          </a:p>
          <a:p>
            <a:pPr marL="685800" marR="0" lvl="1" indent="-228600" algn="l" rtl="0">
              <a:lnSpc>
                <a:spcPct val="146428"/>
              </a:lnSpc>
              <a:spcBef>
                <a:spcPts val="50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不必要な物は持ち込まない</a:t>
            </a:r>
            <a:endParaRPr/>
          </a:p>
          <a:p>
            <a:pPr marL="685800" marR="0" lvl="1" indent="-228600" algn="l" rtl="0">
              <a:lnSpc>
                <a:spcPct val="146428"/>
              </a:lnSpc>
              <a:spcBef>
                <a:spcPts val="50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飲食・喫煙・化粧なおし等をしない</a:t>
            </a:r>
            <a:endParaRPr sz="2800" b="0" i="0" u="none" strike="noStrike" cap="none">
              <a:solidFill>
                <a:srgbClr val="000000"/>
              </a:solidFill>
              <a:latin typeface="Arial"/>
              <a:ea typeface="Arial"/>
              <a:cs typeface="Arial"/>
              <a:sym typeface="Arial"/>
            </a:endParaRPr>
          </a:p>
          <a:p>
            <a:pPr marL="685800" marR="0" lvl="1" indent="-228600" algn="l" rtl="0">
              <a:lnSpc>
                <a:spcPct val="146428"/>
              </a:lnSpc>
              <a:spcBef>
                <a:spcPts val="50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薬の服用・点眼もしないこと</a:t>
            </a:r>
            <a:endParaRPr/>
          </a:p>
        </p:txBody>
      </p:sp>
      <p:grpSp>
        <p:nvGrpSpPr>
          <p:cNvPr id="347" name="Google Shape;347;p14"/>
          <p:cNvGrpSpPr/>
          <p:nvPr/>
        </p:nvGrpSpPr>
        <p:grpSpPr>
          <a:xfrm>
            <a:off x="12525" y="46826"/>
            <a:ext cx="9144000" cy="860127"/>
            <a:chOff x="12526" y="67458"/>
            <a:chExt cx="9144000" cy="860127"/>
          </a:xfrm>
        </p:grpSpPr>
        <p:sp>
          <p:nvSpPr>
            <p:cNvPr id="348" name="Google Shape;348;p14"/>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7）管理区域内での作法</a:t>
              </a:r>
              <a:endParaRPr/>
            </a:p>
          </p:txBody>
        </p:sp>
        <p:pic>
          <p:nvPicPr>
            <p:cNvPr id="349" name="Google Shape;349;p14"/>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350" name="Google Shape;350;p14"/>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356"/>
        <p:cNvGrpSpPr/>
        <p:nvPr/>
      </p:nvGrpSpPr>
      <p:grpSpPr>
        <a:xfrm>
          <a:off x="0" y="0"/>
          <a:ext cx="0" cy="0"/>
          <a:chOff x="0" y="0"/>
          <a:chExt cx="0" cy="0"/>
        </a:xfrm>
      </p:grpSpPr>
      <p:grpSp>
        <p:nvGrpSpPr>
          <p:cNvPr id="357" name="Google Shape;357;p15"/>
          <p:cNvGrpSpPr/>
          <p:nvPr/>
        </p:nvGrpSpPr>
        <p:grpSpPr>
          <a:xfrm>
            <a:off x="-15002" y="-2358"/>
            <a:ext cx="9156525" cy="981635"/>
            <a:chOff x="-6263" y="2754"/>
            <a:chExt cx="9156525" cy="981635"/>
          </a:xfrm>
        </p:grpSpPr>
        <p:sp>
          <p:nvSpPr>
            <p:cNvPr id="358" name="Google Shape;358;p15"/>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359" name="Google Shape;359;p15"/>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360" name="Google Shape;360;p15"/>
          <p:cNvSpPr txBox="1"/>
          <p:nvPr/>
        </p:nvSpPr>
        <p:spPr>
          <a:xfrm>
            <a:off x="628650" y="1634708"/>
            <a:ext cx="7886700" cy="827140"/>
          </a:xfrm>
          <a:prstGeom prst="rect">
            <a:avLst/>
          </a:prstGeom>
          <a:noFill/>
          <a:ln>
            <a:noFill/>
          </a:ln>
        </p:spPr>
        <p:txBody>
          <a:bodyPr spcFirstLastPara="1" wrap="square" lIns="91425" tIns="45700" rIns="91425" bIns="45700" anchor="t" anchorCtr="0">
            <a:normAutofit/>
          </a:bodyPr>
          <a:lstStyle/>
          <a:p>
            <a:pPr marL="0" marR="0" lvl="0" indent="0" algn="l" rtl="0">
              <a:lnSpc>
                <a:spcPct val="90000"/>
              </a:lnSpc>
              <a:spcBef>
                <a:spcPts val="0"/>
              </a:spcBef>
              <a:spcAft>
                <a:spcPts val="0"/>
              </a:spcAft>
              <a:buClr>
                <a:srgbClr val="2F5597"/>
              </a:buClr>
              <a:buSzPts val="3600"/>
              <a:buFont typeface="Arial"/>
              <a:buNone/>
            </a:pPr>
            <a:r>
              <a:rPr lang="ja-JP" sz="3600" u="sng">
                <a:solidFill>
                  <a:srgbClr val="2F5597"/>
                </a:solidFill>
                <a:latin typeface="Arial"/>
                <a:ea typeface="Arial"/>
                <a:cs typeface="Arial"/>
                <a:sym typeface="Arial"/>
              </a:rPr>
              <a:t>退域時</a:t>
            </a:r>
            <a:endParaRPr sz="3600" u="sng">
              <a:solidFill>
                <a:srgbClr val="2F5597"/>
              </a:solidFill>
              <a:latin typeface="Arial"/>
              <a:ea typeface="Arial"/>
              <a:cs typeface="Arial"/>
              <a:sym typeface="Arial"/>
            </a:endParaRPr>
          </a:p>
        </p:txBody>
      </p:sp>
      <p:sp>
        <p:nvSpPr>
          <p:cNvPr id="361" name="Google Shape;361;p15"/>
          <p:cNvSpPr/>
          <p:nvPr/>
        </p:nvSpPr>
        <p:spPr>
          <a:xfrm>
            <a:off x="788396" y="2385358"/>
            <a:ext cx="8134141" cy="2503249"/>
          </a:xfrm>
          <a:prstGeom prst="rect">
            <a:avLst/>
          </a:prstGeom>
          <a:noFill/>
          <a:ln>
            <a:noFill/>
          </a:ln>
        </p:spPr>
        <p:txBody>
          <a:bodyPr spcFirstLastPara="1" wrap="square" lIns="91425" tIns="45700" rIns="91425" bIns="45700" anchor="t" anchorCtr="0">
            <a:spAutoFit/>
          </a:bodyPr>
          <a:lstStyle/>
          <a:p>
            <a:pPr marL="685800" marR="0" lvl="1" indent="-228600" algn="l" rtl="0">
              <a:spcBef>
                <a:spcPts val="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手を良く洗い、汚染検査を実施する</a:t>
            </a:r>
            <a:endParaRPr/>
          </a:p>
          <a:p>
            <a:pPr marL="685800" marR="0" lvl="1" indent="-228600" algn="l" rtl="0">
              <a:spcBef>
                <a:spcPts val="50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汚染がないことを確認</a:t>
            </a:r>
            <a:endParaRPr/>
          </a:p>
          <a:p>
            <a:pPr marL="685800" marR="0" lvl="1" indent="-228600" algn="l" rtl="0">
              <a:spcBef>
                <a:spcPts val="50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汚染があれば除染する</a:t>
            </a:r>
            <a:endParaRPr/>
          </a:p>
          <a:p>
            <a:pPr marL="685800" marR="0" lvl="1" indent="-228600" algn="l" rtl="0">
              <a:spcBef>
                <a:spcPts val="50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専用の実験着を脱ぐ、履物を履き替える</a:t>
            </a:r>
            <a:endParaRPr/>
          </a:p>
          <a:p>
            <a:pPr marL="685800" marR="0" lvl="1" indent="-228600" algn="l" rtl="0">
              <a:spcBef>
                <a:spcPts val="500"/>
              </a:spcBef>
              <a:spcAft>
                <a:spcPts val="0"/>
              </a:spcAft>
              <a:buClr>
                <a:srgbClr val="000000"/>
              </a:buClr>
              <a:buSzPts val="2800"/>
              <a:buFont typeface="Arial"/>
              <a:buChar char="•"/>
            </a:pPr>
            <a:r>
              <a:rPr lang="ja-JP" sz="2800" b="0" i="0" u="none" strike="noStrike" cap="none">
                <a:solidFill>
                  <a:srgbClr val="000000"/>
                </a:solidFill>
                <a:latin typeface="Arial"/>
                <a:ea typeface="Arial"/>
                <a:cs typeface="Arial"/>
                <a:sym typeface="Arial"/>
              </a:rPr>
              <a:t>個人線量計を持ち出す</a:t>
            </a:r>
            <a:endParaRPr/>
          </a:p>
        </p:txBody>
      </p:sp>
      <p:sp>
        <p:nvSpPr>
          <p:cNvPr id="362" name="Google Shape;362;p15"/>
          <p:cNvSpPr/>
          <p:nvPr/>
        </p:nvSpPr>
        <p:spPr>
          <a:xfrm>
            <a:off x="869185" y="5162378"/>
            <a:ext cx="7400611" cy="877163"/>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600">
                <a:solidFill>
                  <a:srgbClr val="000000"/>
                </a:solidFill>
                <a:latin typeface="Arial"/>
                <a:ea typeface="Arial"/>
                <a:cs typeface="Arial"/>
                <a:sym typeface="Arial"/>
              </a:rPr>
              <a:t>※これらの他、放射線障害予防規程に定められ</a:t>
            </a:r>
            <a:endParaRPr sz="2600">
              <a:solidFill>
                <a:srgbClr val="000000"/>
              </a:solidFill>
              <a:latin typeface="Arial"/>
              <a:ea typeface="Arial"/>
              <a:cs typeface="Arial"/>
              <a:sym typeface="Arial"/>
            </a:endParaRPr>
          </a:p>
          <a:p>
            <a:pPr marL="0" marR="0" lvl="0" indent="0" algn="l" rtl="0">
              <a:lnSpc>
                <a:spcPct val="76923"/>
              </a:lnSpc>
              <a:spcBef>
                <a:spcPts val="1000"/>
              </a:spcBef>
              <a:spcAft>
                <a:spcPts val="0"/>
              </a:spcAft>
              <a:buNone/>
            </a:pPr>
            <a:r>
              <a:rPr lang="ja-JP" sz="2600">
                <a:solidFill>
                  <a:srgbClr val="000000"/>
                </a:solidFill>
                <a:latin typeface="Arial"/>
                <a:ea typeface="Arial"/>
                <a:cs typeface="Arial"/>
                <a:sym typeface="Arial"/>
              </a:rPr>
              <a:t>ている事項もあるので必ず確認すること。</a:t>
            </a:r>
            <a:endParaRPr/>
          </a:p>
        </p:txBody>
      </p:sp>
      <p:grpSp>
        <p:nvGrpSpPr>
          <p:cNvPr id="363" name="Google Shape;363;p15"/>
          <p:cNvGrpSpPr/>
          <p:nvPr/>
        </p:nvGrpSpPr>
        <p:grpSpPr>
          <a:xfrm>
            <a:off x="12525" y="46826"/>
            <a:ext cx="9144000" cy="860127"/>
            <a:chOff x="12526" y="67458"/>
            <a:chExt cx="9144000" cy="860127"/>
          </a:xfrm>
        </p:grpSpPr>
        <p:sp>
          <p:nvSpPr>
            <p:cNvPr id="364" name="Google Shape;364;p15"/>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管理区域内での作法</a:t>
              </a:r>
              <a:endParaRPr/>
            </a:p>
          </p:txBody>
        </p:sp>
        <p:pic>
          <p:nvPicPr>
            <p:cNvPr id="365" name="Google Shape;365;p15"/>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366" name="Google Shape;366;p15"/>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372"/>
        <p:cNvGrpSpPr/>
        <p:nvPr/>
      </p:nvGrpSpPr>
      <p:grpSpPr>
        <a:xfrm>
          <a:off x="0" y="0"/>
          <a:ext cx="0" cy="0"/>
          <a:chOff x="0" y="0"/>
          <a:chExt cx="0" cy="0"/>
        </a:xfrm>
      </p:grpSpPr>
      <p:grpSp>
        <p:nvGrpSpPr>
          <p:cNvPr id="373" name="Google Shape;373;p16"/>
          <p:cNvGrpSpPr/>
          <p:nvPr/>
        </p:nvGrpSpPr>
        <p:grpSpPr>
          <a:xfrm>
            <a:off x="-15002" y="1107"/>
            <a:ext cx="9156525" cy="981635"/>
            <a:chOff x="-6263" y="2754"/>
            <a:chExt cx="9156525" cy="981635"/>
          </a:xfrm>
        </p:grpSpPr>
        <p:sp>
          <p:nvSpPr>
            <p:cNvPr id="374" name="Google Shape;374;p16"/>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375" name="Google Shape;375;p16"/>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376" name="Google Shape;376;p16"/>
          <p:cNvSpPr txBox="1">
            <a:spLocks noGrp="1"/>
          </p:cNvSpPr>
          <p:nvPr>
            <p:ph type="body" idx="1"/>
          </p:nvPr>
        </p:nvSpPr>
        <p:spPr>
          <a:xfrm>
            <a:off x="719083" y="1560705"/>
            <a:ext cx="7751675" cy="3379421"/>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800"/>
              <a:buChar char="•"/>
            </a:pPr>
            <a:r>
              <a:rPr lang="ja-JP">
                <a:latin typeface="Arial"/>
                <a:ea typeface="Arial"/>
                <a:cs typeface="Arial"/>
                <a:sym typeface="Arial"/>
              </a:rPr>
              <a:t>法令に定められている空気中濃度限度、線量限度などの基準を満たす必要があるため、それぞれの作業室で使用可能な核種および数量は異なる。</a:t>
            </a:r>
            <a:endParaRPr>
              <a:latin typeface="Arial"/>
              <a:ea typeface="Arial"/>
              <a:cs typeface="Arial"/>
              <a:sym typeface="Arial"/>
            </a:endParaRPr>
          </a:p>
          <a:p>
            <a:pPr marL="0" lvl="0" indent="0" algn="l" rtl="0">
              <a:lnSpc>
                <a:spcPct val="100000"/>
              </a:lnSpc>
              <a:spcBef>
                <a:spcPts val="1000"/>
              </a:spcBef>
              <a:spcAft>
                <a:spcPts val="0"/>
              </a:spcAft>
              <a:buClr>
                <a:schemeClr val="dk1"/>
              </a:buClr>
              <a:buSzPts val="2800"/>
              <a:buNone/>
            </a:pPr>
            <a:endParaRPr>
              <a:latin typeface="Arial"/>
              <a:ea typeface="Arial"/>
              <a:cs typeface="Arial"/>
              <a:sym typeface="Arial"/>
            </a:endParaRPr>
          </a:p>
        </p:txBody>
      </p:sp>
      <p:sp>
        <p:nvSpPr>
          <p:cNvPr id="377" name="Google Shape;377;p16"/>
          <p:cNvSpPr/>
          <p:nvPr/>
        </p:nvSpPr>
        <p:spPr>
          <a:xfrm>
            <a:off x="719083" y="3879268"/>
            <a:ext cx="7852159" cy="954107"/>
          </a:xfrm>
          <a:prstGeom prst="rect">
            <a:avLst/>
          </a:prstGeom>
          <a:noFill/>
          <a:ln>
            <a:noFill/>
          </a:ln>
        </p:spPr>
        <p:txBody>
          <a:bodyPr spcFirstLastPara="1" wrap="square" lIns="91425" tIns="45700" rIns="91425" bIns="45700" anchor="t" anchorCtr="0">
            <a:spAutoFit/>
          </a:bodyPr>
          <a:lstStyle/>
          <a:p>
            <a:pPr marL="228600" marR="0" lvl="0" indent="-228600" algn="l" rtl="0">
              <a:spcBef>
                <a:spcPts val="0"/>
              </a:spcBef>
              <a:spcAft>
                <a:spcPts val="0"/>
              </a:spcAft>
              <a:buClr>
                <a:srgbClr val="000000"/>
              </a:buClr>
              <a:buSzPts val="2800"/>
              <a:buFont typeface="Arial"/>
              <a:buChar char="•"/>
            </a:pPr>
            <a:r>
              <a:rPr lang="ja-JP" sz="2800">
                <a:solidFill>
                  <a:srgbClr val="000000"/>
                </a:solidFill>
                <a:latin typeface="Arial"/>
                <a:ea typeface="Arial"/>
                <a:cs typeface="Arial"/>
                <a:sym typeface="Arial"/>
              </a:rPr>
              <a:t>動物に投与する場合は、更に厳しい条件の場合もある。</a:t>
            </a:r>
            <a:endParaRPr sz="2800">
              <a:solidFill>
                <a:srgbClr val="000000"/>
              </a:solidFill>
              <a:latin typeface="Arial"/>
              <a:ea typeface="Arial"/>
              <a:cs typeface="Arial"/>
              <a:sym typeface="Arial"/>
            </a:endParaRPr>
          </a:p>
        </p:txBody>
      </p:sp>
      <p:sp>
        <p:nvSpPr>
          <p:cNvPr id="378" name="Google Shape;378;p16"/>
          <p:cNvSpPr/>
          <p:nvPr/>
        </p:nvSpPr>
        <p:spPr>
          <a:xfrm>
            <a:off x="719083" y="5335463"/>
            <a:ext cx="7179547" cy="523220"/>
          </a:xfrm>
          <a:prstGeom prst="rect">
            <a:avLst/>
          </a:prstGeom>
          <a:noFill/>
          <a:ln>
            <a:noFill/>
          </a:ln>
        </p:spPr>
        <p:txBody>
          <a:bodyPr spcFirstLastPara="1" wrap="square" lIns="91425" tIns="45700" rIns="91425" bIns="45700" anchor="t" anchorCtr="0">
            <a:spAutoFit/>
          </a:bodyPr>
          <a:lstStyle/>
          <a:p>
            <a:pPr marL="228600" marR="0" lvl="0" indent="-228600" algn="l" rtl="0">
              <a:spcBef>
                <a:spcPts val="0"/>
              </a:spcBef>
              <a:spcAft>
                <a:spcPts val="0"/>
              </a:spcAft>
              <a:buClr>
                <a:srgbClr val="000000"/>
              </a:buClr>
              <a:buSzPts val="2800"/>
              <a:buFont typeface="Arial"/>
              <a:buChar char="•"/>
            </a:pPr>
            <a:r>
              <a:rPr lang="ja-JP" sz="2800">
                <a:solidFill>
                  <a:srgbClr val="000000"/>
                </a:solidFill>
                <a:latin typeface="Arial"/>
                <a:ea typeface="Arial"/>
                <a:cs typeface="Arial"/>
                <a:sym typeface="Arial"/>
              </a:rPr>
              <a:t>使用前に必ず確認すること。</a:t>
            </a:r>
            <a:endParaRPr/>
          </a:p>
        </p:txBody>
      </p:sp>
      <p:grpSp>
        <p:nvGrpSpPr>
          <p:cNvPr id="379" name="Google Shape;379;p16"/>
          <p:cNvGrpSpPr/>
          <p:nvPr/>
        </p:nvGrpSpPr>
        <p:grpSpPr>
          <a:xfrm>
            <a:off x="12525" y="46826"/>
            <a:ext cx="9144000" cy="860127"/>
            <a:chOff x="12526" y="67458"/>
            <a:chExt cx="9144000" cy="860127"/>
          </a:xfrm>
        </p:grpSpPr>
        <p:sp>
          <p:nvSpPr>
            <p:cNvPr id="380" name="Google Shape;380;p16"/>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8）核種ごとの使用場所</a:t>
              </a:r>
              <a:endParaRPr/>
            </a:p>
          </p:txBody>
        </p:sp>
        <p:pic>
          <p:nvPicPr>
            <p:cNvPr id="381" name="Google Shape;381;p16"/>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382" name="Google Shape;382;p16"/>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388"/>
        <p:cNvGrpSpPr/>
        <p:nvPr/>
      </p:nvGrpSpPr>
      <p:grpSpPr>
        <a:xfrm>
          <a:off x="0" y="0"/>
          <a:ext cx="0" cy="0"/>
          <a:chOff x="0" y="0"/>
          <a:chExt cx="0" cy="0"/>
        </a:xfrm>
      </p:grpSpPr>
      <p:grpSp>
        <p:nvGrpSpPr>
          <p:cNvPr id="389" name="Google Shape;389;p17"/>
          <p:cNvGrpSpPr/>
          <p:nvPr/>
        </p:nvGrpSpPr>
        <p:grpSpPr>
          <a:xfrm>
            <a:off x="-16344" y="-336"/>
            <a:ext cx="9156525" cy="981635"/>
            <a:chOff x="-6263" y="2754"/>
            <a:chExt cx="9156525" cy="981635"/>
          </a:xfrm>
        </p:grpSpPr>
        <p:sp>
          <p:nvSpPr>
            <p:cNvPr id="390" name="Google Shape;390;p17"/>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391" name="Google Shape;391;p17"/>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grpSp>
        <p:nvGrpSpPr>
          <p:cNvPr id="392" name="Google Shape;392;p17"/>
          <p:cNvGrpSpPr/>
          <p:nvPr/>
        </p:nvGrpSpPr>
        <p:grpSpPr>
          <a:xfrm>
            <a:off x="985571" y="3639523"/>
            <a:ext cx="7293930" cy="2791190"/>
            <a:chOff x="984739" y="3724449"/>
            <a:chExt cx="6992174" cy="2790656"/>
          </a:xfrm>
        </p:grpSpPr>
        <p:sp>
          <p:nvSpPr>
            <p:cNvPr id="393" name="Google Shape;393;p17"/>
            <p:cNvSpPr/>
            <p:nvPr/>
          </p:nvSpPr>
          <p:spPr>
            <a:xfrm>
              <a:off x="4275138" y="4384675"/>
              <a:ext cx="65" cy="27694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dk1"/>
                </a:buClr>
                <a:buSzPts val="1800"/>
                <a:buFont typeface="Times"/>
                <a:buNone/>
              </a:pPr>
              <a:endParaRPr sz="1800">
                <a:solidFill>
                  <a:schemeClr val="dk1"/>
                </a:solidFill>
                <a:latin typeface="Arial"/>
                <a:ea typeface="Arial"/>
                <a:cs typeface="Arial"/>
                <a:sym typeface="Arial"/>
              </a:endParaRPr>
            </a:p>
          </p:txBody>
        </p:sp>
        <p:sp>
          <p:nvSpPr>
            <p:cNvPr id="394" name="Google Shape;394;p17"/>
            <p:cNvSpPr/>
            <p:nvPr/>
          </p:nvSpPr>
          <p:spPr>
            <a:xfrm>
              <a:off x="5376863" y="4792663"/>
              <a:ext cx="65" cy="27694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dk1"/>
                </a:buClr>
                <a:buSzPts val="1800"/>
                <a:buFont typeface="Times"/>
                <a:buNone/>
              </a:pPr>
              <a:endParaRPr sz="1800">
                <a:solidFill>
                  <a:schemeClr val="dk1"/>
                </a:solidFill>
                <a:latin typeface="Arial"/>
                <a:ea typeface="Arial"/>
                <a:cs typeface="Arial"/>
                <a:sym typeface="Arial"/>
              </a:endParaRPr>
            </a:p>
          </p:txBody>
        </p:sp>
        <p:sp>
          <p:nvSpPr>
            <p:cNvPr id="395" name="Google Shape;395;p17"/>
            <p:cNvSpPr/>
            <p:nvPr/>
          </p:nvSpPr>
          <p:spPr>
            <a:xfrm>
              <a:off x="984739" y="3724449"/>
              <a:ext cx="6886989" cy="2790656"/>
            </a:xfrm>
            <a:prstGeom prst="rect">
              <a:avLst/>
            </a:prstGeom>
            <a:no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800"/>
                <a:buFont typeface="Times"/>
                <a:buNone/>
              </a:pPr>
              <a:endParaRPr sz="1800">
                <a:solidFill>
                  <a:schemeClr val="dk1"/>
                </a:solidFill>
                <a:latin typeface="Arial"/>
                <a:ea typeface="Arial"/>
                <a:cs typeface="Arial"/>
                <a:sym typeface="Arial"/>
              </a:endParaRPr>
            </a:p>
          </p:txBody>
        </p:sp>
        <p:sp>
          <p:nvSpPr>
            <p:cNvPr id="396" name="Google Shape;396;p17"/>
            <p:cNvSpPr/>
            <p:nvPr/>
          </p:nvSpPr>
          <p:spPr>
            <a:xfrm>
              <a:off x="1187450" y="3859029"/>
              <a:ext cx="5078314" cy="27694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①　すべてのRIは、RI施設の貯蔵室に保管される。</a:t>
              </a:r>
              <a:endParaRPr sz="1800">
                <a:solidFill>
                  <a:schemeClr val="dk1"/>
                </a:solidFill>
                <a:latin typeface="Arial"/>
                <a:ea typeface="Arial"/>
                <a:cs typeface="Arial"/>
                <a:sym typeface="Arial"/>
              </a:endParaRPr>
            </a:p>
          </p:txBody>
        </p:sp>
        <p:sp>
          <p:nvSpPr>
            <p:cNvPr id="397" name="Google Shape;397;p17"/>
            <p:cNvSpPr/>
            <p:nvPr/>
          </p:nvSpPr>
          <p:spPr>
            <a:xfrm>
              <a:off x="1187450" y="4238625"/>
              <a:ext cx="6684279" cy="830838"/>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②　利用者は使用・保管・廃棄記録にRI使用量を記入し、RI原液</a:t>
              </a:r>
              <a:endParaRPr sz="1800">
                <a:solidFill>
                  <a:srgbClr val="000000"/>
                </a:solidFill>
                <a:latin typeface="Arial"/>
                <a:ea typeface="Arial"/>
                <a:cs typeface="Arial"/>
                <a:sym typeface="Arial"/>
              </a:endParaRPr>
            </a:p>
            <a:p>
              <a:pPr marL="0" marR="0" lvl="0" indent="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　　バイアルから必要量だけ小分けし、原液バイアルは原則とし</a:t>
              </a:r>
              <a:endParaRPr sz="1800">
                <a:solidFill>
                  <a:srgbClr val="000000"/>
                </a:solidFill>
                <a:latin typeface="Arial"/>
                <a:ea typeface="Arial"/>
                <a:cs typeface="Arial"/>
                <a:sym typeface="Arial"/>
              </a:endParaRPr>
            </a:p>
            <a:p>
              <a:pPr marL="0" marR="0" lvl="0" indent="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　　て、貯蔵室に戻す。</a:t>
              </a:r>
              <a:endParaRPr/>
            </a:p>
          </p:txBody>
        </p:sp>
        <p:sp>
          <p:nvSpPr>
            <p:cNvPr id="398" name="Google Shape;398;p17"/>
            <p:cNvSpPr/>
            <p:nvPr/>
          </p:nvSpPr>
          <p:spPr>
            <a:xfrm>
              <a:off x="1131888" y="4922838"/>
              <a:ext cx="461665" cy="27694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　　</a:t>
              </a:r>
              <a:endParaRPr sz="1800">
                <a:solidFill>
                  <a:schemeClr val="dk1"/>
                </a:solidFill>
                <a:latin typeface="Arial"/>
                <a:ea typeface="Arial"/>
                <a:cs typeface="Arial"/>
                <a:sym typeface="Arial"/>
              </a:endParaRPr>
            </a:p>
          </p:txBody>
        </p:sp>
        <p:sp>
          <p:nvSpPr>
            <p:cNvPr id="399" name="Google Shape;399;p17"/>
            <p:cNvSpPr/>
            <p:nvPr/>
          </p:nvSpPr>
          <p:spPr>
            <a:xfrm>
              <a:off x="1187449" y="5169855"/>
              <a:ext cx="6789464" cy="27694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③　小分けしたRIを使って、割り当てられたRI実験室で実験する。</a:t>
              </a:r>
              <a:endParaRPr/>
            </a:p>
          </p:txBody>
        </p:sp>
        <p:sp>
          <p:nvSpPr>
            <p:cNvPr id="400" name="Google Shape;400;p17"/>
            <p:cNvSpPr/>
            <p:nvPr/>
          </p:nvSpPr>
          <p:spPr>
            <a:xfrm>
              <a:off x="1187449" y="5580664"/>
              <a:ext cx="6684279" cy="830838"/>
            </a:xfrm>
            <a:prstGeom prst="rect">
              <a:avLst/>
            </a:prstGeom>
            <a:noFill/>
            <a:ln>
              <a:noFill/>
            </a:ln>
          </p:spPr>
          <p:txBody>
            <a:bodyPr spcFirstLastPara="1" wrap="square" lIns="0" tIns="0" rIns="0" bIns="0" anchor="t" anchorCtr="0">
              <a:spAutoFit/>
            </a:bodyPr>
            <a:lstStyle/>
            <a:p>
              <a:pPr marL="457200" marR="0" lvl="0" indent="-45720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④　実験終了後、</a:t>
              </a:r>
              <a:endParaRPr sz="1800">
                <a:solidFill>
                  <a:srgbClr val="000000"/>
                </a:solidFill>
                <a:latin typeface="Arial"/>
                <a:ea typeface="Arial"/>
                <a:cs typeface="Arial"/>
                <a:sym typeface="Arial"/>
              </a:endParaRPr>
            </a:p>
            <a:p>
              <a:pPr marL="457200" marR="0" lvl="0" indent="-45720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　　　固体RI廃棄物は可燃物、難燃物、不燃物ごとに分類し、</a:t>
              </a:r>
              <a:endParaRPr sz="1800">
                <a:solidFill>
                  <a:srgbClr val="000000"/>
                </a:solidFill>
                <a:latin typeface="Arial"/>
                <a:ea typeface="Arial"/>
                <a:cs typeface="Arial"/>
                <a:sym typeface="Arial"/>
              </a:endParaRPr>
            </a:p>
            <a:p>
              <a:pPr marL="457200" marR="0" lvl="0" indent="-45720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　　　専用の容器に廃棄する。　</a:t>
              </a:r>
              <a:endParaRPr/>
            </a:p>
          </p:txBody>
        </p:sp>
        <p:sp>
          <p:nvSpPr>
            <p:cNvPr id="401" name="Google Shape;401;p17"/>
            <p:cNvSpPr/>
            <p:nvPr/>
          </p:nvSpPr>
          <p:spPr>
            <a:xfrm>
              <a:off x="1936750" y="5202238"/>
              <a:ext cx="65" cy="27694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dk1"/>
                </a:buClr>
                <a:buSzPts val="1800"/>
                <a:buFont typeface="Times"/>
                <a:buNone/>
              </a:pPr>
              <a:endParaRPr sz="1800">
                <a:solidFill>
                  <a:schemeClr val="dk1"/>
                </a:solidFill>
                <a:latin typeface="Arial"/>
                <a:ea typeface="Arial"/>
                <a:cs typeface="Arial"/>
                <a:sym typeface="Arial"/>
              </a:endParaRPr>
            </a:p>
          </p:txBody>
        </p:sp>
        <p:sp>
          <p:nvSpPr>
            <p:cNvPr id="402" name="Google Shape;402;p17"/>
            <p:cNvSpPr/>
            <p:nvPr/>
          </p:nvSpPr>
          <p:spPr>
            <a:xfrm>
              <a:off x="2405063" y="5610225"/>
              <a:ext cx="65" cy="27694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dk1"/>
                </a:buClr>
                <a:buSzPts val="1800"/>
                <a:buFont typeface="Times"/>
                <a:buNone/>
              </a:pPr>
              <a:endParaRPr sz="1800">
                <a:solidFill>
                  <a:schemeClr val="dk1"/>
                </a:solidFill>
                <a:latin typeface="Arial"/>
                <a:ea typeface="Arial"/>
                <a:cs typeface="Arial"/>
                <a:sym typeface="Arial"/>
              </a:endParaRPr>
            </a:p>
          </p:txBody>
        </p:sp>
        <p:sp>
          <p:nvSpPr>
            <p:cNvPr id="403" name="Google Shape;403;p17"/>
            <p:cNvSpPr/>
            <p:nvPr/>
          </p:nvSpPr>
          <p:spPr>
            <a:xfrm>
              <a:off x="5500688" y="5815013"/>
              <a:ext cx="65" cy="27694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dk1"/>
                </a:buClr>
                <a:buSzPts val="1800"/>
                <a:buFont typeface="Times"/>
                <a:buNone/>
              </a:pPr>
              <a:endParaRPr sz="1800">
                <a:solidFill>
                  <a:schemeClr val="dk1"/>
                </a:solidFill>
                <a:latin typeface="Arial"/>
                <a:ea typeface="Arial"/>
                <a:cs typeface="Arial"/>
                <a:sym typeface="Arial"/>
              </a:endParaRPr>
            </a:p>
          </p:txBody>
        </p:sp>
        <p:sp>
          <p:nvSpPr>
            <p:cNvPr id="404" name="Google Shape;404;p17"/>
            <p:cNvSpPr/>
            <p:nvPr/>
          </p:nvSpPr>
          <p:spPr>
            <a:xfrm>
              <a:off x="3794125" y="6223000"/>
              <a:ext cx="65" cy="276946"/>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dk1"/>
                </a:buClr>
                <a:buSzPts val="1800"/>
                <a:buFont typeface="Times"/>
                <a:buNone/>
              </a:pPr>
              <a:endParaRPr sz="1800">
                <a:solidFill>
                  <a:schemeClr val="dk1"/>
                </a:solidFill>
                <a:latin typeface="Arial"/>
                <a:ea typeface="Arial"/>
                <a:cs typeface="Arial"/>
                <a:sym typeface="Arial"/>
              </a:endParaRPr>
            </a:p>
          </p:txBody>
        </p:sp>
      </p:grpSp>
      <p:grpSp>
        <p:nvGrpSpPr>
          <p:cNvPr id="405" name="Google Shape;405;p17"/>
          <p:cNvGrpSpPr/>
          <p:nvPr/>
        </p:nvGrpSpPr>
        <p:grpSpPr>
          <a:xfrm>
            <a:off x="712101" y="1744666"/>
            <a:ext cx="1457324" cy="792162"/>
            <a:chOff x="703" y="754"/>
            <a:chExt cx="918" cy="499"/>
          </a:xfrm>
        </p:grpSpPr>
        <p:sp>
          <p:nvSpPr>
            <p:cNvPr id="406" name="Google Shape;406;p17"/>
            <p:cNvSpPr/>
            <p:nvPr/>
          </p:nvSpPr>
          <p:spPr>
            <a:xfrm>
              <a:off x="703" y="754"/>
              <a:ext cx="907" cy="499"/>
            </a:xfrm>
            <a:prstGeom prst="roundRect">
              <a:avLst>
                <a:gd name="adj" fmla="val 10579"/>
              </a:avLst>
            </a:prstGeom>
            <a:solidFill>
              <a:srgbClr val="D4E5F7"/>
            </a:solidFill>
            <a:ln w="25400" cap="flat" cmpd="sng">
              <a:solidFill>
                <a:srgbClr val="2F5597"/>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Times"/>
                <a:buNone/>
              </a:pPr>
              <a:endParaRPr sz="1800">
                <a:solidFill>
                  <a:schemeClr val="dk1"/>
                </a:solidFill>
                <a:latin typeface="Arial"/>
                <a:ea typeface="Arial"/>
                <a:cs typeface="Arial"/>
                <a:sym typeface="Arial"/>
              </a:endParaRPr>
            </a:p>
          </p:txBody>
        </p:sp>
        <p:sp>
          <p:nvSpPr>
            <p:cNvPr id="407" name="Google Shape;407;p17"/>
            <p:cNvSpPr/>
            <p:nvPr/>
          </p:nvSpPr>
          <p:spPr>
            <a:xfrm>
              <a:off x="703" y="839"/>
              <a:ext cx="918" cy="17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RIの購入 </a:t>
              </a:r>
              <a:endParaRPr sz="1800">
                <a:solidFill>
                  <a:schemeClr val="dk1"/>
                </a:solidFill>
                <a:latin typeface="Arial"/>
                <a:ea typeface="Arial"/>
                <a:cs typeface="Arial"/>
                <a:sym typeface="Arial"/>
              </a:endParaRPr>
            </a:p>
          </p:txBody>
        </p:sp>
        <p:sp>
          <p:nvSpPr>
            <p:cNvPr id="408" name="Google Shape;408;p17"/>
            <p:cNvSpPr/>
            <p:nvPr/>
          </p:nvSpPr>
          <p:spPr>
            <a:xfrm>
              <a:off x="703" y="1010"/>
              <a:ext cx="913" cy="174"/>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手続き</a:t>
              </a:r>
              <a:endParaRPr sz="1800">
                <a:solidFill>
                  <a:schemeClr val="dk1"/>
                </a:solidFill>
                <a:latin typeface="Arial"/>
                <a:ea typeface="Arial"/>
                <a:cs typeface="Arial"/>
                <a:sym typeface="Arial"/>
              </a:endParaRPr>
            </a:p>
          </p:txBody>
        </p:sp>
      </p:grpSp>
      <p:sp>
        <p:nvSpPr>
          <p:cNvPr id="409" name="Google Shape;409;p17"/>
          <p:cNvSpPr/>
          <p:nvPr/>
        </p:nvSpPr>
        <p:spPr>
          <a:xfrm>
            <a:off x="5896876" y="1816103"/>
            <a:ext cx="2519362" cy="574675"/>
          </a:xfrm>
          <a:prstGeom prst="roundRect">
            <a:avLst>
              <a:gd name="adj" fmla="val 15713"/>
            </a:avLst>
          </a:prstGeom>
          <a:solidFill>
            <a:srgbClr val="D4E5F7"/>
          </a:solidFill>
          <a:ln w="25400" cap="flat" cmpd="sng">
            <a:solidFill>
              <a:srgbClr val="2F5597"/>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Clr>
                <a:schemeClr val="dk1"/>
              </a:buClr>
              <a:buSzPts val="1800"/>
              <a:buFont typeface="Times"/>
              <a:buNone/>
            </a:pPr>
            <a:endParaRPr sz="1800">
              <a:solidFill>
                <a:schemeClr val="dk1"/>
              </a:solidFill>
              <a:latin typeface="Arial"/>
              <a:ea typeface="Arial"/>
              <a:cs typeface="Arial"/>
              <a:sym typeface="Arial"/>
            </a:endParaRPr>
          </a:p>
        </p:txBody>
      </p:sp>
      <p:sp>
        <p:nvSpPr>
          <p:cNvPr id="410" name="Google Shape;410;p17"/>
          <p:cNvSpPr/>
          <p:nvPr/>
        </p:nvSpPr>
        <p:spPr>
          <a:xfrm>
            <a:off x="5896876" y="1972640"/>
            <a:ext cx="2519362" cy="276999"/>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RIの集荷・引き渡し</a:t>
            </a:r>
            <a:endParaRPr sz="1800">
              <a:solidFill>
                <a:schemeClr val="dk1"/>
              </a:solidFill>
              <a:latin typeface="Arial"/>
              <a:ea typeface="Arial"/>
              <a:cs typeface="Arial"/>
              <a:sym typeface="Arial"/>
            </a:endParaRPr>
          </a:p>
        </p:txBody>
      </p:sp>
      <p:grpSp>
        <p:nvGrpSpPr>
          <p:cNvPr id="411" name="Google Shape;411;p17"/>
          <p:cNvGrpSpPr/>
          <p:nvPr/>
        </p:nvGrpSpPr>
        <p:grpSpPr>
          <a:xfrm>
            <a:off x="2296426" y="2095503"/>
            <a:ext cx="530225" cy="73025"/>
            <a:chOff x="894" y="954"/>
            <a:chExt cx="289" cy="40"/>
          </a:xfrm>
        </p:grpSpPr>
        <p:sp>
          <p:nvSpPr>
            <p:cNvPr id="412" name="Google Shape;412;p17"/>
            <p:cNvSpPr/>
            <p:nvPr/>
          </p:nvSpPr>
          <p:spPr>
            <a:xfrm>
              <a:off x="1089" y="954"/>
              <a:ext cx="94" cy="40"/>
            </a:xfrm>
            <a:custGeom>
              <a:avLst/>
              <a:gdLst/>
              <a:ahLst/>
              <a:cxnLst/>
              <a:rect l="l" t="t" r="r" b="b"/>
              <a:pathLst>
                <a:path w="94" h="40" extrusionOk="0">
                  <a:moveTo>
                    <a:pt x="94" y="20"/>
                  </a:moveTo>
                  <a:lnTo>
                    <a:pt x="0" y="40"/>
                  </a:lnTo>
                  <a:lnTo>
                    <a:pt x="0" y="20"/>
                  </a:lnTo>
                  <a:lnTo>
                    <a:pt x="0" y="0"/>
                  </a:lnTo>
                  <a:lnTo>
                    <a:pt x="94" y="20"/>
                  </a:lnTo>
                  <a:close/>
                </a:path>
              </a:pathLst>
            </a:custGeom>
            <a:noFill/>
            <a:ln w="2857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cxnSp>
          <p:nvCxnSpPr>
            <p:cNvPr id="413" name="Google Shape;413;p17"/>
            <p:cNvCxnSpPr/>
            <p:nvPr/>
          </p:nvCxnSpPr>
          <p:spPr>
            <a:xfrm>
              <a:off x="894" y="974"/>
              <a:ext cx="195" cy="1"/>
            </a:xfrm>
            <a:prstGeom prst="straightConnector1">
              <a:avLst/>
            </a:prstGeom>
            <a:noFill/>
            <a:ln w="28575" cap="flat" cmpd="sng">
              <a:solidFill>
                <a:srgbClr val="000000"/>
              </a:solidFill>
              <a:prstDash val="solid"/>
              <a:round/>
              <a:headEnd type="none" w="med" len="med"/>
              <a:tailEnd type="none" w="med" len="med"/>
            </a:ln>
          </p:spPr>
        </p:cxnSp>
      </p:grpSp>
      <p:grpSp>
        <p:nvGrpSpPr>
          <p:cNvPr id="414" name="Google Shape;414;p17"/>
          <p:cNvGrpSpPr/>
          <p:nvPr/>
        </p:nvGrpSpPr>
        <p:grpSpPr>
          <a:xfrm>
            <a:off x="5320613" y="2105028"/>
            <a:ext cx="449263" cy="63500"/>
            <a:chOff x="2322" y="954"/>
            <a:chExt cx="283" cy="40"/>
          </a:xfrm>
        </p:grpSpPr>
        <p:sp>
          <p:nvSpPr>
            <p:cNvPr id="415" name="Google Shape;415;p17"/>
            <p:cNvSpPr/>
            <p:nvPr/>
          </p:nvSpPr>
          <p:spPr>
            <a:xfrm>
              <a:off x="2511" y="954"/>
              <a:ext cx="94" cy="40"/>
            </a:xfrm>
            <a:custGeom>
              <a:avLst/>
              <a:gdLst/>
              <a:ahLst/>
              <a:cxnLst/>
              <a:rect l="l" t="t" r="r" b="b"/>
              <a:pathLst>
                <a:path w="94" h="40" extrusionOk="0">
                  <a:moveTo>
                    <a:pt x="94" y="20"/>
                  </a:moveTo>
                  <a:lnTo>
                    <a:pt x="0" y="40"/>
                  </a:lnTo>
                  <a:lnTo>
                    <a:pt x="0" y="20"/>
                  </a:lnTo>
                  <a:lnTo>
                    <a:pt x="0" y="0"/>
                  </a:lnTo>
                  <a:lnTo>
                    <a:pt x="94" y="20"/>
                  </a:lnTo>
                  <a:close/>
                </a:path>
              </a:pathLst>
            </a:custGeom>
            <a:noFill/>
            <a:ln w="28575" cap="flat" cmpd="sng">
              <a:solidFill>
                <a:srgbClr val="000000"/>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None/>
              </a:pPr>
              <a:endParaRPr sz="1800">
                <a:solidFill>
                  <a:schemeClr val="dk1"/>
                </a:solidFill>
                <a:latin typeface="Arial"/>
                <a:ea typeface="Arial"/>
                <a:cs typeface="Arial"/>
                <a:sym typeface="Arial"/>
              </a:endParaRPr>
            </a:p>
          </p:txBody>
        </p:sp>
        <p:cxnSp>
          <p:nvCxnSpPr>
            <p:cNvPr id="416" name="Google Shape;416;p17"/>
            <p:cNvCxnSpPr/>
            <p:nvPr/>
          </p:nvCxnSpPr>
          <p:spPr>
            <a:xfrm>
              <a:off x="2322" y="974"/>
              <a:ext cx="189" cy="1"/>
            </a:xfrm>
            <a:prstGeom prst="straightConnector1">
              <a:avLst/>
            </a:prstGeom>
            <a:noFill/>
            <a:ln w="28575" cap="flat" cmpd="sng">
              <a:solidFill>
                <a:srgbClr val="000000"/>
              </a:solidFill>
              <a:prstDash val="solid"/>
              <a:round/>
              <a:headEnd type="none" w="med" len="med"/>
              <a:tailEnd type="none" w="med" len="med"/>
            </a:ln>
          </p:spPr>
        </p:cxnSp>
      </p:grpSp>
      <p:sp>
        <p:nvSpPr>
          <p:cNvPr id="417" name="Google Shape;417;p17"/>
          <p:cNvSpPr/>
          <p:nvPr/>
        </p:nvSpPr>
        <p:spPr>
          <a:xfrm>
            <a:off x="2944561" y="3180794"/>
            <a:ext cx="2308324" cy="307777"/>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Clr>
                <a:srgbClr val="000000"/>
              </a:buClr>
              <a:buSzPts val="2000"/>
              <a:buFont typeface="Arial"/>
              <a:buNone/>
            </a:pPr>
            <a:r>
              <a:rPr lang="ja-JP" sz="2000">
                <a:solidFill>
                  <a:srgbClr val="000000"/>
                </a:solidFill>
                <a:latin typeface="Arial"/>
                <a:ea typeface="Arial"/>
                <a:cs typeface="Arial"/>
                <a:sym typeface="Arial"/>
              </a:rPr>
              <a:t>RI施設</a:t>
            </a:r>
            <a:r>
              <a:rPr lang="ja-JP" sz="2000">
                <a:solidFill>
                  <a:srgbClr val="000000"/>
                </a:solidFill>
                <a:latin typeface="MS PGothic"/>
                <a:ea typeface="MS PGothic"/>
                <a:cs typeface="MS PGothic"/>
                <a:sym typeface="MS PGothic"/>
              </a:rPr>
              <a:t>（</a:t>
            </a:r>
            <a:r>
              <a:rPr lang="ja-JP" sz="2000">
                <a:solidFill>
                  <a:srgbClr val="000000"/>
                </a:solidFill>
                <a:latin typeface="Arial"/>
                <a:ea typeface="Arial"/>
                <a:cs typeface="Arial"/>
                <a:sym typeface="Arial"/>
              </a:rPr>
              <a:t>記帳・記録</a:t>
            </a:r>
            <a:r>
              <a:rPr lang="ja-JP" sz="2000">
                <a:solidFill>
                  <a:srgbClr val="000000"/>
                </a:solidFill>
                <a:latin typeface="MS PGothic"/>
                <a:ea typeface="MS PGothic"/>
                <a:cs typeface="MS PGothic"/>
                <a:sym typeface="MS PGothic"/>
              </a:rPr>
              <a:t>）</a:t>
            </a:r>
            <a:endParaRPr sz="2000">
              <a:solidFill>
                <a:srgbClr val="000000"/>
              </a:solidFill>
              <a:latin typeface="MS PGothic"/>
              <a:ea typeface="MS PGothic"/>
              <a:cs typeface="MS PGothic"/>
              <a:sym typeface="MS PGothic"/>
            </a:endParaRPr>
          </a:p>
        </p:txBody>
      </p:sp>
      <p:sp>
        <p:nvSpPr>
          <p:cNvPr id="418" name="Google Shape;418;p17"/>
          <p:cNvSpPr/>
          <p:nvPr/>
        </p:nvSpPr>
        <p:spPr>
          <a:xfrm>
            <a:off x="5896876" y="2485552"/>
            <a:ext cx="2519361" cy="276999"/>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日本</a:t>
            </a:r>
            <a:r>
              <a:rPr lang="ja-JP" sz="1600">
                <a:solidFill>
                  <a:srgbClr val="000000"/>
                </a:solidFill>
                <a:latin typeface="Arial"/>
                <a:ea typeface="Arial"/>
                <a:cs typeface="Arial"/>
                <a:sym typeface="Arial"/>
              </a:rPr>
              <a:t>アイソトープ協会</a:t>
            </a:r>
            <a:endParaRPr sz="1600">
              <a:solidFill>
                <a:schemeClr val="dk1"/>
              </a:solidFill>
              <a:latin typeface="Arial"/>
              <a:ea typeface="Arial"/>
              <a:cs typeface="Arial"/>
              <a:sym typeface="Arial"/>
            </a:endParaRPr>
          </a:p>
        </p:txBody>
      </p:sp>
      <p:sp>
        <p:nvSpPr>
          <p:cNvPr id="419" name="Google Shape;419;p17"/>
          <p:cNvSpPr/>
          <p:nvPr/>
        </p:nvSpPr>
        <p:spPr>
          <a:xfrm>
            <a:off x="5933361" y="2726271"/>
            <a:ext cx="2482877" cy="276999"/>
          </a:xfrm>
          <a:prstGeom prst="rect">
            <a:avLst/>
          </a:prstGeom>
          <a:noFill/>
          <a:ln>
            <a:noFill/>
          </a:ln>
        </p:spPr>
        <p:txBody>
          <a:bodyPr spcFirstLastPara="1" wrap="square" lIns="0" tIns="0" rIns="0" bIns="0" anchor="t" anchorCtr="0">
            <a:spAutoFit/>
          </a:bodyPr>
          <a:lstStyle/>
          <a:p>
            <a:pPr marL="0" marR="0" lvl="0" indent="0" algn="ctr" rtl="0">
              <a:spcBef>
                <a:spcPts val="0"/>
              </a:spcBef>
              <a:spcAft>
                <a:spcPts val="0"/>
              </a:spcAft>
              <a:buClr>
                <a:srgbClr val="000000"/>
              </a:buClr>
              <a:buSzPts val="1800"/>
              <a:buFont typeface="MS PGothic"/>
              <a:buNone/>
            </a:pPr>
            <a:r>
              <a:rPr lang="ja-JP" sz="1800">
                <a:solidFill>
                  <a:srgbClr val="000000"/>
                </a:solidFill>
                <a:latin typeface="MS PGothic"/>
                <a:ea typeface="MS PGothic"/>
                <a:cs typeface="MS PGothic"/>
                <a:sym typeface="MS PGothic"/>
              </a:rPr>
              <a:t>（</a:t>
            </a:r>
            <a:r>
              <a:rPr lang="ja-JP" sz="1800">
                <a:solidFill>
                  <a:srgbClr val="000000"/>
                </a:solidFill>
                <a:latin typeface="Arial"/>
                <a:ea typeface="Arial"/>
                <a:cs typeface="Arial"/>
                <a:sym typeface="Arial"/>
              </a:rPr>
              <a:t>年に１度</a:t>
            </a:r>
            <a:r>
              <a:rPr lang="ja-JP" sz="1800">
                <a:solidFill>
                  <a:srgbClr val="000000"/>
                </a:solidFill>
                <a:latin typeface="MS PGothic"/>
                <a:ea typeface="MS PGothic"/>
                <a:cs typeface="MS PGothic"/>
                <a:sym typeface="MS PGothic"/>
              </a:rPr>
              <a:t>）</a:t>
            </a:r>
            <a:endParaRPr sz="1800">
              <a:solidFill>
                <a:schemeClr val="dk1"/>
              </a:solidFill>
              <a:latin typeface="MS PGothic"/>
              <a:ea typeface="MS PGothic"/>
              <a:cs typeface="MS PGothic"/>
              <a:sym typeface="MS PGothic"/>
            </a:endParaRPr>
          </a:p>
        </p:txBody>
      </p:sp>
      <p:grpSp>
        <p:nvGrpSpPr>
          <p:cNvPr id="420" name="Google Shape;420;p17"/>
          <p:cNvGrpSpPr/>
          <p:nvPr/>
        </p:nvGrpSpPr>
        <p:grpSpPr>
          <a:xfrm>
            <a:off x="2886976" y="1216028"/>
            <a:ext cx="2320925" cy="1839913"/>
            <a:chOff x="3048002" y="1125538"/>
            <a:chExt cx="2320925" cy="1839912"/>
          </a:xfrm>
        </p:grpSpPr>
        <p:grpSp>
          <p:nvGrpSpPr>
            <p:cNvPr id="421" name="Google Shape;421;p17"/>
            <p:cNvGrpSpPr/>
            <p:nvPr/>
          </p:nvGrpSpPr>
          <p:grpSpPr>
            <a:xfrm>
              <a:off x="3048002" y="1125538"/>
              <a:ext cx="2320925" cy="1839912"/>
              <a:chOff x="1920" y="709"/>
              <a:chExt cx="1462" cy="1159"/>
            </a:xfrm>
          </p:grpSpPr>
          <p:sp>
            <p:nvSpPr>
              <p:cNvPr id="422" name="Google Shape;422;p17"/>
              <p:cNvSpPr/>
              <p:nvPr/>
            </p:nvSpPr>
            <p:spPr>
              <a:xfrm>
                <a:off x="1920" y="808"/>
                <a:ext cx="1462" cy="1060"/>
              </a:xfrm>
              <a:prstGeom prst="roundRect">
                <a:avLst>
                  <a:gd name="adj" fmla="val 4583"/>
                </a:avLst>
              </a:prstGeom>
              <a:solidFill>
                <a:srgbClr val="D4E5F7"/>
              </a:solidFill>
              <a:ln w="25400" cap="flat" cmpd="sng">
                <a:solidFill>
                  <a:srgbClr val="2F5597"/>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spcBef>
                    <a:spcPts val="0"/>
                  </a:spcBef>
                  <a:spcAft>
                    <a:spcPts val="0"/>
                  </a:spcAft>
                  <a:buClr>
                    <a:schemeClr val="dk1"/>
                  </a:buClr>
                  <a:buSzPts val="1800"/>
                  <a:buFont typeface="Times"/>
                  <a:buNone/>
                </a:pPr>
                <a:endParaRPr sz="1800">
                  <a:solidFill>
                    <a:schemeClr val="dk1"/>
                  </a:solidFill>
                  <a:latin typeface="Arial"/>
                  <a:ea typeface="Arial"/>
                  <a:cs typeface="Arial"/>
                  <a:sym typeface="Arial"/>
                </a:endParaRPr>
              </a:p>
            </p:txBody>
          </p:sp>
          <p:sp>
            <p:nvSpPr>
              <p:cNvPr id="423" name="Google Shape;423;p17"/>
              <p:cNvSpPr/>
              <p:nvPr/>
            </p:nvSpPr>
            <p:spPr>
              <a:xfrm>
                <a:off x="2018" y="709"/>
                <a:ext cx="0" cy="174"/>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chemeClr val="dk1"/>
                  </a:buClr>
                  <a:buSzPts val="1800"/>
                  <a:buFont typeface="Times"/>
                  <a:buNone/>
                </a:pPr>
                <a:endParaRPr sz="1800">
                  <a:solidFill>
                    <a:schemeClr val="dk1"/>
                  </a:solidFill>
                  <a:latin typeface="Arial"/>
                  <a:ea typeface="Arial"/>
                  <a:cs typeface="Arial"/>
                  <a:sym typeface="Arial"/>
                </a:endParaRPr>
              </a:p>
            </p:txBody>
          </p:sp>
          <p:sp>
            <p:nvSpPr>
              <p:cNvPr id="424" name="Google Shape;424;p17"/>
              <p:cNvSpPr/>
              <p:nvPr/>
            </p:nvSpPr>
            <p:spPr>
              <a:xfrm>
                <a:off x="2018" y="890"/>
                <a:ext cx="1091" cy="174"/>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・RIの受け入れ </a:t>
                </a:r>
                <a:endParaRPr sz="1800">
                  <a:solidFill>
                    <a:schemeClr val="dk1"/>
                  </a:solidFill>
                  <a:latin typeface="Arial"/>
                  <a:ea typeface="Arial"/>
                  <a:cs typeface="Arial"/>
                  <a:sym typeface="Arial"/>
                </a:endParaRPr>
              </a:p>
            </p:txBody>
          </p:sp>
          <p:sp>
            <p:nvSpPr>
              <p:cNvPr id="425" name="Google Shape;425;p17"/>
              <p:cNvSpPr/>
              <p:nvPr/>
            </p:nvSpPr>
            <p:spPr>
              <a:xfrm>
                <a:off x="2018" y="1071"/>
                <a:ext cx="1236" cy="174"/>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・RIの貯蔵・保管 </a:t>
                </a:r>
                <a:endParaRPr sz="1800">
                  <a:solidFill>
                    <a:schemeClr val="dk1"/>
                  </a:solidFill>
                  <a:latin typeface="Arial"/>
                  <a:ea typeface="Arial"/>
                  <a:cs typeface="Arial"/>
                  <a:sym typeface="Arial"/>
                </a:endParaRPr>
              </a:p>
            </p:txBody>
          </p:sp>
          <p:sp>
            <p:nvSpPr>
              <p:cNvPr id="426" name="Google Shape;426;p17"/>
              <p:cNvSpPr/>
              <p:nvPr/>
            </p:nvSpPr>
            <p:spPr>
              <a:xfrm>
                <a:off x="2018" y="1253"/>
                <a:ext cx="862" cy="174"/>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・RIの使用</a:t>
                </a:r>
                <a:endParaRPr sz="1800">
                  <a:solidFill>
                    <a:srgbClr val="000000"/>
                  </a:solidFill>
                  <a:latin typeface="Arial"/>
                  <a:ea typeface="Arial"/>
                  <a:cs typeface="Arial"/>
                  <a:sym typeface="Arial"/>
                </a:endParaRPr>
              </a:p>
            </p:txBody>
          </p:sp>
          <p:sp>
            <p:nvSpPr>
              <p:cNvPr id="427" name="Google Shape;427;p17"/>
              <p:cNvSpPr/>
              <p:nvPr/>
            </p:nvSpPr>
            <p:spPr>
              <a:xfrm>
                <a:off x="2035" y="1623"/>
                <a:ext cx="731" cy="174"/>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・RIの廃棄</a:t>
                </a:r>
                <a:endParaRPr sz="1800">
                  <a:solidFill>
                    <a:schemeClr val="dk1"/>
                  </a:solidFill>
                  <a:latin typeface="Arial"/>
                  <a:ea typeface="Arial"/>
                  <a:cs typeface="Arial"/>
                  <a:sym typeface="Arial"/>
                </a:endParaRPr>
              </a:p>
            </p:txBody>
          </p:sp>
        </p:grpSp>
        <p:sp>
          <p:nvSpPr>
            <p:cNvPr id="428" name="Google Shape;428;p17"/>
            <p:cNvSpPr/>
            <p:nvPr/>
          </p:nvSpPr>
          <p:spPr>
            <a:xfrm>
              <a:off x="3219451" y="2269330"/>
              <a:ext cx="2041526" cy="276999"/>
            </a:xfrm>
            <a:prstGeom prst="rect">
              <a:avLst/>
            </a:prstGeom>
            <a:noFill/>
            <a:ln>
              <a:noFill/>
            </a:ln>
          </p:spPr>
          <p:txBody>
            <a:bodyPr spcFirstLastPara="1" wrap="square" lIns="0" tIns="0" rIns="0" bIns="0" anchor="t" anchorCtr="0">
              <a:spAutoFit/>
            </a:bodyPr>
            <a:lstStyle/>
            <a:p>
              <a:pPr marL="0" marR="0" lvl="0" indent="0" algn="l" rtl="0">
                <a:spcBef>
                  <a:spcPts val="0"/>
                </a:spcBef>
                <a:spcAft>
                  <a:spcPts val="0"/>
                </a:spcAft>
                <a:buClr>
                  <a:srgbClr val="000000"/>
                </a:buClr>
                <a:buSzPts val="1800"/>
                <a:buFont typeface="Arial"/>
                <a:buNone/>
              </a:pPr>
              <a:r>
                <a:rPr lang="ja-JP" sz="1800">
                  <a:solidFill>
                    <a:srgbClr val="000000"/>
                  </a:solidFill>
                  <a:latin typeface="Arial"/>
                  <a:ea typeface="Arial"/>
                  <a:cs typeface="Arial"/>
                  <a:sym typeface="Arial"/>
                </a:rPr>
                <a:t>・RIの譲渡・譲受</a:t>
              </a:r>
              <a:endParaRPr sz="1800">
                <a:solidFill>
                  <a:srgbClr val="000000"/>
                </a:solidFill>
                <a:latin typeface="Arial"/>
                <a:ea typeface="Arial"/>
                <a:cs typeface="Arial"/>
                <a:sym typeface="Arial"/>
              </a:endParaRPr>
            </a:p>
          </p:txBody>
        </p:sp>
      </p:grpSp>
      <p:grpSp>
        <p:nvGrpSpPr>
          <p:cNvPr id="429" name="Google Shape;429;p17"/>
          <p:cNvGrpSpPr/>
          <p:nvPr/>
        </p:nvGrpSpPr>
        <p:grpSpPr>
          <a:xfrm>
            <a:off x="12525" y="46826"/>
            <a:ext cx="9144000" cy="860127"/>
            <a:chOff x="12526" y="67458"/>
            <a:chExt cx="9144000" cy="860127"/>
          </a:xfrm>
        </p:grpSpPr>
        <p:sp>
          <p:nvSpPr>
            <p:cNvPr id="430" name="Google Shape;430;p17"/>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9）</a:t>
              </a:r>
              <a:r>
                <a:rPr lang="ja-JP" sz="3600">
                  <a:solidFill>
                    <a:srgbClr val="001132"/>
                  </a:solidFill>
                  <a:latin typeface="Arial"/>
                  <a:ea typeface="Arial"/>
                  <a:cs typeface="Arial"/>
                  <a:sym typeface="Arial"/>
                </a:rPr>
                <a:t>RI</a:t>
              </a:r>
              <a:r>
                <a:rPr lang="ja-JP" sz="3600">
                  <a:solidFill>
                    <a:srgbClr val="001132"/>
                  </a:solidFill>
                  <a:latin typeface="Meiryo"/>
                  <a:ea typeface="Meiryo"/>
                  <a:cs typeface="Meiryo"/>
                  <a:sym typeface="Meiryo"/>
                </a:rPr>
                <a:t>の管理</a:t>
              </a:r>
              <a:endParaRPr/>
            </a:p>
          </p:txBody>
        </p:sp>
        <p:pic>
          <p:nvPicPr>
            <p:cNvPr id="431" name="Google Shape;431;p17"/>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432" name="Google Shape;432;p17"/>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grpSp>
        <p:nvGrpSpPr>
          <p:cNvPr id="439" name="Google Shape;439;p18"/>
          <p:cNvGrpSpPr/>
          <p:nvPr/>
        </p:nvGrpSpPr>
        <p:grpSpPr>
          <a:xfrm>
            <a:off x="-4954" y="1107"/>
            <a:ext cx="9156525" cy="981635"/>
            <a:chOff x="-6263" y="2754"/>
            <a:chExt cx="9156525" cy="981635"/>
          </a:xfrm>
        </p:grpSpPr>
        <p:sp>
          <p:nvSpPr>
            <p:cNvPr id="440" name="Google Shape;440;p18"/>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441" name="Google Shape;441;p18"/>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442" name="Google Shape;442;p18"/>
          <p:cNvSpPr txBox="1">
            <a:spLocks noGrp="1"/>
          </p:cNvSpPr>
          <p:nvPr>
            <p:ph type="body" idx="1"/>
          </p:nvPr>
        </p:nvSpPr>
        <p:spPr>
          <a:xfrm>
            <a:off x="719553" y="1434001"/>
            <a:ext cx="8031341" cy="1104100"/>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rgbClr val="2F5597"/>
              </a:buClr>
              <a:buSzPts val="2600"/>
              <a:buChar char="•"/>
            </a:pPr>
            <a:r>
              <a:rPr lang="ja-JP" sz="2600">
                <a:solidFill>
                  <a:srgbClr val="2F5597"/>
                </a:solidFill>
                <a:latin typeface="Arial"/>
                <a:ea typeface="Arial"/>
                <a:cs typeface="Arial"/>
                <a:sym typeface="Arial"/>
              </a:rPr>
              <a:t>災害による放射線障害のおそれ</a:t>
            </a:r>
            <a:endParaRPr sz="2600">
              <a:solidFill>
                <a:srgbClr val="2F5597"/>
              </a:solidFill>
              <a:latin typeface="Arial"/>
              <a:ea typeface="Arial"/>
              <a:cs typeface="Arial"/>
              <a:sym typeface="Arial"/>
            </a:endParaRPr>
          </a:p>
          <a:p>
            <a:pPr marL="666900" lvl="1" indent="-342900" algn="l" rtl="0">
              <a:lnSpc>
                <a:spcPct val="91666"/>
              </a:lnSpc>
              <a:spcBef>
                <a:spcPts val="500"/>
              </a:spcBef>
              <a:spcAft>
                <a:spcPts val="0"/>
              </a:spcAft>
              <a:buClr>
                <a:schemeClr val="dk1"/>
              </a:buClr>
              <a:buSzPts val="2400"/>
              <a:buChar char="•"/>
            </a:pPr>
            <a:r>
              <a:rPr lang="ja-JP">
                <a:latin typeface="Arial"/>
                <a:ea typeface="Arial"/>
                <a:cs typeface="Arial"/>
                <a:sym typeface="Arial"/>
              </a:rPr>
              <a:t>地震、火災、運搬中の交通事故</a:t>
            </a:r>
            <a:endParaRPr>
              <a:latin typeface="Arial"/>
              <a:ea typeface="Arial"/>
              <a:cs typeface="Arial"/>
              <a:sym typeface="Arial"/>
            </a:endParaRPr>
          </a:p>
        </p:txBody>
      </p:sp>
      <p:sp>
        <p:nvSpPr>
          <p:cNvPr id="443" name="Google Shape;443;p18"/>
          <p:cNvSpPr/>
          <p:nvPr/>
        </p:nvSpPr>
        <p:spPr>
          <a:xfrm>
            <a:off x="719553" y="2356236"/>
            <a:ext cx="8150982" cy="1144929"/>
          </a:xfrm>
          <a:prstGeom prst="rect">
            <a:avLst/>
          </a:prstGeom>
          <a:noFill/>
          <a:ln>
            <a:noFill/>
          </a:ln>
        </p:spPr>
        <p:txBody>
          <a:bodyPr spcFirstLastPara="1" wrap="square" lIns="91425" tIns="45700" rIns="91425" bIns="45700" anchor="t" anchorCtr="0">
            <a:spAutoFit/>
          </a:bodyPr>
          <a:lstStyle/>
          <a:p>
            <a:pPr marL="228600" marR="0" lvl="0" indent="-228600" algn="l" rtl="0">
              <a:lnSpc>
                <a:spcPct val="90000"/>
              </a:lnSpc>
              <a:spcBef>
                <a:spcPts val="0"/>
              </a:spcBef>
              <a:spcAft>
                <a:spcPts val="0"/>
              </a:spcAft>
              <a:buClr>
                <a:srgbClr val="2F5597"/>
              </a:buClr>
              <a:buSzPts val="2600"/>
              <a:buFont typeface="Arial"/>
              <a:buChar char="•"/>
            </a:pPr>
            <a:r>
              <a:rPr lang="ja-JP" sz="2600">
                <a:solidFill>
                  <a:srgbClr val="2F5597"/>
                </a:solidFill>
                <a:latin typeface="Arial"/>
                <a:ea typeface="Arial"/>
                <a:cs typeface="Arial"/>
                <a:sym typeface="Arial"/>
              </a:rPr>
              <a:t>その他報告が必要な事項</a:t>
            </a:r>
            <a:endParaRPr sz="2600">
              <a:solidFill>
                <a:srgbClr val="2F5597"/>
              </a:solidFill>
              <a:latin typeface="Arial"/>
              <a:ea typeface="Arial"/>
              <a:cs typeface="Arial"/>
              <a:sym typeface="Arial"/>
            </a:endParaRPr>
          </a:p>
          <a:p>
            <a:pPr marL="666900" marR="0" lvl="2" indent="-342900" algn="l" rtl="0">
              <a:lnSpc>
                <a:spcPct val="91666"/>
              </a:lnSpc>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盗難・紛失・異常被ばく・管理下にない放射性同位</a:t>
            </a:r>
            <a:endParaRPr sz="2400" b="0" i="0" u="none" strike="noStrike" cap="none">
              <a:solidFill>
                <a:srgbClr val="000000"/>
              </a:solidFill>
              <a:latin typeface="Arial"/>
              <a:ea typeface="Arial"/>
              <a:cs typeface="Arial"/>
              <a:sym typeface="Arial"/>
            </a:endParaRPr>
          </a:p>
          <a:p>
            <a:pPr marL="324000" marR="0" lvl="2" indent="0" algn="l" rtl="0">
              <a:lnSpc>
                <a:spcPct val="91666"/>
              </a:lnSpc>
              <a:spcBef>
                <a:spcPts val="500"/>
              </a:spcBef>
              <a:spcAft>
                <a:spcPts val="0"/>
              </a:spcAft>
              <a:buNone/>
            </a:pPr>
            <a:r>
              <a:rPr lang="ja-JP" sz="2400" b="0" i="0" u="none" strike="noStrike" cap="none">
                <a:solidFill>
                  <a:srgbClr val="000000"/>
                </a:solidFill>
                <a:latin typeface="Arial"/>
                <a:ea typeface="Arial"/>
                <a:cs typeface="Arial"/>
                <a:sym typeface="Arial"/>
              </a:rPr>
              <a:t>　元素の発見</a:t>
            </a:r>
            <a:endParaRPr sz="2400" b="0" i="0" u="none" strike="noStrike" cap="none">
              <a:solidFill>
                <a:srgbClr val="000000"/>
              </a:solidFill>
              <a:latin typeface="Arial"/>
              <a:ea typeface="Arial"/>
              <a:cs typeface="Arial"/>
              <a:sym typeface="Arial"/>
            </a:endParaRPr>
          </a:p>
        </p:txBody>
      </p:sp>
      <p:sp>
        <p:nvSpPr>
          <p:cNvPr id="444" name="Google Shape;444;p18"/>
          <p:cNvSpPr/>
          <p:nvPr/>
        </p:nvSpPr>
        <p:spPr>
          <a:xfrm>
            <a:off x="719553" y="3582649"/>
            <a:ext cx="7955572" cy="1660968"/>
          </a:xfrm>
          <a:prstGeom prst="rect">
            <a:avLst/>
          </a:prstGeom>
          <a:noFill/>
          <a:ln>
            <a:noFill/>
          </a:ln>
        </p:spPr>
        <p:txBody>
          <a:bodyPr spcFirstLastPara="1" wrap="square" lIns="91425" tIns="45700" rIns="91425" bIns="45700" anchor="t" anchorCtr="0">
            <a:spAutoFit/>
          </a:bodyPr>
          <a:lstStyle/>
          <a:p>
            <a:pPr marL="228600" marR="0" lvl="0" indent="-228600" algn="l" rtl="0">
              <a:lnSpc>
                <a:spcPct val="90000"/>
              </a:lnSpc>
              <a:spcBef>
                <a:spcPts val="0"/>
              </a:spcBef>
              <a:spcAft>
                <a:spcPts val="0"/>
              </a:spcAft>
              <a:buClr>
                <a:srgbClr val="2F5597"/>
              </a:buClr>
              <a:buSzPts val="2600"/>
              <a:buFont typeface="Arial"/>
              <a:buChar char="•"/>
            </a:pPr>
            <a:r>
              <a:rPr lang="ja-JP" sz="2600">
                <a:solidFill>
                  <a:srgbClr val="2F5597"/>
                </a:solidFill>
                <a:latin typeface="Arial"/>
                <a:ea typeface="Arial"/>
                <a:cs typeface="Arial"/>
                <a:sym typeface="Arial"/>
              </a:rPr>
              <a:t>許可届出使用者は、</a:t>
            </a:r>
            <a:endParaRPr sz="2600">
              <a:solidFill>
                <a:srgbClr val="2F5597"/>
              </a:solidFill>
              <a:latin typeface="Arial"/>
              <a:ea typeface="Arial"/>
              <a:cs typeface="Arial"/>
              <a:sym typeface="Arial"/>
            </a:endParaRPr>
          </a:p>
          <a:p>
            <a:pPr marL="576000" marR="0" lvl="1" indent="-252000" algn="l" rtl="0">
              <a:lnSpc>
                <a:spcPct val="91666"/>
              </a:lnSpc>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その旨を直ちに</a:t>
            </a:r>
            <a:endParaRPr sz="2400" b="0" i="0" u="none" strike="noStrike" cap="none">
              <a:solidFill>
                <a:srgbClr val="000000"/>
              </a:solidFill>
              <a:latin typeface="Arial"/>
              <a:ea typeface="Arial"/>
              <a:cs typeface="Arial"/>
              <a:sym typeface="Arial"/>
            </a:endParaRPr>
          </a:p>
          <a:p>
            <a:pPr marL="576000" marR="0" lvl="1" indent="-252000" algn="l" rtl="0">
              <a:lnSpc>
                <a:spcPct val="91666"/>
              </a:lnSpc>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状況と講じた措置を10日以内に</a:t>
            </a:r>
            <a:endParaRPr sz="2400" b="0" i="0" u="none" strike="noStrike" cap="none">
              <a:solidFill>
                <a:srgbClr val="000000"/>
              </a:solidFill>
              <a:latin typeface="Arial"/>
              <a:ea typeface="Arial"/>
              <a:cs typeface="Arial"/>
              <a:sym typeface="Arial"/>
            </a:endParaRPr>
          </a:p>
          <a:p>
            <a:pPr marL="324000" marR="0" lvl="0" indent="0" algn="l" rtl="0">
              <a:lnSpc>
                <a:spcPct val="90000"/>
              </a:lnSpc>
              <a:spcBef>
                <a:spcPts val="1000"/>
              </a:spcBef>
              <a:spcAft>
                <a:spcPts val="0"/>
              </a:spcAft>
              <a:buNone/>
            </a:pPr>
            <a:r>
              <a:rPr lang="ja-JP" sz="2600" b="1" u="sng">
                <a:solidFill>
                  <a:srgbClr val="000000"/>
                </a:solidFill>
                <a:latin typeface="Arial"/>
                <a:ea typeface="Arial"/>
                <a:cs typeface="Arial"/>
                <a:sym typeface="Arial"/>
              </a:rPr>
              <a:t>原子力規制委員会に報告しなければならない</a:t>
            </a:r>
            <a:endParaRPr sz="2600" b="1" u="sng">
              <a:solidFill>
                <a:srgbClr val="000000"/>
              </a:solidFill>
              <a:latin typeface="Arial"/>
              <a:ea typeface="Arial"/>
              <a:cs typeface="Arial"/>
              <a:sym typeface="Arial"/>
            </a:endParaRPr>
          </a:p>
        </p:txBody>
      </p:sp>
      <p:sp>
        <p:nvSpPr>
          <p:cNvPr id="445" name="Google Shape;445;p18"/>
          <p:cNvSpPr/>
          <p:nvPr/>
        </p:nvSpPr>
        <p:spPr>
          <a:xfrm>
            <a:off x="393106" y="5400338"/>
            <a:ext cx="8759439" cy="901272"/>
          </a:xfrm>
          <a:prstGeom prst="rect">
            <a:avLst/>
          </a:prstGeom>
          <a:noFill/>
          <a:ln>
            <a:noFill/>
          </a:ln>
        </p:spPr>
        <p:txBody>
          <a:bodyPr spcFirstLastPara="1" wrap="square" lIns="91425" tIns="45700" rIns="91425" bIns="45700" anchor="t" anchorCtr="0">
            <a:spAutoFit/>
          </a:bodyPr>
          <a:lstStyle/>
          <a:p>
            <a:pPr marL="666900" marR="0" lvl="0" indent="-342900" algn="l" rtl="0">
              <a:lnSpc>
                <a:spcPct val="90000"/>
              </a:lnSpc>
              <a:spcBef>
                <a:spcPts val="0"/>
              </a:spcBef>
              <a:spcAft>
                <a:spcPts val="0"/>
              </a:spcAft>
              <a:buClr>
                <a:srgbClr val="2F5597"/>
              </a:buClr>
              <a:buSzPts val="2600"/>
              <a:buFont typeface="Noto Sans Symbols"/>
              <a:buChar char="⮚"/>
            </a:pPr>
            <a:r>
              <a:rPr lang="ja-JP" sz="2600">
                <a:solidFill>
                  <a:srgbClr val="2F5597"/>
                </a:solidFill>
                <a:latin typeface="Arial"/>
                <a:ea typeface="Arial"/>
                <a:cs typeface="Arial"/>
                <a:sym typeface="Arial"/>
              </a:rPr>
              <a:t>発見者は、自分で判断するのではなく、まず放射</a:t>
            </a:r>
            <a:endParaRPr sz="2600">
              <a:solidFill>
                <a:srgbClr val="2F5597"/>
              </a:solidFill>
              <a:latin typeface="Arial"/>
              <a:ea typeface="Arial"/>
              <a:cs typeface="Arial"/>
              <a:sym typeface="Arial"/>
            </a:endParaRPr>
          </a:p>
          <a:p>
            <a:pPr marL="324000" marR="0" lvl="0" indent="0" algn="l" rtl="0">
              <a:lnSpc>
                <a:spcPct val="96153"/>
              </a:lnSpc>
              <a:spcBef>
                <a:spcPts val="1000"/>
              </a:spcBef>
              <a:spcAft>
                <a:spcPts val="0"/>
              </a:spcAft>
              <a:buNone/>
            </a:pPr>
            <a:r>
              <a:rPr lang="ja-JP" sz="2600">
                <a:solidFill>
                  <a:srgbClr val="2F5597"/>
                </a:solidFill>
                <a:latin typeface="Arial"/>
                <a:ea typeface="Arial"/>
                <a:cs typeface="Arial"/>
                <a:sym typeface="Arial"/>
              </a:rPr>
              <a:t>　線管理室</a:t>
            </a:r>
            <a:r>
              <a:rPr lang="ja-JP" sz="2600">
                <a:solidFill>
                  <a:srgbClr val="2F5597"/>
                </a:solidFill>
                <a:latin typeface="MS PGothic"/>
                <a:ea typeface="MS PGothic"/>
                <a:cs typeface="MS PGothic"/>
                <a:sym typeface="MS PGothic"/>
              </a:rPr>
              <a:t>（</a:t>
            </a:r>
            <a:r>
              <a:rPr lang="ja-JP" sz="2600">
                <a:solidFill>
                  <a:srgbClr val="2F5597"/>
                </a:solidFill>
                <a:latin typeface="Arial"/>
                <a:ea typeface="Arial"/>
                <a:cs typeface="Arial"/>
                <a:sym typeface="Arial"/>
              </a:rPr>
              <a:t>放射線取扱主任者等</a:t>
            </a:r>
            <a:r>
              <a:rPr lang="ja-JP" sz="2600">
                <a:solidFill>
                  <a:srgbClr val="2F5597"/>
                </a:solidFill>
                <a:latin typeface="MS PGothic"/>
                <a:ea typeface="MS PGothic"/>
                <a:cs typeface="MS PGothic"/>
                <a:sym typeface="MS PGothic"/>
              </a:rPr>
              <a:t>）</a:t>
            </a:r>
            <a:r>
              <a:rPr lang="ja-JP" sz="2600">
                <a:solidFill>
                  <a:srgbClr val="2F5597"/>
                </a:solidFill>
                <a:latin typeface="Arial"/>
                <a:ea typeface="Arial"/>
                <a:cs typeface="Arial"/>
                <a:sym typeface="Arial"/>
              </a:rPr>
              <a:t>に報告すること。</a:t>
            </a:r>
            <a:endParaRPr sz="2600">
              <a:solidFill>
                <a:srgbClr val="2F5597"/>
              </a:solidFill>
              <a:latin typeface="Arial"/>
              <a:ea typeface="Arial"/>
              <a:cs typeface="Arial"/>
              <a:sym typeface="Arial"/>
            </a:endParaRPr>
          </a:p>
        </p:txBody>
      </p:sp>
      <p:grpSp>
        <p:nvGrpSpPr>
          <p:cNvPr id="446" name="Google Shape;446;p18"/>
          <p:cNvGrpSpPr/>
          <p:nvPr/>
        </p:nvGrpSpPr>
        <p:grpSpPr>
          <a:xfrm>
            <a:off x="12525" y="46826"/>
            <a:ext cx="9144000" cy="860127"/>
            <a:chOff x="12526" y="67458"/>
            <a:chExt cx="9144000" cy="860127"/>
          </a:xfrm>
        </p:grpSpPr>
        <p:sp>
          <p:nvSpPr>
            <p:cNvPr id="447" name="Google Shape;447;p18"/>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10）緊急時の措置</a:t>
              </a:r>
              <a:endParaRPr/>
            </a:p>
          </p:txBody>
        </p:sp>
        <p:pic>
          <p:nvPicPr>
            <p:cNvPr id="448" name="Google Shape;448;p18"/>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449" name="Google Shape;449;p18"/>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455"/>
        <p:cNvGrpSpPr/>
        <p:nvPr/>
      </p:nvGrpSpPr>
      <p:grpSpPr>
        <a:xfrm>
          <a:off x="0" y="0"/>
          <a:ext cx="0" cy="0"/>
          <a:chOff x="0" y="0"/>
          <a:chExt cx="0" cy="0"/>
        </a:xfrm>
      </p:grpSpPr>
      <p:grpSp>
        <p:nvGrpSpPr>
          <p:cNvPr id="456" name="Google Shape;456;p19"/>
          <p:cNvGrpSpPr/>
          <p:nvPr/>
        </p:nvGrpSpPr>
        <p:grpSpPr>
          <a:xfrm>
            <a:off x="-12525" y="-3218"/>
            <a:ext cx="9156525" cy="981635"/>
            <a:chOff x="-6263" y="2754"/>
            <a:chExt cx="9156525" cy="981635"/>
          </a:xfrm>
        </p:grpSpPr>
        <p:sp>
          <p:nvSpPr>
            <p:cNvPr id="457" name="Google Shape;457;p19"/>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458" name="Google Shape;458;p19"/>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cxnSp>
        <p:nvCxnSpPr>
          <p:cNvPr id="459" name="Google Shape;459;p19"/>
          <p:cNvCxnSpPr/>
          <p:nvPr/>
        </p:nvCxnSpPr>
        <p:spPr>
          <a:xfrm>
            <a:off x="6655364" y="1486314"/>
            <a:ext cx="0" cy="428612"/>
          </a:xfrm>
          <a:prstGeom prst="straightConnector1">
            <a:avLst/>
          </a:prstGeom>
          <a:noFill/>
          <a:ln w="31750" cap="flat" cmpd="sng">
            <a:solidFill>
              <a:srgbClr val="FF0000"/>
            </a:solidFill>
            <a:prstDash val="solid"/>
            <a:round/>
            <a:headEnd type="none" w="med" len="med"/>
            <a:tailEnd type="none" w="med" len="med"/>
          </a:ln>
        </p:spPr>
      </p:cxnSp>
      <p:sp>
        <p:nvSpPr>
          <p:cNvPr id="460" name="Google Shape;460;p19"/>
          <p:cNvSpPr/>
          <p:nvPr/>
        </p:nvSpPr>
        <p:spPr>
          <a:xfrm rot="10800000" flipH="1">
            <a:off x="5645662" y="3509911"/>
            <a:ext cx="680022" cy="349774"/>
          </a:xfrm>
          <a:custGeom>
            <a:avLst/>
            <a:gdLst/>
            <a:ahLst/>
            <a:cxnLst/>
            <a:rect l="l" t="t" r="r" b="b"/>
            <a:pathLst>
              <a:path w="409575" h="552450" extrusionOk="0">
                <a:moveTo>
                  <a:pt x="0" y="552450"/>
                </a:moveTo>
                <a:lnTo>
                  <a:pt x="0" y="0"/>
                </a:lnTo>
                <a:lnTo>
                  <a:pt x="409575" y="0"/>
                </a:lnTo>
              </a:path>
            </a:pathLst>
          </a:custGeom>
          <a:noFill/>
          <a:ln w="317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cxnSp>
        <p:nvCxnSpPr>
          <p:cNvPr id="461" name="Google Shape;461;p19"/>
          <p:cNvCxnSpPr/>
          <p:nvPr/>
        </p:nvCxnSpPr>
        <p:spPr>
          <a:xfrm>
            <a:off x="6530580" y="1486315"/>
            <a:ext cx="1335466" cy="0"/>
          </a:xfrm>
          <a:prstGeom prst="straightConnector1">
            <a:avLst/>
          </a:prstGeom>
          <a:noFill/>
          <a:ln w="31750" cap="flat" cmpd="sng">
            <a:solidFill>
              <a:srgbClr val="FF0000"/>
            </a:solidFill>
            <a:prstDash val="solid"/>
            <a:round/>
            <a:headEnd type="none" w="med" len="med"/>
            <a:tailEnd type="triangle" w="med" len="med"/>
          </a:ln>
        </p:spPr>
      </p:cxnSp>
      <p:cxnSp>
        <p:nvCxnSpPr>
          <p:cNvPr id="462" name="Google Shape;462;p19"/>
          <p:cNvCxnSpPr/>
          <p:nvPr/>
        </p:nvCxnSpPr>
        <p:spPr>
          <a:xfrm>
            <a:off x="4427818" y="2456628"/>
            <a:ext cx="654459" cy="0"/>
          </a:xfrm>
          <a:prstGeom prst="straightConnector1">
            <a:avLst/>
          </a:prstGeom>
          <a:noFill/>
          <a:ln w="31750" cap="flat" cmpd="sng">
            <a:solidFill>
              <a:schemeClr val="dk1"/>
            </a:solidFill>
            <a:prstDash val="solid"/>
            <a:round/>
            <a:headEnd type="none" w="med" len="med"/>
            <a:tailEnd type="none" w="med" len="med"/>
          </a:ln>
        </p:spPr>
      </p:cxnSp>
      <p:sp>
        <p:nvSpPr>
          <p:cNvPr id="463" name="Google Shape;463;p19"/>
          <p:cNvSpPr/>
          <p:nvPr/>
        </p:nvSpPr>
        <p:spPr>
          <a:xfrm rot="10800000" flipH="1">
            <a:off x="5812296" y="3383268"/>
            <a:ext cx="513389" cy="212579"/>
          </a:xfrm>
          <a:custGeom>
            <a:avLst/>
            <a:gdLst/>
            <a:ahLst/>
            <a:cxnLst/>
            <a:rect l="l" t="t" r="r" b="b"/>
            <a:pathLst>
              <a:path w="409575" h="552450" extrusionOk="0">
                <a:moveTo>
                  <a:pt x="0" y="552450"/>
                </a:moveTo>
                <a:lnTo>
                  <a:pt x="0" y="0"/>
                </a:lnTo>
                <a:lnTo>
                  <a:pt x="409575" y="0"/>
                </a:lnTo>
              </a:path>
            </a:pathLst>
          </a:custGeom>
          <a:noFill/>
          <a:ln w="317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cxnSp>
        <p:nvCxnSpPr>
          <p:cNvPr id="464" name="Google Shape;464;p19"/>
          <p:cNvCxnSpPr/>
          <p:nvPr/>
        </p:nvCxnSpPr>
        <p:spPr>
          <a:xfrm>
            <a:off x="4680751" y="3514818"/>
            <a:ext cx="0" cy="506644"/>
          </a:xfrm>
          <a:prstGeom prst="straightConnector1">
            <a:avLst/>
          </a:prstGeom>
          <a:noFill/>
          <a:ln w="31750" cap="flat" cmpd="sng">
            <a:solidFill>
              <a:schemeClr val="dk1"/>
            </a:solidFill>
            <a:prstDash val="solid"/>
            <a:round/>
            <a:headEnd type="none" w="med" len="med"/>
            <a:tailEnd type="none" w="med" len="med"/>
          </a:ln>
        </p:spPr>
      </p:cxnSp>
      <p:sp>
        <p:nvSpPr>
          <p:cNvPr id="465" name="Google Shape;465;p19"/>
          <p:cNvSpPr/>
          <p:nvPr/>
        </p:nvSpPr>
        <p:spPr>
          <a:xfrm>
            <a:off x="4066770" y="1280098"/>
            <a:ext cx="4877205" cy="1795609"/>
          </a:xfrm>
          <a:prstGeom prst="roundRect">
            <a:avLst>
              <a:gd name="adj" fmla="val 7632"/>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350"/>
              <a:buFont typeface="Arial"/>
              <a:buNone/>
            </a:pPr>
            <a:endParaRPr sz="1350">
              <a:solidFill>
                <a:schemeClr val="dk1"/>
              </a:solidFill>
              <a:latin typeface="Arial"/>
              <a:ea typeface="Arial"/>
              <a:cs typeface="Arial"/>
              <a:sym typeface="Arial"/>
            </a:endParaRPr>
          </a:p>
        </p:txBody>
      </p:sp>
      <p:sp>
        <p:nvSpPr>
          <p:cNvPr id="466" name="Google Shape;466;p19"/>
          <p:cNvSpPr/>
          <p:nvPr/>
        </p:nvSpPr>
        <p:spPr>
          <a:xfrm>
            <a:off x="3886199" y="1382619"/>
            <a:ext cx="1143620" cy="358820"/>
          </a:xfrm>
          <a:prstGeom prst="rect">
            <a:avLst/>
          </a:prstGeom>
          <a:solidFill>
            <a:srgbClr val="FEC8FA"/>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350"/>
              <a:buFont typeface="Arial"/>
              <a:buNone/>
            </a:pPr>
            <a:r>
              <a:rPr lang="ja-JP" sz="1350" b="1">
                <a:solidFill>
                  <a:schemeClr val="dk1"/>
                </a:solidFill>
                <a:latin typeface="Arial"/>
                <a:ea typeface="Arial"/>
                <a:cs typeface="Arial"/>
                <a:sym typeface="Arial"/>
              </a:rPr>
              <a:t>異常発見者</a:t>
            </a:r>
            <a:endParaRPr/>
          </a:p>
        </p:txBody>
      </p:sp>
      <p:sp>
        <p:nvSpPr>
          <p:cNvPr id="467" name="Google Shape;467;p19"/>
          <p:cNvSpPr/>
          <p:nvPr/>
        </p:nvSpPr>
        <p:spPr>
          <a:xfrm>
            <a:off x="6325686" y="3229488"/>
            <a:ext cx="1233476" cy="203533"/>
          </a:xfrm>
          <a:prstGeom prst="rect">
            <a:avLst/>
          </a:prstGeom>
          <a:solidFill>
            <a:srgbClr val="D7EDEF"/>
          </a:solidFill>
          <a:ln w="190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050"/>
              <a:buFont typeface="Arial"/>
              <a:buNone/>
            </a:pPr>
            <a:r>
              <a:rPr lang="ja-JP" sz="1050">
                <a:solidFill>
                  <a:schemeClr val="dk1"/>
                </a:solidFill>
                <a:latin typeface="Arial"/>
                <a:ea typeface="Arial"/>
                <a:cs typeface="Arial"/>
                <a:sym typeface="Arial"/>
              </a:rPr>
              <a:t>RI委員会委員長</a:t>
            </a:r>
            <a:endParaRPr/>
          </a:p>
        </p:txBody>
      </p:sp>
      <p:sp>
        <p:nvSpPr>
          <p:cNvPr id="468" name="Google Shape;468;p19"/>
          <p:cNvSpPr/>
          <p:nvPr/>
        </p:nvSpPr>
        <p:spPr>
          <a:xfrm>
            <a:off x="5390963" y="1384125"/>
            <a:ext cx="1143620" cy="357313"/>
          </a:xfrm>
          <a:prstGeom prst="rect">
            <a:avLst/>
          </a:prstGeom>
          <a:solidFill>
            <a:srgbClr val="D1E4FF"/>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350"/>
              <a:buFont typeface="Arial"/>
              <a:buNone/>
            </a:pPr>
            <a:r>
              <a:rPr lang="ja-JP" sz="1350" b="1">
                <a:solidFill>
                  <a:schemeClr val="dk1"/>
                </a:solidFill>
                <a:latin typeface="Arial"/>
                <a:ea typeface="Arial"/>
                <a:cs typeface="Arial"/>
                <a:sym typeface="Arial"/>
              </a:rPr>
              <a:t>主任者等</a:t>
            </a:r>
            <a:r>
              <a:rPr lang="ja-JP" sz="1350" baseline="30000">
                <a:solidFill>
                  <a:schemeClr val="dk1"/>
                </a:solidFill>
                <a:latin typeface="Arial"/>
                <a:ea typeface="Arial"/>
                <a:cs typeface="Arial"/>
                <a:sym typeface="Arial"/>
              </a:rPr>
              <a:t>（１）</a:t>
            </a:r>
            <a:endParaRPr/>
          </a:p>
        </p:txBody>
      </p:sp>
      <p:sp>
        <p:nvSpPr>
          <p:cNvPr id="469" name="Google Shape;469;p19"/>
          <p:cNvSpPr/>
          <p:nvPr/>
        </p:nvSpPr>
        <p:spPr>
          <a:xfrm>
            <a:off x="4351566" y="3287959"/>
            <a:ext cx="1522692" cy="361836"/>
          </a:xfrm>
          <a:prstGeom prst="rect">
            <a:avLst/>
          </a:prstGeom>
          <a:solidFill>
            <a:srgbClr val="FFCC99"/>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125"/>
              <a:buFont typeface="Arial"/>
              <a:buNone/>
            </a:pPr>
            <a:r>
              <a:rPr lang="ja-JP" sz="1125" b="1">
                <a:solidFill>
                  <a:schemeClr val="dk1"/>
                </a:solidFill>
                <a:latin typeface="Arial"/>
                <a:ea typeface="Arial"/>
                <a:cs typeface="Arial"/>
                <a:sym typeface="Arial"/>
              </a:rPr>
              <a:t>研究推進部</a:t>
            </a:r>
            <a:endParaRPr/>
          </a:p>
          <a:p>
            <a:pPr marL="0" marR="0" lvl="0" indent="0" algn="ctr" rtl="0">
              <a:spcBef>
                <a:spcPts val="0"/>
              </a:spcBef>
              <a:spcAft>
                <a:spcPts val="0"/>
              </a:spcAft>
              <a:buClr>
                <a:schemeClr val="dk1"/>
              </a:buClr>
              <a:buSzPts val="1125"/>
              <a:buFont typeface="Arial"/>
              <a:buNone/>
            </a:pPr>
            <a:r>
              <a:rPr lang="ja-JP" sz="1125" b="1">
                <a:solidFill>
                  <a:schemeClr val="dk1"/>
                </a:solidFill>
                <a:latin typeface="Arial"/>
                <a:ea typeface="Arial"/>
                <a:cs typeface="Arial"/>
                <a:sym typeface="Arial"/>
              </a:rPr>
              <a:t>研究推進課</a:t>
            </a:r>
            <a:endParaRPr sz="1125">
              <a:solidFill>
                <a:schemeClr val="dk1"/>
              </a:solidFill>
              <a:latin typeface="Arial"/>
              <a:ea typeface="Arial"/>
              <a:cs typeface="Arial"/>
              <a:sym typeface="Arial"/>
            </a:endParaRPr>
          </a:p>
        </p:txBody>
      </p:sp>
      <p:sp>
        <p:nvSpPr>
          <p:cNvPr id="470" name="Google Shape;470;p19"/>
          <p:cNvSpPr/>
          <p:nvPr/>
        </p:nvSpPr>
        <p:spPr>
          <a:xfrm>
            <a:off x="6896969" y="1914926"/>
            <a:ext cx="902700" cy="256715"/>
          </a:xfrm>
          <a:prstGeom prst="rect">
            <a:avLst/>
          </a:prstGeom>
          <a:solidFill>
            <a:srgbClr val="FFFF99"/>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200"/>
              <a:buFont typeface="Arial"/>
              <a:buNone/>
            </a:pPr>
            <a:r>
              <a:rPr lang="ja-JP" sz="1200" b="1">
                <a:solidFill>
                  <a:schemeClr val="dk1"/>
                </a:solidFill>
                <a:latin typeface="Arial"/>
                <a:ea typeface="Arial"/>
                <a:cs typeface="Arial"/>
                <a:sym typeface="Arial"/>
              </a:rPr>
              <a:t>部局長</a:t>
            </a:r>
            <a:endParaRPr/>
          </a:p>
        </p:txBody>
      </p:sp>
      <p:cxnSp>
        <p:nvCxnSpPr>
          <p:cNvPr id="471" name="Google Shape;471;p19"/>
          <p:cNvCxnSpPr/>
          <p:nvPr/>
        </p:nvCxnSpPr>
        <p:spPr>
          <a:xfrm>
            <a:off x="4673406" y="4062507"/>
            <a:ext cx="0" cy="564320"/>
          </a:xfrm>
          <a:prstGeom prst="straightConnector1">
            <a:avLst/>
          </a:prstGeom>
          <a:noFill/>
          <a:ln w="31750" cap="flat" cmpd="sng">
            <a:solidFill>
              <a:srgbClr val="FF0000"/>
            </a:solidFill>
            <a:prstDash val="solid"/>
            <a:round/>
            <a:headEnd type="none" w="med" len="med"/>
            <a:tailEnd type="none" w="med" len="med"/>
          </a:ln>
        </p:spPr>
      </p:cxnSp>
      <p:sp>
        <p:nvSpPr>
          <p:cNvPr id="472" name="Google Shape;472;p19"/>
          <p:cNvSpPr txBox="1"/>
          <p:nvPr/>
        </p:nvSpPr>
        <p:spPr>
          <a:xfrm>
            <a:off x="7865856" y="1332836"/>
            <a:ext cx="874533" cy="300082"/>
          </a:xfrm>
          <a:prstGeom prst="rect">
            <a:avLst/>
          </a:prstGeom>
          <a:solidFill>
            <a:srgbClr val="A6F8B4"/>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1">
            <a:spAutoFit/>
          </a:bodyPr>
          <a:lstStyle/>
          <a:p>
            <a:pPr marL="0" marR="0" lvl="0" indent="0" algn="ctr" rtl="0">
              <a:spcBef>
                <a:spcPts val="0"/>
              </a:spcBef>
              <a:spcAft>
                <a:spcPts val="0"/>
              </a:spcAft>
              <a:buClr>
                <a:schemeClr val="dk1"/>
              </a:buClr>
              <a:buSzPts val="1350"/>
              <a:buFont typeface="Arial"/>
              <a:buNone/>
            </a:pPr>
            <a:r>
              <a:rPr lang="ja-JP" sz="1350" b="1">
                <a:solidFill>
                  <a:schemeClr val="dk1"/>
                </a:solidFill>
                <a:latin typeface="Arial"/>
                <a:ea typeface="Arial"/>
                <a:cs typeface="Arial"/>
                <a:sym typeface="Arial"/>
              </a:rPr>
              <a:t>消防署</a:t>
            </a:r>
            <a:endParaRPr sz="1200">
              <a:solidFill>
                <a:schemeClr val="dk1"/>
              </a:solidFill>
              <a:latin typeface="Arial"/>
              <a:ea typeface="Arial"/>
              <a:cs typeface="Arial"/>
              <a:sym typeface="Arial"/>
            </a:endParaRPr>
          </a:p>
        </p:txBody>
      </p:sp>
      <p:sp>
        <p:nvSpPr>
          <p:cNvPr id="473" name="Google Shape;473;p19"/>
          <p:cNvSpPr/>
          <p:nvPr/>
        </p:nvSpPr>
        <p:spPr>
          <a:xfrm>
            <a:off x="6327456" y="4006333"/>
            <a:ext cx="1324192" cy="396512"/>
          </a:xfrm>
          <a:prstGeom prst="rect">
            <a:avLst/>
          </a:prstGeom>
          <a:solidFill>
            <a:srgbClr val="FAF78C"/>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800"/>
              <a:buFont typeface="Arial"/>
              <a:buNone/>
            </a:pPr>
            <a:r>
              <a:rPr lang="ja-JP" sz="800">
                <a:solidFill>
                  <a:schemeClr val="dk1"/>
                </a:solidFill>
                <a:latin typeface="Arial"/>
                <a:ea typeface="Arial"/>
                <a:cs typeface="Arial"/>
                <a:sym typeface="Arial"/>
              </a:rPr>
              <a:t>理事（総務・人事担当）</a:t>
            </a:r>
            <a:endParaRPr sz="800">
              <a:solidFill>
                <a:schemeClr val="dk1"/>
              </a:solidFill>
              <a:latin typeface="Arial"/>
              <a:ea typeface="Arial"/>
              <a:cs typeface="Arial"/>
              <a:sym typeface="Arial"/>
            </a:endParaRPr>
          </a:p>
          <a:p>
            <a:pPr marL="0" marR="0" lvl="0" indent="0" algn="ctr" rtl="0">
              <a:spcBef>
                <a:spcPts val="0"/>
              </a:spcBef>
              <a:spcAft>
                <a:spcPts val="0"/>
              </a:spcAft>
              <a:buClr>
                <a:schemeClr val="dk1"/>
              </a:buClr>
              <a:buSzPts val="800"/>
              <a:buFont typeface="Arial"/>
              <a:buNone/>
            </a:pPr>
            <a:r>
              <a:rPr lang="ja-JP" sz="800">
                <a:solidFill>
                  <a:schemeClr val="dk1"/>
                </a:solidFill>
                <a:latin typeface="Arial"/>
                <a:ea typeface="Arial"/>
                <a:cs typeface="Arial"/>
                <a:sym typeface="Arial"/>
              </a:rPr>
              <a:t>理事（施設担当）</a:t>
            </a:r>
            <a:endParaRPr/>
          </a:p>
          <a:p>
            <a:pPr marL="0" marR="0" lvl="0" indent="0" algn="ctr" rtl="0">
              <a:spcBef>
                <a:spcPts val="0"/>
              </a:spcBef>
              <a:spcAft>
                <a:spcPts val="0"/>
              </a:spcAft>
              <a:buClr>
                <a:schemeClr val="dk1"/>
              </a:buClr>
              <a:buSzPts val="800"/>
              <a:buFont typeface="Arial"/>
              <a:buNone/>
            </a:pPr>
            <a:r>
              <a:rPr lang="ja-JP" sz="800">
                <a:solidFill>
                  <a:schemeClr val="dk1"/>
                </a:solidFill>
                <a:latin typeface="Arial"/>
                <a:ea typeface="Arial"/>
                <a:cs typeface="Arial"/>
                <a:sym typeface="Arial"/>
              </a:rPr>
              <a:t>理事（危機管理担当）</a:t>
            </a:r>
            <a:endParaRPr/>
          </a:p>
        </p:txBody>
      </p:sp>
      <p:sp>
        <p:nvSpPr>
          <p:cNvPr id="474" name="Google Shape;474;p19"/>
          <p:cNvSpPr/>
          <p:nvPr/>
        </p:nvSpPr>
        <p:spPr>
          <a:xfrm>
            <a:off x="5511344" y="2182087"/>
            <a:ext cx="1315341" cy="107722"/>
          </a:xfrm>
          <a:prstGeom prst="rect">
            <a:avLst/>
          </a:prstGeom>
          <a:noFill/>
          <a:ln>
            <a:noFill/>
          </a:ln>
        </p:spPr>
        <p:txBody>
          <a:bodyPr spcFirstLastPara="1" wrap="square" lIns="0" tIns="0" rIns="0" bIns="0" anchor="ctr" anchorCtr="0">
            <a:spAutoFit/>
          </a:bodyPr>
          <a:lstStyle/>
          <a:p>
            <a:pPr marL="0" marR="0" lvl="0" indent="0" algn="l" rtl="0">
              <a:spcBef>
                <a:spcPts val="0"/>
              </a:spcBef>
              <a:spcAft>
                <a:spcPts val="0"/>
              </a:spcAft>
              <a:buNone/>
            </a:pPr>
            <a:r>
              <a:rPr lang="ja-JP" sz="700" b="1">
                <a:solidFill>
                  <a:schemeClr val="dk1"/>
                </a:solidFill>
                <a:latin typeface="Arial"/>
                <a:ea typeface="Arial"/>
                <a:cs typeface="Arial"/>
                <a:sym typeface="Arial"/>
              </a:rPr>
              <a:t>※部局内緊急連絡網による</a:t>
            </a:r>
            <a:endParaRPr/>
          </a:p>
        </p:txBody>
      </p:sp>
      <p:cxnSp>
        <p:nvCxnSpPr>
          <p:cNvPr id="475" name="Google Shape;475;p19"/>
          <p:cNvCxnSpPr/>
          <p:nvPr/>
        </p:nvCxnSpPr>
        <p:spPr>
          <a:xfrm>
            <a:off x="7559392" y="3331945"/>
            <a:ext cx="180540" cy="0"/>
          </a:xfrm>
          <a:prstGeom prst="straightConnector1">
            <a:avLst/>
          </a:prstGeom>
          <a:noFill/>
          <a:ln w="31750" cap="flat" cmpd="sng">
            <a:solidFill>
              <a:schemeClr val="dk1"/>
            </a:solidFill>
            <a:prstDash val="dot"/>
            <a:round/>
            <a:headEnd type="none" w="med" len="med"/>
            <a:tailEnd type="none" w="med" len="med"/>
          </a:ln>
        </p:spPr>
      </p:cxnSp>
      <p:sp>
        <p:nvSpPr>
          <p:cNvPr id="476" name="Google Shape;476;p19"/>
          <p:cNvSpPr/>
          <p:nvPr/>
        </p:nvSpPr>
        <p:spPr>
          <a:xfrm>
            <a:off x="7740164" y="3229488"/>
            <a:ext cx="1085199" cy="205041"/>
          </a:xfrm>
          <a:prstGeom prst="rect">
            <a:avLst/>
          </a:prstGeom>
          <a:solidFill>
            <a:schemeClr val="accent1"/>
          </a:solidFill>
          <a:ln w="31750" cap="flat" cmpd="sng">
            <a:solidFill>
              <a:srgbClr val="89A4A7"/>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r>
              <a:rPr lang="ja-JP" sz="1050">
                <a:solidFill>
                  <a:schemeClr val="dk1"/>
                </a:solidFill>
                <a:latin typeface="Arial"/>
                <a:ea typeface="Arial"/>
                <a:cs typeface="Arial"/>
                <a:sym typeface="Arial"/>
              </a:rPr>
              <a:t>緊急判定会</a:t>
            </a:r>
            <a:endParaRPr/>
          </a:p>
        </p:txBody>
      </p:sp>
      <p:sp>
        <p:nvSpPr>
          <p:cNvPr id="477" name="Google Shape;477;p19"/>
          <p:cNvSpPr/>
          <p:nvPr/>
        </p:nvSpPr>
        <p:spPr>
          <a:xfrm>
            <a:off x="7919144" y="3556128"/>
            <a:ext cx="757363" cy="612834"/>
          </a:xfrm>
          <a:prstGeom prst="rect">
            <a:avLst/>
          </a:prstGeom>
          <a:solidFill>
            <a:srgbClr val="FAF78C"/>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200"/>
              <a:buFont typeface="Arial"/>
              <a:buNone/>
            </a:pPr>
            <a:r>
              <a:rPr lang="ja-JP" sz="1200" b="1">
                <a:solidFill>
                  <a:schemeClr val="dk1"/>
                </a:solidFill>
                <a:latin typeface="Arial"/>
                <a:ea typeface="Arial"/>
                <a:cs typeface="Arial"/>
                <a:sym typeface="Arial"/>
              </a:rPr>
              <a:t>学　長</a:t>
            </a:r>
            <a:endParaRPr/>
          </a:p>
        </p:txBody>
      </p:sp>
      <p:cxnSp>
        <p:nvCxnSpPr>
          <p:cNvPr id="478" name="Google Shape;478;p19"/>
          <p:cNvCxnSpPr/>
          <p:nvPr/>
        </p:nvCxnSpPr>
        <p:spPr>
          <a:xfrm>
            <a:off x="4673407" y="4613255"/>
            <a:ext cx="3723638" cy="0"/>
          </a:xfrm>
          <a:prstGeom prst="straightConnector1">
            <a:avLst/>
          </a:prstGeom>
          <a:noFill/>
          <a:ln w="31750" cap="flat" cmpd="sng">
            <a:solidFill>
              <a:srgbClr val="FF0000"/>
            </a:solidFill>
            <a:prstDash val="solid"/>
            <a:round/>
            <a:headEnd type="none" w="med" len="med"/>
            <a:tailEnd type="none" w="med" len="med"/>
          </a:ln>
        </p:spPr>
      </p:cxnSp>
      <p:cxnSp>
        <p:nvCxnSpPr>
          <p:cNvPr id="479" name="Google Shape;479;p19"/>
          <p:cNvCxnSpPr/>
          <p:nvPr/>
        </p:nvCxnSpPr>
        <p:spPr>
          <a:xfrm>
            <a:off x="5209717" y="4614388"/>
            <a:ext cx="1327" cy="774667"/>
          </a:xfrm>
          <a:prstGeom prst="straightConnector1">
            <a:avLst/>
          </a:prstGeom>
          <a:noFill/>
          <a:ln w="31750" cap="flat" cmpd="sng">
            <a:solidFill>
              <a:srgbClr val="FF0000"/>
            </a:solidFill>
            <a:prstDash val="solid"/>
            <a:round/>
            <a:headEnd type="none" w="med" len="med"/>
            <a:tailEnd type="triangle" w="med" len="med"/>
          </a:ln>
        </p:spPr>
      </p:cxnSp>
      <p:sp>
        <p:nvSpPr>
          <p:cNvPr id="480" name="Google Shape;480;p19"/>
          <p:cNvSpPr/>
          <p:nvPr/>
        </p:nvSpPr>
        <p:spPr>
          <a:xfrm>
            <a:off x="6325686" y="3749627"/>
            <a:ext cx="1324192" cy="205041"/>
          </a:xfrm>
          <a:prstGeom prst="rect">
            <a:avLst/>
          </a:prstGeom>
          <a:solidFill>
            <a:srgbClr val="FAF78C"/>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900"/>
              <a:buFont typeface="Arial"/>
              <a:buNone/>
            </a:pPr>
            <a:r>
              <a:rPr lang="ja-JP" sz="900">
                <a:solidFill>
                  <a:schemeClr val="dk1"/>
                </a:solidFill>
                <a:latin typeface="Arial"/>
                <a:ea typeface="Arial"/>
                <a:cs typeface="Arial"/>
                <a:sym typeface="Arial"/>
              </a:rPr>
              <a:t>理事（研究担当）</a:t>
            </a:r>
            <a:endParaRPr/>
          </a:p>
        </p:txBody>
      </p:sp>
      <p:sp>
        <p:nvSpPr>
          <p:cNvPr id="481" name="Google Shape;481;p19"/>
          <p:cNvSpPr/>
          <p:nvPr/>
        </p:nvSpPr>
        <p:spPr>
          <a:xfrm>
            <a:off x="4356946" y="4021462"/>
            <a:ext cx="1515192" cy="307605"/>
          </a:xfrm>
          <a:prstGeom prst="rect">
            <a:avLst/>
          </a:prstGeom>
          <a:solidFill>
            <a:srgbClr val="FFCC99"/>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200"/>
              <a:buFont typeface="Arial"/>
              <a:buNone/>
            </a:pPr>
            <a:r>
              <a:rPr lang="ja-JP" sz="1200" b="1">
                <a:solidFill>
                  <a:schemeClr val="dk1"/>
                </a:solidFill>
                <a:latin typeface="Arial"/>
                <a:ea typeface="Arial"/>
                <a:cs typeface="Arial"/>
                <a:sym typeface="Arial"/>
              </a:rPr>
              <a:t>総務部総務課</a:t>
            </a:r>
            <a:endParaRPr/>
          </a:p>
        </p:txBody>
      </p:sp>
      <p:sp>
        <p:nvSpPr>
          <p:cNvPr id="482" name="Google Shape;482;p19"/>
          <p:cNvSpPr/>
          <p:nvPr/>
        </p:nvSpPr>
        <p:spPr>
          <a:xfrm>
            <a:off x="5090241" y="2329967"/>
            <a:ext cx="842963" cy="254452"/>
          </a:xfrm>
          <a:prstGeom prst="rect">
            <a:avLst/>
          </a:prstGeom>
          <a:solidFill>
            <a:srgbClr val="FFFF99"/>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200"/>
              <a:buFont typeface="Arial"/>
              <a:buNone/>
            </a:pPr>
            <a:r>
              <a:rPr lang="ja-JP" sz="1200" b="1">
                <a:solidFill>
                  <a:schemeClr val="dk1"/>
                </a:solidFill>
                <a:latin typeface="Arial"/>
                <a:ea typeface="Arial"/>
                <a:cs typeface="Arial"/>
                <a:sym typeface="Arial"/>
              </a:rPr>
              <a:t>病院長</a:t>
            </a:r>
            <a:endParaRPr sz="1200" b="1" baseline="30000">
              <a:solidFill>
                <a:schemeClr val="dk1"/>
              </a:solidFill>
              <a:latin typeface="Arial"/>
              <a:ea typeface="Arial"/>
              <a:cs typeface="Arial"/>
              <a:sym typeface="Arial"/>
            </a:endParaRPr>
          </a:p>
        </p:txBody>
      </p:sp>
      <p:cxnSp>
        <p:nvCxnSpPr>
          <p:cNvPr id="483" name="Google Shape;483;p19"/>
          <p:cNvCxnSpPr/>
          <p:nvPr/>
        </p:nvCxnSpPr>
        <p:spPr>
          <a:xfrm>
            <a:off x="6776167" y="4036497"/>
            <a:ext cx="0" cy="0"/>
          </a:xfrm>
          <a:prstGeom prst="straightConnector1">
            <a:avLst/>
          </a:prstGeom>
          <a:noFill/>
          <a:ln w="9525" cap="flat" cmpd="sng">
            <a:solidFill>
              <a:srgbClr val="FF0000"/>
            </a:solidFill>
            <a:prstDash val="solid"/>
            <a:round/>
            <a:headEnd type="none" w="med" len="med"/>
            <a:tailEnd type="none" w="med" len="med"/>
          </a:ln>
        </p:spPr>
      </p:cxnSp>
      <p:cxnSp>
        <p:nvCxnSpPr>
          <p:cNvPr id="484" name="Google Shape;484;p19"/>
          <p:cNvCxnSpPr/>
          <p:nvPr/>
        </p:nvCxnSpPr>
        <p:spPr>
          <a:xfrm>
            <a:off x="5872137" y="3331945"/>
            <a:ext cx="460800" cy="0"/>
          </a:xfrm>
          <a:prstGeom prst="straightConnector1">
            <a:avLst/>
          </a:prstGeom>
          <a:noFill/>
          <a:ln w="31750" cap="flat" cmpd="sng">
            <a:solidFill>
              <a:schemeClr val="dk1"/>
            </a:solidFill>
            <a:prstDash val="solid"/>
            <a:round/>
            <a:headEnd type="none" w="med" len="med"/>
            <a:tailEnd type="none" w="med" len="med"/>
          </a:ln>
        </p:spPr>
      </p:cxnSp>
      <p:cxnSp>
        <p:nvCxnSpPr>
          <p:cNvPr id="485" name="Google Shape;485;p19"/>
          <p:cNvCxnSpPr/>
          <p:nvPr/>
        </p:nvCxnSpPr>
        <p:spPr>
          <a:xfrm>
            <a:off x="5872138" y="4614388"/>
            <a:ext cx="1328" cy="774667"/>
          </a:xfrm>
          <a:prstGeom prst="straightConnector1">
            <a:avLst/>
          </a:prstGeom>
          <a:noFill/>
          <a:ln w="31750" cap="flat" cmpd="sng">
            <a:solidFill>
              <a:srgbClr val="FF0000"/>
            </a:solidFill>
            <a:prstDash val="solid"/>
            <a:round/>
            <a:headEnd type="none" w="med" len="med"/>
            <a:tailEnd type="triangle" w="med" len="med"/>
          </a:ln>
        </p:spPr>
      </p:cxnSp>
      <p:sp>
        <p:nvSpPr>
          <p:cNvPr id="486" name="Google Shape;486;p19"/>
          <p:cNvSpPr/>
          <p:nvPr/>
        </p:nvSpPr>
        <p:spPr>
          <a:xfrm>
            <a:off x="4231184" y="3214085"/>
            <a:ext cx="1769108" cy="1190585"/>
          </a:xfrm>
          <a:prstGeom prst="rect">
            <a:avLst/>
          </a:prstGeom>
          <a:noFill/>
          <a:ln w="12700" cap="flat" cmpd="sng">
            <a:solidFill>
              <a:srgbClr val="00008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050"/>
              <a:buFont typeface="Arial"/>
              <a:buNone/>
            </a:pPr>
            <a:endParaRPr sz="1050">
              <a:solidFill>
                <a:schemeClr val="dk1"/>
              </a:solidFill>
              <a:latin typeface="Arial"/>
              <a:ea typeface="Arial"/>
              <a:cs typeface="Arial"/>
              <a:sym typeface="Arial"/>
            </a:endParaRPr>
          </a:p>
        </p:txBody>
      </p:sp>
      <p:cxnSp>
        <p:nvCxnSpPr>
          <p:cNvPr id="487" name="Google Shape;487;p19"/>
          <p:cNvCxnSpPr/>
          <p:nvPr/>
        </p:nvCxnSpPr>
        <p:spPr>
          <a:xfrm>
            <a:off x="6496909" y="4614388"/>
            <a:ext cx="0" cy="774667"/>
          </a:xfrm>
          <a:prstGeom prst="straightConnector1">
            <a:avLst/>
          </a:prstGeom>
          <a:noFill/>
          <a:ln w="31750" cap="flat" cmpd="sng">
            <a:solidFill>
              <a:srgbClr val="FF0000"/>
            </a:solidFill>
            <a:prstDash val="solid"/>
            <a:round/>
            <a:headEnd type="none" w="med" len="med"/>
            <a:tailEnd type="triangle" w="med" len="med"/>
          </a:ln>
        </p:spPr>
      </p:cxnSp>
      <p:cxnSp>
        <p:nvCxnSpPr>
          <p:cNvPr id="488" name="Google Shape;488;p19"/>
          <p:cNvCxnSpPr/>
          <p:nvPr/>
        </p:nvCxnSpPr>
        <p:spPr>
          <a:xfrm flipH="1">
            <a:off x="7084598" y="4614388"/>
            <a:ext cx="1327" cy="774667"/>
          </a:xfrm>
          <a:prstGeom prst="straightConnector1">
            <a:avLst/>
          </a:prstGeom>
          <a:noFill/>
          <a:ln w="31750" cap="flat" cmpd="sng">
            <a:solidFill>
              <a:srgbClr val="FF0000"/>
            </a:solidFill>
            <a:prstDash val="dot"/>
            <a:round/>
            <a:headEnd type="none" w="med" len="med"/>
            <a:tailEnd type="triangle" w="med" len="med"/>
          </a:ln>
        </p:spPr>
      </p:cxnSp>
      <p:cxnSp>
        <p:nvCxnSpPr>
          <p:cNvPr id="489" name="Google Shape;489;p19"/>
          <p:cNvCxnSpPr/>
          <p:nvPr/>
        </p:nvCxnSpPr>
        <p:spPr>
          <a:xfrm>
            <a:off x="7690193" y="4614387"/>
            <a:ext cx="0" cy="773537"/>
          </a:xfrm>
          <a:prstGeom prst="straightConnector1">
            <a:avLst/>
          </a:prstGeom>
          <a:noFill/>
          <a:ln w="31750" cap="flat" cmpd="sng">
            <a:solidFill>
              <a:srgbClr val="FF0000"/>
            </a:solidFill>
            <a:prstDash val="dot"/>
            <a:round/>
            <a:headEnd type="none" w="med" len="med"/>
            <a:tailEnd type="triangle" w="med" len="med"/>
          </a:ln>
        </p:spPr>
      </p:cxnSp>
      <p:cxnSp>
        <p:nvCxnSpPr>
          <p:cNvPr id="490" name="Google Shape;490;p19"/>
          <p:cNvCxnSpPr/>
          <p:nvPr/>
        </p:nvCxnSpPr>
        <p:spPr>
          <a:xfrm>
            <a:off x="8385097" y="4614387"/>
            <a:ext cx="0" cy="773537"/>
          </a:xfrm>
          <a:prstGeom prst="straightConnector1">
            <a:avLst/>
          </a:prstGeom>
          <a:noFill/>
          <a:ln w="31750" cap="flat" cmpd="sng">
            <a:solidFill>
              <a:srgbClr val="FF0000"/>
            </a:solidFill>
            <a:prstDash val="dot"/>
            <a:round/>
            <a:headEnd type="none" w="med" len="med"/>
            <a:tailEnd type="triangle" w="med" len="med"/>
          </a:ln>
        </p:spPr>
      </p:cxnSp>
      <p:cxnSp>
        <p:nvCxnSpPr>
          <p:cNvPr id="491" name="Google Shape;491;p19"/>
          <p:cNvCxnSpPr/>
          <p:nvPr/>
        </p:nvCxnSpPr>
        <p:spPr>
          <a:xfrm>
            <a:off x="5872138" y="4139409"/>
            <a:ext cx="452679" cy="0"/>
          </a:xfrm>
          <a:prstGeom prst="straightConnector1">
            <a:avLst/>
          </a:prstGeom>
          <a:noFill/>
          <a:ln w="31750" cap="flat" cmpd="sng">
            <a:solidFill>
              <a:schemeClr val="dk1"/>
            </a:solidFill>
            <a:prstDash val="solid"/>
            <a:round/>
            <a:headEnd type="none" w="med" len="med"/>
            <a:tailEnd type="none" w="med" len="med"/>
          </a:ln>
        </p:spPr>
      </p:cxnSp>
      <p:cxnSp>
        <p:nvCxnSpPr>
          <p:cNvPr id="492" name="Google Shape;492;p19"/>
          <p:cNvCxnSpPr/>
          <p:nvPr/>
        </p:nvCxnSpPr>
        <p:spPr>
          <a:xfrm>
            <a:off x="7649661" y="3860075"/>
            <a:ext cx="269483" cy="0"/>
          </a:xfrm>
          <a:prstGeom prst="straightConnector1">
            <a:avLst/>
          </a:prstGeom>
          <a:noFill/>
          <a:ln w="31750" cap="flat" cmpd="sng">
            <a:solidFill>
              <a:schemeClr val="dk1"/>
            </a:solidFill>
            <a:prstDash val="solid"/>
            <a:round/>
            <a:headEnd type="none" w="med" len="med"/>
            <a:tailEnd type="none" w="med" len="med"/>
          </a:ln>
        </p:spPr>
      </p:cxnSp>
      <p:sp>
        <p:nvSpPr>
          <p:cNvPr id="493" name="Google Shape;493;p19"/>
          <p:cNvSpPr/>
          <p:nvPr/>
        </p:nvSpPr>
        <p:spPr>
          <a:xfrm>
            <a:off x="4700949" y="1100705"/>
            <a:ext cx="541715" cy="424942"/>
          </a:xfrm>
          <a:prstGeom prst="irregularSeal1">
            <a:avLst/>
          </a:prstGeom>
          <a:solidFill>
            <a:srgbClr val="FF0000"/>
          </a:solidFill>
          <a:ln w="9525" cap="flat" cmpd="sng">
            <a:solidFill>
              <a:srgbClr val="FF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r" rtl="0">
              <a:spcBef>
                <a:spcPts val="0"/>
              </a:spcBef>
              <a:spcAft>
                <a:spcPts val="0"/>
              </a:spcAft>
              <a:buClr>
                <a:srgbClr val="FAF78C"/>
              </a:buClr>
              <a:buSzPts val="1600"/>
              <a:buFont typeface="Arial"/>
              <a:buNone/>
            </a:pPr>
            <a:r>
              <a:rPr lang="ja-JP" sz="1600" b="1" i="1">
                <a:solidFill>
                  <a:srgbClr val="FAF78C"/>
                </a:solidFill>
                <a:latin typeface="Arial"/>
                <a:ea typeface="Arial"/>
                <a:cs typeface="Arial"/>
                <a:sym typeface="Arial"/>
              </a:rPr>
              <a:t>！</a:t>
            </a:r>
            <a:endParaRPr/>
          </a:p>
        </p:txBody>
      </p:sp>
      <p:sp>
        <p:nvSpPr>
          <p:cNvPr id="494" name="Google Shape;494;p19"/>
          <p:cNvSpPr/>
          <p:nvPr/>
        </p:nvSpPr>
        <p:spPr>
          <a:xfrm>
            <a:off x="5092897" y="1914926"/>
            <a:ext cx="1623532" cy="255583"/>
          </a:xfrm>
          <a:prstGeom prst="rect">
            <a:avLst/>
          </a:prstGeom>
          <a:solidFill>
            <a:srgbClr val="FFCC99"/>
          </a:solidFill>
          <a:ln w="2857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200"/>
              <a:buFont typeface="Arial"/>
              <a:buNone/>
            </a:pPr>
            <a:r>
              <a:rPr lang="ja-JP" sz="1200" b="1">
                <a:solidFill>
                  <a:schemeClr val="dk1"/>
                </a:solidFill>
                <a:latin typeface="Arial"/>
                <a:ea typeface="Arial"/>
                <a:cs typeface="Arial"/>
                <a:sym typeface="Arial"/>
              </a:rPr>
              <a:t>当該部局担当事務部</a:t>
            </a:r>
            <a:endParaRPr/>
          </a:p>
        </p:txBody>
      </p:sp>
      <p:sp>
        <p:nvSpPr>
          <p:cNvPr id="495" name="Google Shape;495;p19"/>
          <p:cNvSpPr/>
          <p:nvPr/>
        </p:nvSpPr>
        <p:spPr>
          <a:xfrm>
            <a:off x="6282654" y="4717538"/>
            <a:ext cx="419564" cy="177903"/>
          </a:xfrm>
          <a:prstGeom prst="rect">
            <a:avLst/>
          </a:prstGeom>
          <a:solidFill>
            <a:schemeClr val="lt1"/>
          </a:solidFill>
          <a:ln w="9525" cap="flat" cmpd="sng">
            <a:solidFill>
              <a:srgbClr val="0000FF"/>
            </a:solidFill>
            <a:prstDash val="solid"/>
            <a:miter lim="800000"/>
            <a:headEnd type="none" w="sm" len="sm"/>
            <a:tailEnd type="none" w="sm" len="sm"/>
          </a:ln>
        </p:spPr>
        <p:txBody>
          <a:bodyPr spcFirstLastPara="1" wrap="square" lIns="27000" tIns="27000" rIns="27000" bIns="27000" anchor="ctr" anchorCtr="0">
            <a:noAutofit/>
          </a:bodyPr>
          <a:lstStyle/>
          <a:p>
            <a:pPr marL="0" marR="0" lvl="0" indent="0" algn="ctr" rtl="0">
              <a:spcBef>
                <a:spcPts val="0"/>
              </a:spcBef>
              <a:spcAft>
                <a:spcPts val="0"/>
              </a:spcAft>
              <a:buClr>
                <a:schemeClr val="dk1"/>
              </a:buClr>
              <a:buSzPts val="700"/>
              <a:buFont typeface="Arial"/>
              <a:buNone/>
            </a:pPr>
            <a:r>
              <a:rPr lang="ja-JP" sz="700" b="1">
                <a:solidFill>
                  <a:schemeClr val="dk1"/>
                </a:solidFill>
                <a:latin typeface="Arial"/>
                <a:ea typeface="Arial"/>
                <a:cs typeface="Arial"/>
                <a:sym typeface="Arial"/>
              </a:rPr>
              <a:t>職員課</a:t>
            </a:r>
            <a:endParaRPr/>
          </a:p>
        </p:txBody>
      </p:sp>
      <p:sp>
        <p:nvSpPr>
          <p:cNvPr id="496" name="Google Shape;496;p19"/>
          <p:cNvSpPr/>
          <p:nvPr/>
        </p:nvSpPr>
        <p:spPr>
          <a:xfrm>
            <a:off x="6776167" y="4717538"/>
            <a:ext cx="644905" cy="256301"/>
          </a:xfrm>
          <a:prstGeom prst="rect">
            <a:avLst/>
          </a:prstGeom>
          <a:solidFill>
            <a:schemeClr val="lt1"/>
          </a:solidFill>
          <a:ln w="9525" cap="flat" cmpd="sng">
            <a:solidFill>
              <a:schemeClr val="accent2"/>
            </a:solidFill>
            <a:prstDash val="solid"/>
            <a:miter lim="800000"/>
            <a:headEnd type="none" w="sm" len="sm"/>
            <a:tailEnd type="none" w="sm" len="sm"/>
          </a:ln>
        </p:spPr>
        <p:txBody>
          <a:bodyPr spcFirstLastPara="1" wrap="square" lIns="27000" tIns="27000" rIns="27000" bIns="27000" anchor="ctr" anchorCtr="0">
            <a:noAutofit/>
          </a:bodyPr>
          <a:lstStyle/>
          <a:p>
            <a:pPr marL="0" marR="0" lvl="0" indent="0" algn="ctr" rtl="0">
              <a:spcBef>
                <a:spcPts val="0"/>
              </a:spcBef>
              <a:spcAft>
                <a:spcPts val="0"/>
              </a:spcAft>
              <a:buClr>
                <a:schemeClr val="dk1"/>
              </a:buClr>
              <a:buSzPts val="675"/>
              <a:buFont typeface="Arial"/>
              <a:buNone/>
            </a:pPr>
            <a:r>
              <a:rPr lang="ja-JP" sz="675" b="1">
                <a:solidFill>
                  <a:schemeClr val="dk1"/>
                </a:solidFill>
                <a:latin typeface="Arial"/>
                <a:ea typeface="Arial"/>
                <a:cs typeface="Arial"/>
                <a:sym typeface="Arial"/>
              </a:rPr>
              <a:t>施設企画課</a:t>
            </a:r>
            <a:endParaRPr/>
          </a:p>
          <a:p>
            <a:pPr marL="0" marR="0" lvl="0" indent="0" algn="ctr" rtl="0">
              <a:spcBef>
                <a:spcPts val="0"/>
              </a:spcBef>
              <a:spcAft>
                <a:spcPts val="0"/>
              </a:spcAft>
              <a:buClr>
                <a:schemeClr val="dk1"/>
              </a:buClr>
              <a:buSzPts val="675"/>
              <a:buFont typeface="Arial"/>
              <a:buNone/>
            </a:pPr>
            <a:r>
              <a:rPr lang="ja-JP" sz="675" b="1">
                <a:solidFill>
                  <a:schemeClr val="dk1"/>
                </a:solidFill>
                <a:latin typeface="Arial"/>
                <a:ea typeface="Arial"/>
                <a:cs typeface="Arial"/>
                <a:sym typeface="Arial"/>
              </a:rPr>
              <a:t>（排水関係）</a:t>
            </a:r>
            <a:endParaRPr/>
          </a:p>
        </p:txBody>
      </p:sp>
      <p:sp>
        <p:nvSpPr>
          <p:cNvPr id="497" name="Google Shape;497;p19"/>
          <p:cNvSpPr/>
          <p:nvPr/>
        </p:nvSpPr>
        <p:spPr>
          <a:xfrm>
            <a:off x="7507182" y="4717538"/>
            <a:ext cx="1084499" cy="168857"/>
          </a:xfrm>
          <a:prstGeom prst="rect">
            <a:avLst/>
          </a:prstGeom>
          <a:solidFill>
            <a:schemeClr val="lt1"/>
          </a:solidFill>
          <a:ln w="9525" cap="flat" cmpd="sng">
            <a:solidFill>
              <a:srgbClr val="0000FF"/>
            </a:solidFill>
            <a:prstDash val="solid"/>
            <a:miter lim="800000"/>
            <a:headEnd type="none" w="sm" len="sm"/>
            <a:tailEnd type="none" w="sm" len="sm"/>
          </a:ln>
        </p:spPr>
        <p:txBody>
          <a:bodyPr spcFirstLastPara="1" wrap="square" lIns="27000" tIns="27000" rIns="27000" bIns="27000" anchor="ctr" anchorCtr="0">
            <a:noAutofit/>
          </a:bodyPr>
          <a:lstStyle/>
          <a:p>
            <a:pPr marL="0" marR="0" lvl="0" indent="0" algn="ctr" rtl="0">
              <a:spcBef>
                <a:spcPts val="0"/>
              </a:spcBef>
              <a:spcAft>
                <a:spcPts val="0"/>
              </a:spcAft>
              <a:buClr>
                <a:schemeClr val="dk1"/>
              </a:buClr>
              <a:buSzPts val="750"/>
              <a:buFont typeface="Arial"/>
              <a:buNone/>
            </a:pPr>
            <a:r>
              <a:rPr lang="ja-JP" sz="750" b="1">
                <a:solidFill>
                  <a:schemeClr val="dk1"/>
                </a:solidFill>
                <a:latin typeface="Arial"/>
                <a:ea typeface="Arial"/>
                <a:cs typeface="Arial"/>
                <a:sym typeface="Arial"/>
              </a:rPr>
              <a:t>総務部総務課</a:t>
            </a:r>
            <a:endParaRPr/>
          </a:p>
        </p:txBody>
      </p:sp>
      <p:sp>
        <p:nvSpPr>
          <p:cNvPr id="498" name="Google Shape;498;p19"/>
          <p:cNvSpPr txBox="1"/>
          <p:nvPr/>
        </p:nvSpPr>
        <p:spPr>
          <a:xfrm rot="5400000">
            <a:off x="5367832" y="5666272"/>
            <a:ext cx="975450" cy="419789"/>
          </a:xfrm>
          <a:prstGeom prst="rect">
            <a:avLst/>
          </a:prstGeom>
          <a:solidFill>
            <a:srgbClr val="A6F8B4"/>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Clr>
                <a:schemeClr val="dk1"/>
              </a:buClr>
              <a:buSzPts val="1350"/>
              <a:buFont typeface="Arial"/>
              <a:buNone/>
            </a:pPr>
            <a:r>
              <a:rPr lang="ja-JP" sz="1350">
                <a:solidFill>
                  <a:schemeClr val="dk1"/>
                </a:solidFill>
                <a:latin typeface="Arial"/>
                <a:ea typeface="Arial"/>
                <a:cs typeface="Arial"/>
                <a:sym typeface="Arial"/>
              </a:rPr>
              <a:t>国土交通省</a:t>
            </a:r>
            <a:endParaRPr/>
          </a:p>
        </p:txBody>
      </p:sp>
      <p:sp>
        <p:nvSpPr>
          <p:cNvPr id="499" name="Google Shape;499;p19"/>
          <p:cNvSpPr txBox="1"/>
          <p:nvPr/>
        </p:nvSpPr>
        <p:spPr>
          <a:xfrm rot="5400000">
            <a:off x="4711045" y="5666272"/>
            <a:ext cx="975450" cy="419789"/>
          </a:xfrm>
          <a:prstGeom prst="rect">
            <a:avLst/>
          </a:prstGeom>
          <a:solidFill>
            <a:srgbClr val="A6F8B4"/>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Clr>
                <a:schemeClr val="dk1"/>
              </a:buClr>
              <a:buSzPts val="1350"/>
              <a:buFont typeface="Arial"/>
              <a:buNone/>
            </a:pPr>
            <a:r>
              <a:rPr lang="ja-JP" sz="1350">
                <a:solidFill>
                  <a:schemeClr val="dk1"/>
                </a:solidFill>
                <a:latin typeface="Arial"/>
                <a:ea typeface="Arial"/>
                <a:cs typeface="Arial"/>
                <a:sym typeface="Arial"/>
              </a:rPr>
              <a:t>文部科学省</a:t>
            </a:r>
            <a:endParaRPr/>
          </a:p>
        </p:txBody>
      </p:sp>
      <p:sp>
        <p:nvSpPr>
          <p:cNvPr id="500" name="Google Shape;500;p19"/>
          <p:cNvSpPr txBox="1"/>
          <p:nvPr/>
        </p:nvSpPr>
        <p:spPr>
          <a:xfrm rot="5400000">
            <a:off x="6014033" y="5714584"/>
            <a:ext cx="975450" cy="323165"/>
          </a:xfrm>
          <a:prstGeom prst="rect">
            <a:avLst/>
          </a:prstGeom>
          <a:solidFill>
            <a:srgbClr val="A6F8B4"/>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Clr>
                <a:schemeClr val="dk1"/>
              </a:buClr>
              <a:buSzPts val="900"/>
              <a:buFont typeface="Arial"/>
              <a:buNone/>
            </a:pPr>
            <a:r>
              <a:rPr lang="ja-JP" sz="900">
                <a:solidFill>
                  <a:schemeClr val="dk1"/>
                </a:solidFill>
                <a:latin typeface="Arial"/>
                <a:ea typeface="Arial"/>
                <a:cs typeface="Arial"/>
                <a:sym typeface="Arial"/>
              </a:rPr>
              <a:t>労働基準監督署</a:t>
            </a:r>
            <a:endParaRPr/>
          </a:p>
        </p:txBody>
      </p:sp>
      <p:sp>
        <p:nvSpPr>
          <p:cNvPr id="501" name="Google Shape;501;p19"/>
          <p:cNvSpPr txBox="1"/>
          <p:nvPr/>
        </p:nvSpPr>
        <p:spPr>
          <a:xfrm rot="5400000">
            <a:off x="6910645" y="5355392"/>
            <a:ext cx="975450" cy="1041548"/>
          </a:xfrm>
          <a:prstGeom prst="rect">
            <a:avLst/>
          </a:prstGeom>
          <a:solidFill>
            <a:srgbClr val="A6F8B4"/>
          </a:solidFill>
          <a:ln w="9525" cap="flat" cmpd="sng">
            <a:solidFill>
              <a:schemeClr val="dk1"/>
            </a:solidFill>
            <a:prstDash val="solid"/>
            <a:miter lim="800000"/>
            <a:headEnd type="none" w="sm" len="sm"/>
            <a:tailEnd type="none" w="sm" len="sm"/>
          </a:ln>
        </p:spPr>
        <p:txBody>
          <a:bodyPr spcFirstLastPara="1" wrap="square" lIns="0" tIns="36000" rIns="216000" bIns="45700" anchor="t" anchorCtr="0">
            <a:noAutofit/>
          </a:bodyPr>
          <a:lstStyle/>
          <a:p>
            <a:pPr marL="0" marR="0" lvl="0" indent="0" algn="ctr" rtl="0">
              <a:spcBef>
                <a:spcPts val="0"/>
              </a:spcBef>
              <a:spcAft>
                <a:spcPts val="0"/>
              </a:spcAft>
              <a:buClr>
                <a:schemeClr val="dk1"/>
              </a:buClr>
              <a:buSzPts val="1350"/>
              <a:buFont typeface="Arial"/>
              <a:buNone/>
            </a:pPr>
            <a:endParaRPr sz="1350">
              <a:solidFill>
                <a:schemeClr val="dk1"/>
              </a:solidFill>
              <a:latin typeface="Arial"/>
              <a:ea typeface="Arial"/>
              <a:cs typeface="Arial"/>
              <a:sym typeface="Arial"/>
            </a:endParaRPr>
          </a:p>
          <a:p>
            <a:pPr marL="0" marR="0" lvl="0" indent="0" algn="ctr" rtl="0">
              <a:spcBef>
                <a:spcPts val="0"/>
              </a:spcBef>
              <a:spcAft>
                <a:spcPts val="0"/>
              </a:spcAft>
              <a:buClr>
                <a:schemeClr val="dk1"/>
              </a:buClr>
              <a:buSzPts val="1350"/>
              <a:buFont typeface="Arial"/>
              <a:buNone/>
            </a:pPr>
            <a:r>
              <a:rPr lang="ja-JP" sz="1350">
                <a:solidFill>
                  <a:schemeClr val="dk1"/>
                </a:solidFill>
                <a:latin typeface="Arial"/>
                <a:ea typeface="Arial"/>
                <a:cs typeface="Arial"/>
                <a:sym typeface="Arial"/>
              </a:rPr>
              <a:t>地方自治体</a:t>
            </a:r>
            <a:endParaRPr/>
          </a:p>
        </p:txBody>
      </p:sp>
      <p:sp>
        <p:nvSpPr>
          <p:cNvPr id="502" name="Google Shape;502;p19"/>
          <p:cNvSpPr txBox="1"/>
          <p:nvPr/>
        </p:nvSpPr>
        <p:spPr>
          <a:xfrm rot="5400000">
            <a:off x="7899388" y="5671598"/>
            <a:ext cx="975450" cy="409137"/>
          </a:xfrm>
          <a:prstGeom prst="rect">
            <a:avLst/>
          </a:prstGeom>
          <a:solidFill>
            <a:srgbClr val="A6F8B4"/>
          </a:solidFill>
          <a:ln w="9525" cap="flat" cmpd="sng">
            <a:solidFill>
              <a:schemeClr val="dk1"/>
            </a:solidFill>
            <a:prstDash val="solid"/>
            <a:miter lim="800000"/>
            <a:headEnd type="none" w="sm" len="sm"/>
            <a:tailEnd type="none" w="sm" len="sm"/>
          </a:ln>
        </p:spPr>
        <p:txBody>
          <a:bodyPr spcFirstLastPara="1" wrap="square" lIns="91425" tIns="36000" rIns="108000" bIns="45700" anchor="t" anchorCtr="0">
            <a:spAutoFit/>
          </a:bodyPr>
          <a:lstStyle/>
          <a:p>
            <a:pPr marL="0" marR="0" lvl="0" indent="0" algn="ctr" rtl="0">
              <a:spcBef>
                <a:spcPts val="0"/>
              </a:spcBef>
              <a:spcAft>
                <a:spcPts val="0"/>
              </a:spcAft>
              <a:buClr>
                <a:schemeClr val="dk1"/>
              </a:buClr>
              <a:buSzPts val="1350"/>
              <a:buFont typeface="Arial"/>
              <a:buNone/>
            </a:pPr>
            <a:r>
              <a:rPr lang="ja-JP" sz="1350">
                <a:solidFill>
                  <a:schemeClr val="dk1"/>
                </a:solidFill>
                <a:latin typeface="Arial"/>
                <a:ea typeface="Arial"/>
                <a:cs typeface="Arial"/>
                <a:sym typeface="Arial"/>
              </a:rPr>
              <a:t>報 道 機 関</a:t>
            </a:r>
            <a:endParaRPr/>
          </a:p>
        </p:txBody>
      </p:sp>
      <p:cxnSp>
        <p:nvCxnSpPr>
          <p:cNvPr id="503" name="Google Shape;503;p19"/>
          <p:cNvCxnSpPr/>
          <p:nvPr/>
        </p:nvCxnSpPr>
        <p:spPr>
          <a:xfrm>
            <a:off x="4673406" y="4613255"/>
            <a:ext cx="0" cy="774668"/>
          </a:xfrm>
          <a:prstGeom prst="straightConnector1">
            <a:avLst/>
          </a:prstGeom>
          <a:noFill/>
          <a:ln w="31750" cap="flat" cmpd="sng">
            <a:solidFill>
              <a:srgbClr val="FF0000"/>
            </a:solidFill>
            <a:prstDash val="solid"/>
            <a:round/>
            <a:headEnd type="none" w="med" len="med"/>
            <a:tailEnd type="triangle" w="med" len="med"/>
          </a:ln>
        </p:spPr>
      </p:cxnSp>
      <p:sp>
        <p:nvSpPr>
          <p:cNvPr id="504" name="Google Shape;504;p19"/>
          <p:cNvSpPr txBox="1"/>
          <p:nvPr/>
        </p:nvSpPr>
        <p:spPr>
          <a:xfrm rot="5400000">
            <a:off x="4191402" y="5721454"/>
            <a:ext cx="974837" cy="307777"/>
          </a:xfrm>
          <a:prstGeom prst="rect">
            <a:avLst/>
          </a:prstGeom>
          <a:solidFill>
            <a:srgbClr val="A6F8B4"/>
          </a:solidFill>
          <a:ln w="9525" cap="flat" cmpd="sng">
            <a:solidFill>
              <a:schemeClr val="dk1"/>
            </a:solidFill>
            <a:prstDash val="solid"/>
            <a:miter lim="800000"/>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Clr>
                <a:schemeClr val="dk1"/>
              </a:buClr>
              <a:buSzPts val="800"/>
              <a:buFont typeface="Arial"/>
              <a:buNone/>
            </a:pPr>
            <a:r>
              <a:rPr lang="ja-JP" sz="800" b="1">
                <a:solidFill>
                  <a:schemeClr val="dk1"/>
                </a:solidFill>
                <a:latin typeface="Arial"/>
                <a:ea typeface="Arial"/>
                <a:cs typeface="Arial"/>
                <a:sym typeface="Arial"/>
              </a:rPr>
              <a:t>原子力規制委員会</a:t>
            </a:r>
            <a:endParaRPr/>
          </a:p>
        </p:txBody>
      </p:sp>
      <p:sp>
        <p:nvSpPr>
          <p:cNvPr id="505" name="Google Shape;505;p19"/>
          <p:cNvSpPr/>
          <p:nvPr/>
        </p:nvSpPr>
        <p:spPr>
          <a:xfrm>
            <a:off x="4525756" y="4717538"/>
            <a:ext cx="1537531" cy="177903"/>
          </a:xfrm>
          <a:prstGeom prst="rect">
            <a:avLst/>
          </a:prstGeom>
          <a:solidFill>
            <a:schemeClr val="lt1"/>
          </a:solidFill>
          <a:ln w="9525" cap="flat" cmpd="sng">
            <a:solidFill>
              <a:srgbClr val="0000FF"/>
            </a:solidFill>
            <a:prstDash val="solid"/>
            <a:miter lim="800000"/>
            <a:headEnd type="none" w="sm" len="sm"/>
            <a:tailEnd type="none" w="sm" len="sm"/>
          </a:ln>
        </p:spPr>
        <p:txBody>
          <a:bodyPr spcFirstLastPara="1" wrap="square" lIns="27000" tIns="54000" rIns="27000" bIns="36000" anchor="ctr" anchorCtr="0">
            <a:noAutofit/>
          </a:bodyPr>
          <a:lstStyle/>
          <a:p>
            <a:pPr marL="0" marR="0" lvl="0" indent="0" algn="ctr" rtl="0">
              <a:lnSpc>
                <a:spcPct val="100750"/>
              </a:lnSpc>
              <a:spcBef>
                <a:spcPts val="0"/>
              </a:spcBef>
              <a:spcAft>
                <a:spcPts val="0"/>
              </a:spcAft>
              <a:buClr>
                <a:schemeClr val="dk1"/>
              </a:buClr>
              <a:buSzPts val="800"/>
              <a:buFont typeface="Arial"/>
              <a:buNone/>
            </a:pPr>
            <a:r>
              <a:rPr lang="ja-JP" sz="800" b="1">
                <a:solidFill>
                  <a:schemeClr val="dk1"/>
                </a:solidFill>
                <a:latin typeface="Arial"/>
                <a:ea typeface="Arial"/>
                <a:cs typeface="Arial"/>
                <a:sym typeface="Arial"/>
              </a:rPr>
              <a:t>研究推進課</a:t>
            </a:r>
            <a:endParaRPr/>
          </a:p>
        </p:txBody>
      </p:sp>
      <p:sp>
        <p:nvSpPr>
          <p:cNvPr id="506" name="Google Shape;506;p19"/>
          <p:cNvSpPr/>
          <p:nvPr/>
        </p:nvSpPr>
        <p:spPr>
          <a:xfrm>
            <a:off x="8182544" y="5010022"/>
            <a:ext cx="409137" cy="141719"/>
          </a:xfrm>
          <a:prstGeom prst="rect">
            <a:avLst/>
          </a:prstGeom>
          <a:solidFill>
            <a:schemeClr val="lt1"/>
          </a:solidFill>
          <a:ln w="9525" cap="flat" cmpd="sng">
            <a:solidFill>
              <a:srgbClr val="0000FF"/>
            </a:solidFill>
            <a:prstDash val="solid"/>
            <a:miter lim="800000"/>
            <a:headEnd type="none" w="sm" len="sm"/>
            <a:tailEnd type="none" w="sm" len="sm"/>
          </a:ln>
        </p:spPr>
        <p:txBody>
          <a:bodyPr spcFirstLastPara="1" wrap="square" lIns="27000" tIns="27000" rIns="27000" bIns="27000" anchor="ctr" anchorCtr="0">
            <a:noAutofit/>
          </a:bodyPr>
          <a:lstStyle/>
          <a:p>
            <a:pPr marL="0" marR="0" lvl="0" indent="0" algn="ctr" rtl="0">
              <a:spcBef>
                <a:spcPts val="0"/>
              </a:spcBef>
              <a:spcAft>
                <a:spcPts val="0"/>
              </a:spcAft>
              <a:buClr>
                <a:schemeClr val="dk1"/>
              </a:buClr>
              <a:buSzPts val="750"/>
              <a:buFont typeface="Arial"/>
              <a:buNone/>
            </a:pPr>
            <a:r>
              <a:rPr lang="ja-JP" sz="750" b="1">
                <a:solidFill>
                  <a:schemeClr val="dk1"/>
                </a:solidFill>
                <a:latin typeface="Arial"/>
                <a:ea typeface="Arial"/>
                <a:cs typeface="Arial"/>
                <a:sym typeface="Arial"/>
              </a:rPr>
              <a:t>広報室</a:t>
            </a:r>
            <a:endParaRPr/>
          </a:p>
        </p:txBody>
      </p:sp>
      <p:sp>
        <p:nvSpPr>
          <p:cNvPr id="507" name="Google Shape;507;p19"/>
          <p:cNvSpPr txBox="1"/>
          <p:nvPr/>
        </p:nvSpPr>
        <p:spPr>
          <a:xfrm>
            <a:off x="7865856" y="1634366"/>
            <a:ext cx="874533" cy="300082"/>
          </a:xfrm>
          <a:prstGeom prst="rect">
            <a:avLst/>
          </a:prstGeom>
          <a:solidFill>
            <a:srgbClr val="A6F8B4"/>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1">
            <a:spAutoFit/>
          </a:bodyPr>
          <a:lstStyle/>
          <a:p>
            <a:pPr marL="0" marR="0" lvl="0" indent="0" algn="ctr" rtl="0">
              <a:spcBef>
                <a:spcPts val="0"/>
              </a:spcBef>
              <a:spcAft>
                <a:spcPts val="0"/>
              </a:spcAft>
              <a:buClr>
                <a:schemeClr val="dk1"/>
              </a:buClr>
              <a:buSzPts val="1350"/>
              <a:buFont typeface="Arial"/>
              <a:buNone/>
            </a:pPr>
            <a:r>
              <a:rPr lang="ja-JP" sz="1350" b="1">
                <a:solidFill>
                  <a:schemeClr val="dk1"/>
                </a:solidFill>
                <a:latin typeface="Arial"/>
                <a:ea typeface="Arial"/>
                <a:cs typeface="Arial"/>
                <a:sym typeface="Arial"/>
              </a:rPr>
              <a:t>警察署</a:t>
            </a:r>
            <a:endParaRPr sz="1200">
              <a:solidFill>
                <a:schemeClr val="dk1"/>
              </a:solidFill>
              <a:latin typeface="Arial"/>
              <a:ea typeface="Arial"/>
              <a:cs typeface="Arial"/>
              <a:sym typeface="Arial"/>
            </a:endParaRPr>
          </a:p>
        </p:txBody>
      </p:sp>
      <p:sp>
        <p:nvSpPr>
          <p:cNvPr id="508" name="Google Shape;508;p19"/>
          <p:cNvSpPr/>
          <p:nvPr/>
        </p:nvSpPr>
        <p:spPr>
          <a:xfrm>
            <a:off x="6897497" y="1483630"/>
            <a:ext cx="968359" cy="300023"/>
          </a:xfrm>
          <a:custGeom>
            <a:avLst/>
            <a:gdLst/>
            <a:ahLst/>
            <a:cxnLst/>
            <a:rect l="l" t="t" r="r" b="b"/>
            <a:pathLst>
              <a:path w="1114425" h="647700" extrusionOk="0">
                <a:moveTo>
                  <a:pt x="0" y="0"/>
                </a:moveTo>
                <a:lnTo>
                  <a:pt x="0" y="647700"/>
                </a:lnTo>
                <a:lnTo>
                  <a:pt x="1114425" y="647700"/>
                </a:lnTo>
              </a:path>
            </a:pathLst>
          </a:custGeom>
          <a:noFill/>
          <a:ln w="31750" cap="flat" cmpd="sng">
            <a:solidFill>
              <a:srgbClr val="FF0000"/>
            </a:solidFill>
            <a:prstDash val="solid"/>
            <a:miter lim="800000"/>
            <a:headEnd type="none" w="sm" len="sm"/>
            <a:tailEnd type="triangle" w="med" len="med"/>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cxnSp>
        <p:nvCxnSpPr>
          <p:cNvPr id="509" name="Google Shape;509;p19"/>
          <p:cNvCxnSpPr/>
          <p:nvPr/>
        </p:nvCxnSpPr>
        <p:spPr>
          <a:xfrm>
            <a:off x="4427819" y="2849050"/>
            <a:ext cx="667733" cy="0"/>
          </a:xfrm>
          <a:prstGeom prst="straightConnector1">
            <a:avLst/>
          </a:prstGeom>
          <a:noFill/>
          <a:ln w="31750" cap="flat" cmpd="sng">
            <a:solidFill>
              <a:schemeClr val="dk1"/>
            </a:solidFill>
            <a:prstDash val="solid"/>
            <a:round/>
            <a:headEnd type="none" w="med" len="med"/>
            <a:tailEnd type="none" w="med" len="med"/>
          </a:ln>
        </p:spPr>
      </p:cxnSp>
      <p:sp>
        <p:nvSpPr>
          <p:cNvPr id="510" name="Google Shape;510;p19"/>
          <p:cNvSpPr/>
          <p:nvPr/>
        </p:nvSpPr>
        <p:spPr>
          <a:xfrm>
            <a:off x="5095551" y="2721258"/>
            <a:ext cx="848272" cy="256715"/>
          </a:xfrm>
          <a:prstGeom prst="rect">
            <a:avLst/>
          </a:prstGeom>
          <a:solidFill>
            <a:srgbClr val="FFFF99"/>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200"/>
              <a:buFont typeface="Arial"/>
              <a:buNone/>
            </a:pPr>
            <a:r>
              <a:rPr lang="ja-JP" sz="1200" b="1">
                <a:solidFill>
                  <a:schemeClr val="dk1"/>
                </a:solidFill>
                <a:latin typeface="Arial"/>
                <a:ea typeface="Arial"/>
                <a:cs typeface="Arial"/>
                <a:sym typeface="Arial"/>
              </a:rPr>
              <a:t>施設長</a:t>
            </a:r>
            <a:endParaRPr sz="1200" b="1" baseline="30000">
              <a:solidFill>
                <a:schemeClr val="dk1"/>
              </a:solidFill>
              <a:latin typeface="Arial"/>
              <a:ea typeface="Arial"/>
              <a:cs typeface="Arial"/>
              <a:sym typeface="Arial"/>
            </a:endParaRPr>
          </a:p>
        </p:txBody>
      </p:sp>
      <p:sp>
        <p:nvSpPr>
          <p:cNvPr id="511" name="Google Shape;511;p19"/>
          <p:cNvSpPr/>
          <p:nvPr/>
        </p:nvSpPr>
        <p:spPr>
          <a:xfrm>
            <a:off x="6107938" y="2625368"/>
            <a:ext cx="970130" cy="256301"/>
          </a:xfrm>
          <a:prstGeom prst="rect">
            <a:avLst/>
          </a:prstGeom>
          <a:solidFill>
            <a:srgbClr val="FFFF99"/>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050"/>
              <a:buFont typeface="Arial"/>
              <a:buNone/>
            </a:pPr>
            <a:r>
              <a:rPr lang="ja-JP" sz="1050" b="1">
                <a:solidFill>
                  <a:schemeClr val="dk1"/>
                </a:solidFill>
                <a:latin typeface="Arial"/>
                <a:ea typeface="Arial"/>
                <a:cs typeface="Arial"/>
                <a:sym typeface="Arial"/>
              </a:rPr>
              <a:t>センター長</a:t>
            </a:r>
            <a:endParaRPr sz="1050" b="1" baseline="30000">
              <a:solidFill>
                <a:schemeClr val="dk1"/>
              </a:solidFill>
              <a:latin typeface="Arial"/>
              <a:ea typeface="Arial"/>
              <a:cs typeface="Arial"/>
              <a:sym typeface="Arial"/>
            </a:endParaRPr>
          </a:p>
        </p:txBody>
      </p:sp>
      <p:sp>
        <p:nvSpPr>
          <p:cNvPr id="512" name="Google Shape;512;p19"/>
          <p:cNvSpPr/>
          <p:nvPr/>
        </p:nvSpPr>
        <p:spPr>
          <a:xfrm>
            <a:off x="4632249" y="2388220"/>
            <a:ext cx="270857" cy="120612"/>
          </a:xfrm>
          <a:prstGeom prst="rect">
            <a:avLst/>
          </a:prstGeom>
          <a:solidFill>
            <a:schemeClr val="lt1"/>
          </a:solidFill>
          <a:ln w="9525" cap="flat" cmpd="sng">
            <a:solidFill>
              <a:schemeClr val="dk1"/>
            </a:solidFill>
            <a:prstDash val="solid"/>
            <a:miter lim="800000"/>
            <a:headEnd type="none" w="sm" len="sm"/>
            <a:tailEnd type="none" w="sm" len="sm"/>
          </a:ln>
        </p:spPr>
        <p:txBody>
          <a:bodyPr spcFirstLastPara="1" wrap="square" lIns="13500" tIns="13500" rIns="13500" bIns="13500" anchor="ctr" anchorCtr="1">
            <a:noAutofit/>
          </a:bodyPr>
          <a:lstStyle/>
          <a:p>
            <a:pPr marL="0" marR="0" lvl="0" indent="0" algn="ctr" rtl="0">
              <a:spcBef>
                <a:spcPts val="0"/>
              </a:spcBef>
              <a:spcAft>
                <a:spcPts val="0"/>
              </a:spcAft>
              <a:buClr>
                <a:schemeClr val="dk1"/>
              </a:buClr>
              <a:buSzPts val="675"/>
              <a:buFont typeface="Arial"/>
              <a:buNone/>
            </a:pPr>
            <a:r>
              <a:rPr lang="ja-JP" sz="675" b="1">
                <a:solidFill>
                  <a:schemeClr val="dk1"/>
                </a:solidFill>
                <a:latin typeface="Arial"/>
                <a:ea typeface="Arial"/>
                <a:cs typeface="Arial"/>
                <a:sym typeface="Arial"/>
              </a:rPr>
              <a:t>病院</a:t>
            </a:r>
            <a:endParaRPr/>
          </a:p>
        </p:txBody>
      </p:sp>
      <p:sp>
        <p:nvSpPr>
          <p:cNvPr id="513" name="Google Shape;513;p19"/>
          <p:cNvSpPr/>
          <p:nvPr/>
        </p:nvSpPr>
        <p:spPr>
          <a:xfrm>
            <a:off x="4525757" y="2688038"/>
            <a:ext cx="474443" cy="331683"/>
          </a:xfrm>
          <a:prstGeom prst="rect">
            <a:avLst/>
          </a:prstGeom>
          <a:solidFill>
            <a:schemeClr val="lt1"/>
          </a:solidFill>
          <a:ln w="9525" cap="flat" cmpd="sng">
            <a:solidFill>
              <a:schemeClr val="dk1"/>
            </a:solidFill>
            <a:prstDash val="solid"/>
            <a:miter lim="800000"/>
            <a:headEnd type="none" w="sm" len="sm"/>
            <a:tailEnd type="none" w="sm" len="sm"/>
          </a:ln>
        </p:spPr>
        <p:txBody>
          <a:bodyPr spcFirstLastPara="1" wrap="square" lIns="13500" tIns="13500" rIns="13500" bIns="13500" anchor="ctr" anchorCtr="1">
            <a:noAutofit/>
          </a:bodyPr>
          <a:lstStyle/>
          <a:p>
            <a:pPr marL="0" marR="0" lvl="0" indent="0" algn="ctr" rtl="0">
              <a:spcBef>
                <a:spcPts val="0"/>
              </a:spcBef>
              <a:spcAft>
                <a:spcPts val="0"/>
              </a:spcAft>
              <a:buClr>
                <a:schemeClr val="dk1"/>
              </a:buClr>
              <a:buSzPts val="525"/>
              <a:buFont typeface="Arial"/>
              <a:buNone/>
            </a:pPr>
            <a:r>
              <a:rPr lang="ja-JP" sz="525" b="1">
                <a:solidFill>
                  <a:schemeClr val="dk1"/>
                </a:solidFill>
                <a:latin typeface="Arial"/>
                <a:ea typeface="Arial"/>
                <a:cs typeface="Arial"/>
                <a:sym typeface="Arial"/>
              </a:rPr>
              <a:t>RI総合</a:t>
            </a:r>
            <a:endParaRPr sz="525" b="1">
              <a:solidFill>
                <a:schemeClr val="dk1"/>
              </a:solidFill>
              <a:latin typeface="Arial"/>
              <a:ea typeface="Arial"/>
              <a:cs typeface="Arial"/>
              <a:sym typeface="Arial"/>
            </a:endParaRPr>
          </a:p>
          <a:p>
            <a:pPr marL="0" marR="0" lvl="0" indent="0" algn="ctr" rtl="0">
              <a:spcBef>
                <a:spcPts val="0"/>
              </a:spcBef>
              <a:spcAft>
                <a:spcPts val="0"/>
              </a:spcAft>
              <a:buClr>
                <a:schemeClr val="dk1"/>
              </a:buClr>
              <a:buSzPts val="525"/>
              <a:buFont typeface="Arial"/>
              <a:buNone/>
            </a:pPr>
            <a:r>
              <a:rPr lang="ja-JP" sz="525" b="1">
                <a:solidFill>
                  <a:schemeClr val="dk1"/>
                </a:solidFill>
                <a:latin typeface="Arial"/>
                <a:ea typeface="Arial"/>
                <a:cs typeface="Arial"/>
                <a:sym typeface="Arial"/>
              </a:rPr>
              <a:t>RI理工</a:t>
            </a:r>
            <a:endParaRPr sz="525" b="1">
              <a:solidFill>
                <a:schemeClr val="dk1"/>
              </a:solidFill>
              <a:latin typeface="Arial"/>
              <a:ea typeface="Arial"/>
              <a:cs typeface="Arial"/>
              <a:sym typeface="Arial"/>
            </a:endParaRPr>
          </a:p>
          <a:p>
            <a:pPr marL="0" marR="0" lvl="0" indent="0" algn="ctr" rtl="0">
              <a:spcBef>
                <a:spcPts val="0"/>
              </a:spcBef>
              <a:spcAft>
                <a:spcPts val="0"/>
              </a:spcAft>
              <a:buClr>
                <a:schemeClr val="dk1"/>
              </a:buClr>
              <a:buSzPts val="525"/>
              <a:buFont typeface="Arial"/>
              <a:buNone/>
            </a:pPr>
            <a:r>
              <a:rPr lang="ja-JP" sz="525" b="1">
                <a:solidFill>
                  <a:schemeClr val="dk1"/>
                </a:solidFill>
                <a:latin typeface="Arial"/>
                <a:ea typeface="Arial"/>
                <a:cs typeface="Arial"/>
                <a:sym typeface="Arial"/>
              </a:rPr>
              <a:t>低レベル放射能実験施設</a:t>
            </a:r>
            <a:endParaRPr/>
          </a:p>
        </p:txBody>
      </p:sp>
      <p:cxnSp>
        <p:nvCxnSpPr>
          <p:cNvPr id="514" name="Google Shape;514;p19"/>
          <p:cNvCxnSpPr/>
          <p:nvPr/>
        </p:nvCxnSpPr>
        <p:spPr>
          <a:xfrm>
            <a:off x="5938513" y="2798768"/>
            <a:ext cx="175231" cy="0"/>
          </a:xfrm>
          <a:prstGeom prst="straightConnector1">
            <a:avLst/>
          </a:prstGeom>
          <a:noFill/>
          <a:ln w="31750" cap="flat" cmpd="sng">
            <a:solidFill>
              <a:schemeClr val="dk1"/>
            </a:solidFill>
            <a:prstDash val="solid"/>
            <a:round/>
            <a:headEnd type="none" w="med" len="med"/>
            <a:tailEnd type="none" w="med" len="med"/>
          </a:ln>
        </p:spPr>
      </p:cxnSp>
      <p:sp>
        <p:nvSpPr>
          <p:cNvPr id="515" name="Google Shape;515;p19"/>
          <p:cNvSpPr/>
          <p:nvPr/>
        </p:nvSpPr>
        <p:spPr>
          <a:xfrm>
            <a:off x="7024959" y="1345706"/>
            <a:ext cx="1317111" cy="121252"/>
          </a:xfrm>
          <a:prstGeom prst="rect">
            <a:avLst/>
          </a:prstGeom>
          <a:noFill/>
          <a:ln>
            <a:noFill/>
          </a:ln>
        </p:spPr>
        <p:txBody>
          <a:bodyPr spcFirstLastPara="1" wrap="square" lIns="0" tIns="0" rIns="0" bIns="0" anchor="ctr" anchorCtr="0">
            <a:spAutoFit/>
          </a:bodyPr>
          <a:lstStyle/>
          <a:p>
            <a:pPr marL="0" marR="0" lvl="0" indent="0" algn="l" rtl="0">
              <a:spcBef>
                <a:spcPts val="0"/>
              </a:spcBef>
              <a:spcAft>
                <a:spcPts val="0"/>
              </a:spcAft>
              <a:buNone/>
            </a:pPr>
            <a:r>
              <a:rPr lang="ja-JP" sz="788" b="1">
                <a:solidFill>
                  <a:schemeClr val="dk1"/>
                </a:solidFill>
                <a:latin typeface="Arial"/>
                <a:ea typeface="Arial"/>
                <a:cs typeface="Arial"/>
                <a:sym typeface="Arial"/>
              </a:rPr>
              <a:t>※火災時直ちに</a:t>
            </a:r>
            <a:endParaRPr/>
          </a:p>
        </p:txBody>
      </p:sp>
      <p:sp>
        <p:nvSpPr>
          <p:cNvPr id="516" name="Google Shape;516;p19"/>
          <p:cNvSpPr/>
          <p:nvPr/>
        </p:nvSpPr>
        <p:spPr>
          <a:xfrm>
            <a:off x="7796814" y="2770677"/>
            <a:ext cx="966590" cy="254793"/>
          </a:xfrm>
          <a:prstGeom prst="rect">
            <a:avLst/>
          </a:prstGeom>
          <a:solidFill>
            <a:srgbClr val="D7EDEF"/>
          </a:solidFill>
          <a:ln w="190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050"/>
              <a:buFont typeface="Arial"/>
              <a:buNone/>
            </a:pPr>
            <a:r>
              <a:rPr lang="ja-JP" sz="1050">
                <a:solidFill>
                  <a:schemeClr val="dk1"/>
                </a:solidFill>
                <a:latin typeface="Arial"/>
                <a:ea typeface="Arial"/>
                <a:cs typeface="Arial"/>
                <a:sym typeface="Arial"/>
              </a:rPr>
              <a:t>安全委員会</a:t>
            </a:r>
            <a:endParaRPr/>
          </a:p>
        </p:txBody>
      </p:sp>
      <p:sp>
        <p:nvSpPr>
          <p:cNvPr id="517" name="Google Shape;517;p19"/>
          <p:cNvSpPr/>
          <p:nvPr/>
        </p:nvSpPr>
        <p:spPr>
          <a:xfrm>
            <a:off x="6654964" y="2320376"/>
            <a:ext cx="1145392" cy="256301"/>
          </a:xfrm>
          <a:prstGeom prst="rect">
            <a:avLst/>
          </a:prstGeom>
          <a:solidFill>
            <a:srgbClr val="D7EDEF"/>
          </a:solidFill>
          <a:ln w="190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1050"/>
              <a:buFont typeface="Arial"/>
              <a:buNone/>
            </a:pPr>
            <a:r>
              <a:rPr lang="ja-JP" sz="1050">
                <a:solidFill>
                  <a:schemeClr val="dk1"/>
                </a:solidFill>
                <a:latin typeface="Arial"/>
                <a:ea typeface="Arial"/>
                <a:cs typeface="Arial"/>
                <a:sym typeface="Arial"/>
              </a:rPr>
              <a:t>予防対策委員会</a:t>
            </a:r>
            <a:endParaRPr/>
          </a:p>
        </p:txBody>
      </p:sp>
      <p:sp>
        <p:nvSpPr>
          <p:cNvPr id="518" name="Google Shape;518;p19"/>
          <p:cNvSpPr/>
          <p:nvPr/>
        </p:nvSpPr>
        <p:spPr>
          <a:xfrm>
            <a:off x="5964952" y="3538557"/>
            <a:ext cx="270857" cy="111566"/>
          </a:xfrm>
          <a:prstGeom prst="rect">
            <a:avLst/>
          </a:prstGeom>
          <a:solidFill>
            <a:schemeClr val="lt1"/>
          </a:solidFill>
          <a:ln w="9525" cap="flat" cmpd="sng">
            <a:solidFill>
              <a:schemeClr val="dk1"/>
            </a:solidFill>
            <a:prstDash val="solid"/>
            <a:miter lim="800000"/>
            <a:headEnd type="none" w="sm" len="sm"/>
            <a:tailEnd type="none" w="sm" len="sm"/>
          </a:ln>
        </p:spPr>
        <p:txBody>
          <a:bodyPr spcFirstLastPara="1" wrap="square" lIns="13500" tIns="13500" rIns="13500" bIns="13500" anchor="ctr" anchorCtr="1">
            <a:noAutofit/>
          </a:bodyPr>
          <a:lstStyle/>
          <a:p>
            <a:pPr marL="0" marR="0" lvl="0" indent="0" algn="ctr" rtl="0">
              <a:spcBef>
                <a:spcPts val="0"/>
              </a:spcBef>
              <a:spcAft>
                <a:spcPts val="0"/>
              </a:spcAft>
              <a:buClr>
                <a:schemeClr val="dk1"/>
              </a:buClr>
              <a:buSzPts val="675"/>
              <a:buFont typeface="Arial"/>
              <a:buNone/>
            </a:pPr>
            <a:r>
              <a:rPr lang="ja-JP" sz="675" b="1">
                <a:solidFill>
                  <a:schemeClr val="dk1"/>
                </a:solidFill>
                <a:latin typeface="Arial"/>
                <a:ea typeface="Arial"/>
                <a:cs typeface="Arial"/>
                <a:sym typeface="Arial"/>
              </a:rPr>
              <a:t>病院</a:t>
            </a:r>
            <a:endParaRPr sz="675" b="1">
              <a:solidFill>
                <a:schemeClr val="dk1"/>
              </a:solidFill>
              <a:latin typeface="Arial"/>
              <a:ea typeface="Arial"/>
              <a:cs typeface="Arial"/>
              <a:sym typeface="Arial"/>
            </a:endParaRPr>
          </a:p>
        </p:txBody>
      </p:sp>
      <p:sp>
        <p:nvSpPr>
          <p:cNvPr id="519" name="Google Shape;519;p19"/>
          <p:cNvSpPr/>
          <p:nvPr/>
        </p:nvSpPr>
        <p:spPr>
          <a:xfrm>
            <a:off x="5994911" y="2330610"/>
            <a:ext cx="1315339" cy="121252"/>
          </a:xfrm>
          <a:prstGeom prst="rect">
            <a:avLst/>
          </a:prstGeom>
          <a:noFill/>
          <a:ln>
            <a:noFill/>
          </a:ln>
        </p:spPr>
        <p:txBody>
          <a:bodyPr spcFirstLastPara="1" wrap="square" lIns="0" tIns="0" rIns="0" bIns="0" anchor="ctr" anchorCtr="0">
            <a:spAutoFit/>
          </a:bodyPr>
          <a:lstStyle/>
          <a:p>
            <a:pPr marL="0" marR="0" lvl="0" indent="0" algn="l" rtl="0">
              <a:spcBef>
                <a:spcPts val="0"/>
              </a:spcBef>
              <a:spcAft>
                <a:spcPts val="0"/>
              </a:spcAft>
              <a:buNone/>
            </a:pPr>
            <a:r>
              <a:rPr lang="ja-JP" sz="788" b="1">
                <a:solidFill>
                  <a:schemeClr val="dk1"/>
                </a:solidFill>
                <a:latin typeface="Arial"/>
                <a:ea typeface="Arial"/>
                <a:cs typeface="Arial"/>
                <a:sym typeface="Arial"/>
              </a:rPr>
              <a:t>※事故時のみ</a:t>
            </a:r>
            <a:endParaRPr/>
          </a:p>
        </p:txBody>
      </p:sp>
      <p:sp>
        <p:nvSpPr>
          <p:cNvPr id="520" name="Google Shape;520;p19"/>
          <p:cNvSpPr/>
          <p:nvPr/>
        </p:nvSpPr>
        <p:spPr>
          <a:xfrm>
            <a:off x="6325686" y="3491819"/>
            <a:ext cx="1324192" cy="206548"/>
          </a:xfrm>
          <a:prstGeom prst="rect">
            <a:avLst/>
          </a:prstGeom>
          <a:solidFill>
            <a:srgbClr val="FAF78C"/>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900"/>
              <a:buFont typeface="Arial"/>
              <a:buNone/>
            </a:pPr>
            <a:r>
              <a:rPr lang="ja-JP" sz="900">
                <a:solidFill>
                  <a:schemeClr val="dk1"/>
                </a:solidFill>
                <a:latin typeface="Arial"/>
                <a:ea typeface="Arial"/>
                <a:cs typeface="Arial"/>
                <a:sym typeface="Arial"/>
              </a:rPr>
              <a:t>理事（病院担当）</a:t>
            </a:r>
            <a:endParaRPr/>
          </a:p>
        </p:txBody>
      </p:sp>
      <p:cxnSp>
        <p:nvCxnSpPr>
          <p:cNvPr id="521" name="Google Shape;521;p19"/>
          <p:cNvCxnSpPr/>
          <p:nvPr/>
        </p:nvCxnSpPr>
        <p:spPr>
          <a:xfrm>
            <a:off x="5943824" y="2942915"/>
            <a:ext cx="1853191" cy="0"/>
          </a:xfrm>
          <a:prstGeom prst="straightConnector1">
            <a:avLst/>
          </a:prstGeom>
          <a:noFill/>
          <a:ln w="31750" cap="flat" cmpd="sng">
            <a:solidFill>
              <a:schemeClr val="dk1"/>
            </a:solidFill>
            <a:prstDash val="solid"/>
            <a:round/>
            <a:headEnd type="none" w="med" len="med"/>
            <a:tailEnd type="none" w="med" len="med"/>
          </a:ln>
        </p:spPr>
      </p:cxnSp>
      <p:cxnSp>
        <p:nvCxnSpPr>
          <p:cNvPr id="522" name="Google Shape;522;p19"/>
          <p:cNvCxnSpPr/>
          <p:nvPr/>
        </p:nvCxnSpPr>
        <p:spPr>
          <a:xfrm>
            <a:off x="5038469" y="1575655"/>
            <a:ext cx="351788" cy="0"/>
          </a:xfrm>
          <a:prstGeom prst="straightConnector1">
            <a:avLst/>
          </a:prstGeom>
          <a:noFill/>
          <a:ln w="31750" cap="flat" cmpd="sng">
            <a:solidFill>
              <a:schemeClr val="dk1"/>
            </a:solidFill>
            <a:prstDash val="solid"/>
            <a:round/>
            <a:headEnd type="none" w="med" len="med"/>
            <a:tailEnd type="none" w="med" len="med"/>
          </a:ln>
        </p:spPr>
      </p:cxnSp>
      <p:sp>
        <p:nvSpPr>
          <p:cNvPr id="523" name="Google Shape;523;p19"/>
          <p:cNvSpPr/>
          <p:nvPr/>
        </p:nvSpPr>
        <p:spPr>
          <a:xfrm>
            <a:off x="4427914" y="1741439"/>
            <a:ext cx="1069268" cy="1525798"/>
          </a:xfrm>
          <a:custGeom>
            <a:avLst/>
            <a:gdLst/>
            <a:ahLst/>
            <a:cxnLst/>
            <a:rect l="l" t="t" r="r" b="b"/>
            <a:pathLst>
              <a:path w="1152525" h="1866900" extrusionOk="0">
                <a:moveTo>
                  <a:pt x="1152525" y="0"/>
                </a:moveTo>
                <a:lnTo>
                  <a:pt x="1152525" y="104775"/>
                </a:lnTo>
                <a:lnTo>
                  <a:pt x="0" y="104775"/>
                </a:lnTo>
                <a:lnTo>
                  <a:pt x="0" y="1866900"/>
                </a:lnTo>
              </a:path>
            </a:pathLst>
          </a:custGeom>
          <a:noFill/>
          <a:ln w="3175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1800">
              <a:solidFill>
                <a:schemeClr val="lt1"/>
              </a:solidFill>
              <a:latin typeface="Arial"/>
              <a:ea typeface="Arial"/>
              <a:cs typeface="Arial"/>
              <a:sym typeface="Arial"/>
            </a:endParaRPr>
          </a:p>
        </p:txBody>
      </p:sp>
      <p:cxnSp>
        <p:nvCxnSpPr>
          <p:cNvPr id="524" name="Google Shape;524;p19"/>
          <p:cNvCxnSpPr/>
          <p:nvPr/>
        </p:nvCxnSpPr>
        <p:spPr>
          <a:xfrm>
            <a:off x="4427818" y="2042718"/>
            <a:ext cx="654459" cy="0"/>
          </a:xfrm>
          <a:prstGeom prst="straightConnector1">
            <a:avLst/>
          </a:prstGeom>
          <a:noFill/>
          <a:ln w="31750" cap="flat" cmpd="sng">
            <a:solidFill>
              <a:schemeClr val="dk1"/>
            </a:solidFill>
            <a:prstDash val="solid"/>
            <a:round/>
            <a:headEnd type="none" w="med" len="med"/>
            <a:tailEnd type="none" w="med" len="med"/>
          </a:ln>
        </p:spPr>
      </p:cxnSp>
      <p:cxnSp>
        <p:nvCxnSpPr>
          <p:cNvPr id="525" name="Google Shape;525;p19"/>
          <p:cNvCxnSpPr/>
          <p:nvPr/>
        </p:nvCxnSpPr>
        <p:spPr>
          <a:xfrm>
            <a:off x="6721739" y="2042718"/>
            <a:ext cx="175231" cy="0"/>
          </a:xfrm>
          <a:prstGeom prst="straightConnector1">
            <a:avLst/>
          </a:prstGeom>
          <a:noFill/>
          <a:ln w="31750" cap="flat" cmpd="sng">
            <a:solidFill>
              <a:schemeClr val="dk1"/>
            </a:solidFill>
            <a:prstDash val="solid"/>
            <a:round/>
            <a:headEnd type="none" w="med" len="med"/>
            <a:tailEnd type="none" w="med" len="med"/>
          </a:ln>
        </p:spPr>
      </p:cxnSp>
      <p:cxnSp>
        <p:nvCxnSpPr>
          <p:cNvPr id="526" name="Google Shape;526;p19"/>
          <p:cNvCxnSpPr/>
          <p:nvPr/>
        </p:nvCxnSpPr>
        <p:spPr>
          <a:xfrm>
            <a:off x="5938514" y="2456628"/>
            <a:ext cx="714195" cy="0"/>
          </a:xfrm>
          <a:prstGeom prst="straightConnector1">
            <a:avLst/>
          </a:prstGeom>
          <a:noFill/>
          <a:ln w="31750" cap="flat" cmpd="sng">
            <a:solidFill>
              <a:schemeClr val="dk1"/>
            </a:solidFill>
            <a:prstDash val="solid"/>
            <a:round/>
            <a:headEnd type="none" w="med" len="med"/>
            <a:tailEnd type="none" w="med" len="med"/>
          </a:ln>
        </p:spPr>
      </p:cxnSp>
      <p:sp>
        <p:nvSpPr>
          <p:cNvPr id="527" name="Google Shape;527;p19"/>
          <p:cNvSpPr/>
          <p:nvPr/>
        </p:nvSpPr>
        <p:spPr>
          <a:xfrm>
            <a:off x="7138531" y="2804010"/>
            <a:ext cx="1315339" cy="121252"/>
          </a:xfrm>
          <a:prstGeom prst="rect">
            <a:avLst/>
          </a:prstGeom>
          <a:noFill/>
          <a:ln>
            <a:noFill/>
          </a:ln>
        </p:spPr>
        <p:txBody>
          <a:bodyPr spcFirstLastPara="1" wrap="square" lIns="0" tIns="0" rIns="0" bIns="0" anchor="ctr" anchorCtr="0">
            <a:spAutoFit/>
          </a:bodyPr>
          <a:lstStyle/>
          <a:p>
            <a:pPr marL="0" marR="0" lvl="0" indent="0" algn="l" rtl="0">
              <a:spcBef>
                <a:spcPts val="0"/>
              </a:spcBef>
              <a:spcAft>
                <a:spcPts val="0"/>
              </a:spcAft>
              <a:buNone/>
            </a:pPr>
            <a:r>
              <a:rPr lang="ja-JP" sz="788" b="1">
                <a:solidFill>
                  <a:schemeClr val="dk1"/>
                </a:solidFill>
                <a:latin typeface="Arial"/>
                <a:ea typeface="Arial"/>
                <a:cs typeface="Arial"/>
                <a:sym typeface="Arial"/>
              </a:rPr>
              <a:t>※事故時のみ</a:t>
            </a:r>
            <a:endParaRPr/>
          </a:p>
        </p:txBody>
      </p:sp>
      <p:cxnSp>
        <p:nvCxnSpPr>
          <p:cNvPr id="528" name="Google Shape;528;p19"/>
          <p:cNvCxnSpPr/>
          <p:nvPr/>
        </p:nvCxnSpPr>
        <p:spPr>
          <a:xfrm>
            <a:off x="7649661" y="4054591"/>
            <a:ext cx="269483" cy="0"/>
          </a:xfrm>
          <a:prstGeom prst="straightConnector1">
            <a:avLst/>
          </a:prstGeom>
          <a:noFill/>
          <a:ln w="31750" cap="flat" cmpd="sng">
            <a:solidFill>
              <a:schemeClr val="dk1"/>
            </a:solidFill>
            <a:prstDash val="solid"/>
            <a:round/>
            <a:headEnd type="none" w="med" len="med"/>
            <a:tailEnd type="none" w="med" len="med"/>
          </a:ln>
        </p:spPr>
      </p:cxnSp>
      <p:cxnSp>
        <p:nvCxnSpPr>
          <p:cNvPr id="529" name="Google Shape;529;p19"/>
          <p:cNvCxnSpPr/>
          <p:nvPr/>
        </p:nvCxnSpPr>
        <p:spPr>
          <a:xfrm>
            <a:off x="7649661" y="3650859"/>
            <a:ext cx="269483" cy="0"/>
          </a:xfrm>
          <a:prstGeom prst="straightConnector1">
            <a:avLst/>
          </a:prstGeom>
          <a:noFill/>
          <a:ln w="31750" cap="flat" cmpd="sng">
            <a:solidFill>
              <a:schemeClr val="dk1"/>
            </a:solidFill>
            <a:prstDash val="solid"/>
            <a:round/>
            <a:headEnd type="none" w="med" len="med"/>
            <a:tailEnd type="none" w="med" len="med"/>
          </a:ln>
        </p:spPr>
      </p:cxnSp>
      <p:sp>
        <p:nvSpPr>
          <p:cNvPr id="530" name="Google Shape;530;p19"/>
          <p:cNvSpPr/>
          <p:nvPr/>
        </p:nvSpPr>
        <p:spPr>
          <a:xfrm>
            <a:off x="4222131" y="6394358"/>
            <a:ext cx="4572000" cy="261937"/>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100">
                <a:solidFill>
                  <a:schemeClr val="dk1"/>
                </a:solidFill>
                <a:latin typeface="Arial"/>
                <a:ea typeface="Arial"/>
                <a:cs typeface="Arial"/>
                <a:sym typeface="Arial"/>
              </a:rPr>
              <a:t>金沢大学放射線施設・核燃料施設の緊急時連絡体制マニュアルより</a:t>
            </a:r>
            <a:endParaRPr sz="1100">
              <a:solidFill>
                <a:schemeClr val="dk1"/>
              </a:solidFill>
              <a:latin typeface="Arial"/>
              <a:ea typeface="Arial"/>
              <a:cs typeface="Arial"/>
              <a:sym typeface="Arial"/>
            </a:endParaRPr>
          </a:p>
        </p:txBody>
      </p:sp>
      <p:sp>
        <p:nvSpPr>
          <p:cNvPr id="531" name="Google Shape;531;p19"/>
          <p:cNvSpPr txBox="1"/>
          <p:nvPr/>
        </p:nvSpPr>
        <p:spPr>
          <a:xfrm>
            <a:off x="146718" y="1701731"/>
            <a:ext cx="4059325" cy="2392683"/>
          </a:xfrm>
          <a:prstGeom prst="rect">
            <a:avLst/>
          </a:prstGeom>
          <a:noFill/>
          <a:ln>
            <a:noFill/>
          </a:ln>
        </p:spPr>
        <p:txBody>
          <a:bodyPr spcFirstLastPara="1" wrap="square" lIns="91425" tIns="45700" rIns="91425" bIns="45700" anchor="t" anchorCtr="0">
            <a:noAutofit/>
          </a:bodyPr>
          <a:lstStyle/>
          <a:p>
            <a:pPr marL="324000" marR="0" lvl="0" indent="-324000" algn="l" rtl="0">
              <a:spcBef>
                <a:spcPts val="0"/>
              </a:spcBef>
              <a:spcAft>
                <a:spcPts val="0"/>
              </a:spcAft>
              <a:buClr>
                <a:schemeClr val="dk1"/>
              </a:buClr>
              <a:buSzPts val="2400"/>
              <a:buFont typeface="Noto Sans Symbols"/>
              <a:buChar char="◆"/>
            </a:pPr>
            <a:r>
              <a:rPr lang="ja-JP" sz="2400">
                <a:solidFill>
                  <a:schemeClr val="dk1"/>
                </a:solidFill>
                <a:latin typeface="Arial"/>
                <a:ea typeface="Arial"/>
                <a:cs typeface="Arial"/>
                <a:sym typeface="Arial"/>
              </a:rPr>
              <a:t>各大学、各事業所によ</a:t>
            </a:r>
            <a:endParaRPr sz="2400">
              <a:solidFill>
                <a:schemeClr val="dk1"/>
              </a:solidFill>
              <a:latin typeface="Arial"/>
              <a:ea typeface="Arial"/>
              <a:cs typeface="Arial"/>
              <a:sym typeface="Arial"/>
            </a:endParaRPr>
          </a:p>
          <a:p>
            <a:pPr marL="0" marR="0" lvl="0" indent="0" algn="l" rtl="0">
              <a:spcBef>
                <a:spcPts val="0"/>
              </a:spcBef>
              <a:spcAft>
                <a:spcPts val="0"/>
              </a:spcAft>
              <a:buNone/>
            </a:pPr>
            <a:r>
              <a:rPr lang="ja-JP" sz="2400">
                <a:solidFill>
                  <a:schemeClr val="dk1"/>
                </a:solidFill>
                <a:latin typeface="Arial"/>
                <a:ea typeface="Arial"/>
                <a:cs typeface="Arial"/>
                <a:sym typeface="Arial"/>
              </a:rPr>
              <a:t>　って異なるため、RIを</a:t>
            </a:r>
            <a:endParaRPr sz="2400">
              <a:solidFill>
                <a:schemeClr val="dk1"/>
              </a:solidFill>
              <a:latin typeface="Arial"/>
              <a:ea typeface="Arial"/>
              <a:cs typeface="Arial"/>
              <a:sym typeface="Arial"/>
            </a:endParaRPr>
          </a:p>
          <a:p>
            <a:pPr marL="0" marR="0" lvl="0" indent="0" algn="l" rtl="0">
              <a:spcBef>
                <a:spcPts val="0"/>
              </a:spcBef>
              <a:spcAft>
                <a:spcPts val="0"/>
              </a:spcAft>
              <a:buNone/>
            </a:pPr>
            <a:r>
              <a:rPr lang="ja-JP" sz="2400">
                <a:solidFill>
                  <a:schemeClr val="dk1"/>
                </a:solidFill>
                <a:latin typeface="Arial"/>
                <a:ea typeface="Arial"/>
                <a:cs typeface="Arial"/>
                <a:sym typeface="Arial"/>
              </a:rPr>
              <a:t>　使用する施設のものを</a:t>
            </a:r>
            <a:endParaRPr sz="2400">
              <a:solidFill>
                <a:schemeClr val="dk1"/>
              </a:solidFill>
              <a:latin typeface="Arial"/>
              <a:ea typeface="Arial"/>
              <a:cs typeface="Arial"/>
              <a:sym typeface="Arial"/>
            </a:endParaRPr>
          </a:p>
          <a:p>
            <a:pPr marL="0" marR="0" lvl="0" indent="0" algn="l" rtl="0">
              <a:spcBef>
                <a:spcPts val="0"/>
              </a:spcBef>
              <a:spcAft>
                <a:spcPts val="0"/>
              </a:spcAft>
              <a:buNone/>
            </a:pPr>
            <a:r>
              <a:rPr lang="ja-JP" sz="2400">
                <a:solidFill>
                  <a:schemeClr val="dk1"/>
                </a:solidFill>
                <a:latin typeface="Arial"/>
                <a:ea typeface="Arial"/>
                <a:cs typeface="Arial"/>
                <a:sym typeface="Arial"/>
              </a:rPr>
              <a:t>　必ずあらかじめ確認し</a:t>
            </a:r>
            <a:endParaRPr sz="2400">
              <a:solidFill>
                <a:schemeClr val="dk1"/>
              </a:solidFill>
              <a:latin typeface="Arial"/>
              <a:ea typeface="Arial"/>
              <a:cs typeface="Arial"/>
              <a:sym typeface="Arial"/>
            </a:endParaRPr>
          </a:p>
          <a:p>
            <a:pPr marL="0" marR="0" lvl="0" indent="0" algn="l" rtl="0">
              <a:spcBef>
                <a:spcPts val="0"/>
              </a:spcBef>
              <a:spcAft>
                <a:spcPts val="0"/>
              </a:spcAft>
              <a:buNone/>
            </a:pPr>
            <a:r>
              <a:rPr lang="ja-JP" sz="2400">
                <a:solidFill>
                  <a:schemeClr val="dk1"/>
                </a:solidFill>
                <a:latin typeface="Arial"/>
                <a:ea typeface="Arial"/>
                <a:cs typeface="Arial"/>
                <a:sym typeface="Arial"/>
              </a:rPr>
              <a:t>　ておくこと。　　</a:t>
            </a:r>
            <a:endParaRPr sz="2400">
              <a:solidFill>
                <a:schemeClr val="dk1"/>
              </a:solidFill>
              <a:latin typeface="Arial"/>
              <a:ea typeface="Arial"/>
              <a:cs typeface="Arial"/>
              <a:sym typeface="Arial"/>
            </a:endParaRPr>
          </a:p>
        </p:txBody>
      </p:sp>
      <p:sp>
        <p:nvSpPr>
          <p:cNvPr id="532" name="Google Shape;532;p19"/>
          <p:cNvSpPr/>
          <p:nvPr/>
        </p:nvSpPr>
        <p:spPr>
          <a:xfrm>
            <a:off x="4066769" y="3131688"/>
            <a:ext cx="4877205" cy="1364537"/>
          </a:xfrm>
          <a:prstGeom prst="roundRect">
            <a:avLst>
              <a:gd name="adj" fmla="val 7632"/>
            </a:avLst>
          </a:prstGeom>
          <a:noFill/>
          <a:ln w="9525" cap="flat" cmpd="sng">
            <a:solidFill>
              <a:schemeClr val="dk1"/>
            </a:solidFill>
            <a:prstDash val="solid"/>
            <a:round/>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Clr>
                <a:schemeClr val="dk1"/>
              </a:buClr>
              <a:buSzPts val="1350"/>
              <a:buFont typeface="Arial"/>
              <a:buNone/>
            </a:pPr>
            <a:endParaRPr sz="1350">
              <a:solidFill>
                <a:schemeClr val="dk1"/>
              </a:solidFill>
              <a:latin typeface="Arial"/>
              <a:ea typeface="Arial"/>
              <a:cs typeface="Arial"/>
              <a:sym typeface="Arial"/>
            </a:endParaRPr>
          </a:p>
        </p:txBody>
      </p:sp>
      <p:grpSp>
        <p:nvGrpSpPr>
          <p:cNvPr id="533" name="Google Shape;533;p19"/>
          <p:cNvGrpSpPr/>
          <p:nvPr/>
        </p:nvGrpSpPr>
        <p:grpSpPr>
          <a:xfrm>
            <a:off x="64525" y="46826"/>
            <a:ext cx="9092000" cy="860127"/>
            <a:chOff x="64526" y="67458"/>
            <a:chExt cx="9092000" cy="860127"/>
          </a:xfrm>
        </p:grpSpPr>
        <p:sp>
          <p:nvSpPr>
            <p:cNvPr id="534" name="Google Shape;534;p19"/>
            <p:cNvSpPr txBox="1"/>
            <p:nvPr/>
          </p:nvSpPr>
          <p:spPr>
            <a:xfrm>
              <a:off x="383060" y="197969"/>
              <a:ext cx="8773466"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緊急時の連絡体制（例）</a:t>
              </a:r>
              <a:endParaRPr/>
            </a:p>
          </p:txBody>
        </p:sp>
        <p:pic>
          <p:nvPicPr>
            <p:cNvPr id="535" name="Google Shape;535;p19"/>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536" name="Google Shape;536;p19"/>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2"/>
        <p:cNvGrpSpPr/>
        <p:nvPr/>
      </p:nvGrpSpPr>
      <p:grpSpPr>
        <a:xfrm>
          <a:off x="0" y="0"/>
          <a:ext cx="0" cy="0"/>
          <a:chOff x="0" y="0"/>
          <a:chExt cx="0" cy="0"/>
        </a:xfrm>
      </p:grpSpPr>
      <p:grpSp>
        <p:nvGrpSpPr>
          <p:cNvPr id="103" name="Google Shape;103;p2"/>
          <p:cNvGrpSpPr/>
          <p:nvPr/>
        </p:nvGrpSpPr>
        <p:grpSpPr>
          <a:xfrm>
            <a:off x="-12104" y="0"/>
            <a:ext cx="9156525" cy="981635"/>
            <a:chOff x="-6263" y="2754"/>
            <a:chExt cx="9156525" cy="981635"/>
          </a:xfrm>
        </p:grpSpPr>
        <p:sp>
          <p:nvSpPr>
            <p:cNvPr id="104" name="Google Shape;104;p2"/>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105" name="Google Shape;105;p2"/>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106" name="Google Shape;106;p2"/>
          <p:cNvSpPr txBox="1">
            <a:spLocks noGrp="1"/>
          </p:cNvSpPr>
          <p:nvPr>
            <p:ph type="body" idx="1"/>
          </p:nvPr>
        </p:nvSpPr>
        <p:spPr>
          <a:xfrm>
            <a:off x="1195539" y="1246664"/>
            <a:ext cx="7890514" cy="5159599"/>
          </a:xfrm>
          <a:prstGeom prst="rect">
            <a:avLst/>
          </a:prstGeom>
          <a:noFill/>
          <a:ln>
            <a:noFill/>
          </a:ln>
        </p:spPr>
        <p:txBody>
          <a:bodyPr spcFirstLastPara="1" wrap="square" lIns="91425" tIns="45700" rIns="91425" bIns="45700" anchor="t" anchorCtr="0">
            <a:noAutofit/>
          </a:bodyPr>
          <a:lstStyle/>
          <a:p>
            <a:pPr marL="0" lvl="0" indent="0" algn="l" rtl="0">
              <a:lnSpc>
                <a:spcPct val="90000"/>
              </a:lnSpc>
              <a:spcBef>
                <a:spcPts val="0"/>
              </a:spcBef>
              <a:spcAft>
                <a:spcPts val="0"/>
              </a:spcAft>
              <a:buClr>
                <a:schemeClr val="dk1"/>
              </a:buClr>
              <a:buSzPts val="2600"/>
              <a:buNone/>
            </a:pPr>
            <a:r>
              <a:rPr lang="ja-JP" sz="2600">
                <a:latin typeface="Meiryo"/>
                <a:ea typeface="Meiryo"/>
                <a:cs typeface="Meiryo"/>
                <a:sym typeface="Meiryo"/>
              </a:rPr>
              <a:t>  1）安全管理体制</a:t>
            </a:r>
            <a:endParaRPr sz="2600">
              <a:latin typeface="Meiryo"/>
              <a:ea typeface="Meiryo"/>
              <a:cs typeface="Meiryo"/>
              <a:sym typeface="Meiryo"/>
            </a:endParaRPr>
          </a:p>
          <a:p>
            <a:pPr marL="0" lvl="0" indent="0" algn="l" rtl="0">
              <a:lnSpc>
                <a:spcPct val="90000"/>
              </a:lnSpc>
              <a:spcBef>
                <a:spcPts val="1000"/>
              </a:spcBef>
              <a:spcAft>
                <a:spcPts val="0"/>
              </a:spcAft>
              <a:buClr>
                <a:schemeClr val="dk1"/>
              </a:buClr>
              <a:buSzPts val="2600"/>
              <a:buNone/>
            </a:pPr>
            <a:r>
              <a:rPr lang="ja-JP" sz="2600">
                <a:latin typeface="Meiryo"/>
                <a:ea typeface="Meiryo"/>
                <a:cs typeface="Meiryo"/>
                <a:sym typeface="Meiryo"/>
              </a:rPr>
              <a:t>  2）関係法令</a:t>
            </a:r>
            <a:endParaRPr sz="2600">
              <a:latin typeface="Meiryo"/>
              <a:ea typeface="Meiryo"/>
              <a:cs typeface="Meiryo"/>
              <a:sym typeface="Meiryo"/>
            </a:endParaRPr>
          </a:p>
          <a:p>
            <a:pPr marL="0" lvl="0" indent="0" algn="l" rtl="0">
              <a:lnSpc>
                <a:spcPct val="90000"/>
              </a:lnSpc>
              <a:spcBef>
                <a:spcPts val="1000"/>
              </a:spcBef>
              <a:spcAft>
                <a:spcPts val="0"/>
              </a:spcAft>
              <a:buClr>
                <a:schemeClr val="dk1"/>
              </a:buClr>
              <a:buSzPts val="2600"/>
              <a:buNone/>
            </a:pPr>
            <a:r>
              <a:rPr lang="ja-JP" sz="2600">
                <a:latin typeface="Meiryo"/>
                <a:ea typeface="Meiryo"/>
                <a:cs typeface="Meiryo"/>
                <a:sym typeface="Meiryo"/>
              </a:rPr>
              <a:t>  3）法律の目的</a:t>
            </a:r>
            <a:endParaRPr sz="2600">
              <a:latin typeface="Meiryo"/>
              <a:ea typeface="Meiryo"/>
              <a:cs typeface="Meiryo"/>
              <a:sym typeface="Meiryo"/>
            </a:endParaRPr>
          </a:p>
          <a:p>
            <a:pPr marL="0" lvl="0" indent="0" algn="l" rtl="0">
              <a:lnSpc>
                <a:spcPct val="90000"/>
              </a:lnSpc>
              <a:spcBef>
                <a:spcPts val="1000"/>
              </a:spcBef>
              <a:spcAft>
                <a:spcPts val="0"/>
              </a:spcAft>
              <a:buClr>
                <a:schemeClr val="dk1"/>
              </a:buClr>
              <a:buSzPts val="2600"/>
              <a:buNone/>
            </a:pPr>
            <a:r>
              <a:rPr lang="ja-JP" sz="2600">
                <a:latin typeface="Meiryo"/>
                <a:ea typeface="Meiryo"/>
                <a:cs typeface="Meiryo"/>
                <a:sym typeface="Meiryo"/>
              </a:rPr>
              <a:t>  4）放射線業務従事者の義務</a:t>
            </a:r>
            <a:endParaRPr sz="2600">
              <a:latin typeface="Meiryo"/>
              <a:ea typeface="Meiryo"/>
              <a:cs typeface="Meiryo"/>
              <a:sym typeface="Meiryo"/>
            </a:endParaRPr>
          </a:p>
          <a:p>
            <a:pPr marL="0" lvl="0" indent="0" algn="l" rtl="0">
              <a:lnSpc>
                <a:spcPct val="90000"/>
              </a:lnSpc>
              <a:spcBef>
                <a:spcPts val="1000"/>
              </a:spcBef>
              <a:spcAft>
                <a:spcPts val="0"/>
              </a:spcAft>
              <a:buClr>
                <a:schemeClr val="dk1"/>
              </a:buClr>
              <a:buSzPts val="2600"/>
              <a:buNone/>
            </a:pPr>
            <a:r>
              <a:rPr lang="ja-JP" sz="2600">
                <a:latin typeface="Meiryo"/>
                <a:ea typeface="Meiryo"/>
                <a:cs typeface="Meiryo"/>
                <a:sym typeface="Meiryo"/>
              </a:rPr>
              <a:t>  5）線量限度</a:t>
            </a:r>
            <a:endParaRPr sz="2600">
              <a:latin typeface="Meiryo"/>
              <a:ea typeface="Meiryo"/>
              <a:cs typeface="Meiryo"/>
              <a:sym typeface="Meiryo"/>
            </a:endParaRPr>
          </a:p>
          <a:p>
            <a:pPr marL="0" lvl="0" indent="0" algn="l" rtl="0">
              <a:lnSpc>
                <a:spcPct val="90000"/>
              </a:lnSpc>
              <a:spcBef>
                <a:spcPts val="1000"/>
              </a:spcBef>
              <a:spcAft>
                <a:spcPts val="0"/>
              </a:spcAft>
              <a:buClr>
                <a:schemeClr val="dk1"/>
              </a:buClr>
              <a:buSzPts val="2600"/>
              <a:buNone/>
            </a:pPr>
            <a:r>
              <a:rPr lang="ja-JP" sz="2600">
                <a:latin typeface="Meiryo"/>
                <a:ea typeface="Meiryo"/>
                <a:cs typeface="Meiryo"/>
                <a:sym typeface="Meiryo"/>
              </a:rPr>
              <a:t>  6）管理区域の入退出記録</a:t>
            </a:r>
            <a:endParaRPr sz="2600">
              <a:latin typeface="Meiryo"/>
              <a:ea typeface="Meiryo"/>
              <a:cs typeface="Meiryo"/>
              <a:sym typeface="Meiryo"/>
            </a:endParaRPr>
          </a:p>
          <a:p>
            <a:pPr marL="0" lvl="0" indent="0" algn="l" rtl="0">
              <a:lnSpc>
                <a:spcPct val="90000"/>
              </a:lnSpc>
              <a:spcBef>
                <a:spcPts val="1000"/>
              </a:spcBef>
              <a:spcAft>
                <a:spcPts val="0"/>
              </a:spcAft>
              <a:buClr>
                <a:schemeClr val="dk1"/>
              </a:buClr>
              <a:buSzPts val="2600"/>
              <a:buNone/>
            </a:pPr>
            <a:r>
              <a:rPr lang="ja-JP" sz="2600">
                <a:latin typeface="Meiryo"/>
                <a:ea typeface="Meiryo"/>
                <a:cs typeface="Meiryo"/>
                <a:sym typeface="Meiryo"/>
              </a:rPr>
              <a:t>  7）管理区域内での作法</a:t>
            </a:r>
            <a:endParaRPr sz="2600">
              <a:latin typeface="Meiryo"/>
              <a:ea typeface="Meiryo"/>
              <a:cs typeface="Meiryo"/>
              <a:sym typeface="Meiryo"/>
            </a:endParaRPr>
          </a:p>
          <a:p>
            <a:pPr marL="0" lvl="0" indent="0" algn="l" rtl="0">
              <a:lnSpc>
                <a:spcPct val="90000"/>
              </a:lnSpc>
              <a:spcBef>
                <a:spcPts val="1000"/>
              </a:spcBef>
              <a:spcAft>
                <a:spcPts val="0"/>
              </a:spcAft>
              <a:buClr>
                <a:schemeClr val="dk1"/>
              </a:buClr>
              <a:buSzPts val="2600"/>
              <a:buNone/>
            </a:pPr>
            <a:r>
              <a:rPr lang="ja-JP" sz="2600">
                <a:latin typeface="Meiryo"/>
                <a:ea typeface="Meiryo"/>
                <a:cs typeface="Meiryo"/>
                <a:sym typeface="Meiryo"/>
              </a:rPr>
              <a:t>  8）核種ごとの使用場所</a:t>
            </a:r>
            <a:endParaRPr sz="2600">
              <a:latin typeface="Meiryo"/>
              <a:ea typeface="Meiryo"/>
              <a:cs typeface="Meiryo"/>
              <a:sym typeface="Meiryo"/>
            </a:endParaRPr>
          </a:p>
          <a:p>
            <a:pPr marL="0" lvl="0" indent="0" algn="l" rtl="0">
              <a:lnSpc>
                <a:spcPct val="90000"/>
              </a:lnSpc>
              <a:spcBef>
                <a:spcPts val="1000"/>
              </a:spcBef>
              <a:spcAft>
                <a:spcPts val="0"/>
              </a:spcAft>
              <a:buClr>
                <a:schemeClr val="dk1"/>
              </a:buClr>
              <a:buSzPts val="2600"/>
              <a:buNone/>
            </a:pPr>
            <a:r>
              <a:rPr lang="ja-JP" sz="2600">
                <a:latin typeface="Meiryo"/>
                <a:ea typeface="Meiryo"/>
                <a:cs typeface="Meiryo"/>
                <a:sym typeface="Meiryo"/>
              </a:rPr>
              <a:t>  9）</a:t>
            </a:r>
            <a:r>
              <a:rPr lang="ja-JP" sz="2600">
                <a:latin typeface="Arial"/>
                <a:ea typeface="Arial"/>
                <a:cs typeface="Arial"/>
                <a:sym typeface="Arial"/>
              </a:rPr>
              <a:t>RI</a:t>
            </a:r>
            <a:r>
              <a:rPr lang="ja-JP" sz="2600">
                <a:latin typeface="Meiryo"/>
                <a:ea typeface="Meiryo"/>
                <a:cs typeface="Meiryo"/>
                <a:sym typeface="Meiryo"/>
              </a:rPr>
              <a:t>の管理</a:t>
            </a:r>
            <a:endParaRPr sz="2600">
              <a:latin typeface="Meiryo"/>
              <a:ea typeface="Meiryo"/>
              <a:cs typeface="Meiryo"/>
              <a:sym typeface="Meiryo"/>
            </a:endParaRPr>
          </a:p>
          <a:p>
            <a:pPr marL="0" lvl="0" indent="0" algn="l" rtl="0">
              <a:lnSpc>
                <a:spcPct val="90000"/>
              </a:lnSpc>
              <a:spcBef>
                <a:spcPts val="1000"/>
              </a:spcBef>
              <a:spcAft>
                <a:spcPts val="0"/>
              </a:spcAft>
              <a:buClr>
                <a:schemeClr val="dk1"/>
              </a:buClr>
              <a:buSzPts val="2600"/>
              <a:buNone/>
            </a:pPr>
            <a:r>
              <a:rPr lang="ja-JP" sz="2600">
                <a:latin typeface="Meiryo"/>
                <a:ea typeface="Meiryo"/>
                <a:cs typeface="Meiryo"/>
                <a:sym typeface="Meiryo"/>
              </a:rPr>
              <a:t>10）緊急時の措置・連絡体制</a:t>
            </a:r>
            <a:endParaRPr sz="2600">
              <a:latin typeface="Meiryo"/>
              <a:ea typeface="Meiryo"/>
              <a:cs typeface="Meiryo"/>
              <a:sym typeface="Meiryo"/>
            </a:endParaRPr>
          </a:p>
          <a:p>
            <a:pPr marL="0" lvl="0" indent="0" algn="l" rtl="0">
              <a:lnSpc>
                <a:spcPct val="90000"/>
              </a:lnSpc>
              <a:spcBef>
                <a:spcPts val="1000"/>
              </a:spcBef>
              <a:spcAft>
                <a:spcPts val="0"/>
              </a:spcAft>
              <a:buClr>
                <a:schemeClr val="dk1"/>
              </a:buClr>
              <a:buSzPts val="2600"/>
              <a:buNone/>
            </a:pPr>
            <a:r>
              <a:rPr lang="ja-JP" sz="2600">
                <a:latin typeface="Meiryo"/>
                <a:ea typeface="Meiryo"/>
                <a:cs typeface="Meiryo"/>
                <a:sym typeface="Meiryo"/>
              </a:rPr>
              <a:t>11）動物実験・</a:t>
            </a:r>
            <a:r>
              <a:rPr lang="ja-JP" sz="2600">
                <a:latin typeface="Arial"/>
                <a:ea typeface="Arial"/>
                <a:cs typeface="Arial"/>
                <a:sym typeface="Arial"/>
              </a:rPr>
              <a:t>PET4</a:t>
            </a:r>
            <a:r>
              <a:rPr lang="ja-JP" sz="2600">
                <a:latin typeface="Meiryo"/>
                <a:ea typeface="Meiryo"/>
                <a:cs typeface="Meiryo"/>
                <a:sym typeface="Meiryo"/>
              </a:rPr>
              <a:t>核種・</a:t>
            </a:r>
            <a:r>
              <a:rPr lang="ja-JP" sz="2600">
                <a:latin typeface="Arial"/>
                <a:ea typeface="Arial"/>
                <a:cs typeface="Arial"/>
                <a:sym typeface="Arial"/>
              </a:rPr>
              <a:t>α</a:t>
            </a:r>
            <a:r>
              <a:rPr lang="ja-JP" sz="2600">
                <a:latin typeface="Meiryo"/>
                <a:ea typeface="Meiryo"/>
                <a:cs typeface="Meiryo"/>
                <a:sym typeface="Meiryo"/>
              </a:rPr>
              <a:t>核種特有の法規制</a:t>
            </a:r>
            <a:endParaRPr sz="2600">
              <a:latin typeface="Meiryo"/>
              <a:ea typeface="Meiryo"/>
              <a:cs typeface="Meiryo"/>
              <a:sym typeface="Meiryo"/>
            </a:endParaRPr>
          </a:p>
          <a:p>
            <a:pPr marL="228600" lvl="0" indent="-63500" algn="l" rtl="0">
              <a:lnSpc>
                <a:spcPct val="90000"/>
              </a:lnSpc>
              <a:spcBef>
                <a:spcPts val="1000"/>
              </a:spcBef>
              <a:spcAft>
                <a:spcPts val="0"/>
              </a:spcAft>
              <a:buClr>
                <a:schemeClr val="dk1"/>
              </a:buClr>
              <a:buSzPts val="2600"/>
              <a:buNone/>
            </a:pPr>
            <a:endParaRPr sz="2600">
              <a:latin typeface="Meiryo"/>
              <a:ea typeface="Meiryo"/>
              <a:cs typeface="Meiryo"/>
              <a:sym typeface="Meiryo"/>
            </a:endParaRPr>
          </a:p>
        </p:txBody>
      </p:sp>
      <p:grpSp>
        <p:nvGrpSpPr>
          <p:cNvPr id="107" name="Google Shape;107;p2"/>
          <p:cNvGrpSpPr/>
          <p:nvPr/>
        </p:nvGrpSpPr>
        <p:grpSpPr>
          <a:xfrm>
            <a:off x="12525" y="46826"/>
            <a:ext cx="9144000" cy="860127"/>
            <a:chOff x="12526" y="67458"/>
            <a:chExt cx="9144000" cy="860127"/>
          </a:xfrm>
        </p:grpSpPr>
        <p:sp>
          <p:nvSpPr>
            <p:cNvPr id="108" name="Google Shape;108;p2"/>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目次</a:t>
              </a:r>
              <a:endParaRPr/>
            </a:p>
          </p:txBody>
        </p:sp>
        <p:pic>
          <p:nvPicPr>
            <p:cNvPr id="109" name="Google Shape;109;p2"/>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110" name="Google Shape;110;p2"/>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42"/>
        <p:cNvGrpSpPr/>
        <p:nvPr/>
      </p:nvGrpSpPr>
      <p:grpSpPr>
        <a:xfrm>
          <a:off x="0" y="0"/>
          <a:ext cx="0" cy="0"/>
          <a:chOff x="0" y="0"/>
          <a:chExt cx="0" cy="0"/>
        </a:xfrm>
      </p:grpSpPr>
      <p:grpSp>
        <p:nvGrpSpPr>
          <p:cNvPr id="543" name="Google Shape;543;p20"/>
          <p:cNvGrpSpPr/>
          <p:nvPr/>
        </p:nvGrpSpPr>
        <p:grpSpPr>
          <a:xfrm>
            <a:off x="-12525" y="-3218"/>
            <a:ext cx="9156525" cy="981635"/>
            <a:chOff x="-6263" y="2754"/>
            <a:chExt cx="9156525" cy="981635"/>
          </a:xfrm>
        </p:grpSpPr>
        <p:sp>
          <p:nvSpPr>
            <p:cNvPr id="544" name="Google Shape;544;p20"/>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545" name="Google Shape;545;p20"/>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546" name="Google Shape;546;p20"/>
          <p:cNvSpPr txBox="1">
            <a:spLocks noGrp="1"/>
          </p:cNvSpPr>
          <p:nvPr>
            <p:ph type="body" idx="1"/>
          </p:nvPr>
        </p:nvSpPr>
        <p:spPr>
          <a:xfrm>
            <a:off x="598833" y="1469941"/>
            <a:ext cx="8087966" cy="317163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600"/>
              <a:buChar char="•"/>
            </a:pPr>
            <a:r>
              <a:rPr lang="ja-JP" sz="2600">
                <a:latin typeface="Arial"/>
                <a:ea typeface="Arial"/>
                <a:cs typeface="Arial"/>
                <a:sym typeface="Arial"/>
              </a:rPr>
              <a:t>原子力規制委員会への使用許可申請時に、空気中濃度算出のためRIの飛散率を求める必要がある。</a:t>
            </a:r>
            <a:endParaRPr sz="2600">
              <a:latin typeface="Arial"/>
              <a:ea typeface="Arial"/>
              <a:cs typeface="Arial"/>
              <a:sym typeface="Arial"/>
            </a:endParaRPr>
          </a:p>
          <a:p>
            <a:pPr marL="228600" lvl="0" indent="-63500" algn="l" rtl="0">
              <a:lnSpc>
                <a:spcPct val="90000"/>
              </a:lnSpc>
              <a:spcBef>
                <a:spcPts val="1000"/>
              </a:spcBef>
              <a:spcAft>
                <a:spcPts val="0"/>
              </a:spcAft>
              <a:buClr>
                <a:schemeClr val="dk1"/>
              </a:buClr>
              <a:buSzPts val="2600"/>
              <a:buNone/>
            </a:pPr>
            <a:endParaRPr sz="2600">
              <a:latin typeface="Arial"/>
              <a:ea typeface="Arial"/>
              <a:cs typeface="Arial"/>
              <a:sym typeface="Arial"/>
            </a:endParaRPr>
          </a:p>
          <a:p>
            <a:pPr marL="228600" lvl="0" indent="-63500" algn="l" rtl="0">
              <a:lnSpc>
                <a:spcPct val="90000"/>
              </a:lnSpc>
              <a:spcBef>
                <a:spcPts val="1000"/>
              </a:spcBef>
              <a:spcAft>
                <a:spcPts val="0"/>
              </a:spcAft>
              <a:buClr>
                <a:schemeClr val="dk1"/>
              </a:buClr>
              <a:buSzPts val="2600"/>
              <a:buNone/>
            </a:pPr>
            <a:endParaRPr sz="2600">
              <a:latin typeface="Arial"/>
              <a:ea typeface="Arial"/>
              <a:cs typeface="Arial"/>
              <a:sym typeface="Arial"/>
            </a:endParaRPr>
          </a:p>
        </p:txBody>
      </p:sp>
      <p:sp>
        <p:nvSpPr>
          <p:cNvPr id="547" name="Google Shape;547;p20"/>
          <p:cNvSpPr/>
          <p:nvPr/>
        </p:nvSpPr>
        <p:spPr>
          <a:xfrm>
            <a:off x="598832" y="4900021"/>
            <a:ext cx="8087967" cy="1172629"/>
          </a:xfrm>
          <a:prstGeom prst="rect">
            <a:avLst/>
          </a:prstGeom>
          <a:noFill/>
          <a:ln>
            <a:noFill/>
          </a:ln>
        </p:spPr>
        <p:txBody>
          <a:bodyPr spcFirstLastPara="1" wrap="square" lIns="91425" tIns="45700" rIns="91425" bIns="45700" anchor="t" anchorCtr="0">
            <a:spAutoFit/>
          </a:bodyPr>
          <a:lstStyle/>
          <a:p>
            <a:pPr marL="228600" marR="0" lvl="0" indent="-228600" algn="l" rtl="0">
              <a:lnSpc>
                <a:spcPct val="90000"/>
              </a:lnSpc>
              <a:spcBef>
                <a:spcPts val="0"/>
              </a:spcBef>
              <a:spcAft>
                <a:spcPts val="0"/>
              </a:spcAft>
              <a:buClr>
                <a:srgbClr val="000000"/>
              </a:buClr>
              <a:buSzPts val="2600"/>
              <a:buFont typeface="Arial"/>
              <a:buChar char="•"/>
            </a:pPr>
            <a:r>
              <a:rPr lang="ja-JP" sz="2600">
                <a:solidFill>
                  <a:srgbClr val="000000"/>
                </a:solidFill>
                <a:latin typeface="Arial"/>
                <a:ea typeface="Arial"/>
                <a:cs typeface="Arial"/>
                <a:sym typeface="Arial"/>
              </a:rPr>
              <a:t>そのため、動物実験に使用できるRIの最大量は動物実験以外よりも少ない場合が多く、注意する必要がある。</a:t>
            </a:r>
            <a:endParaRPr sz="2600">
              <a:solidFill>
                <a:srgbClr val="000000"/>
              </a:solidFill>
              <a:latin typeface="Arial"/>
              <a:ea typeface="Arial"/>
              <a:cs typeface="Arial"/>
              <a:sym typeface="Arial"/>
            </a:endParaRPr>
          </a:p>
        </p:txBody>
      </p:sp>
      <p:sp>
        <p:nvSpPr>
          <p:cNvPr id="548" name="Google Shape;548;p20"/>
          <p:cNvSpPr/>
          <p:nvPr/>
        </p:nvSpPr>
        <p:spPr>
          <a:xfrm>
            <a:off x="695739" y="2409147"/>
            <a:ext cx="7991060" cy="2214965"/>
          </a:xfrm>
          <a:prstGeom prst="rect">
            <a:avLst/>
          </a:prstGeom>
          <a:noFill/>
          <a:ln>
            <a:noFill/>
          </a:ln>
        </p:spPr>
        <p:txBody>
          <a:bodyPr spcFirstLastPara="1" wrap="square" lIns="91425" tIns="45700" rIns="91425" bIns="45700" anchor="t" anchorCtr="0">
            <a:spAutoFit/>
          </a:bodyPr>
          <a:lstStyle/>
          <a:p>
            <a:pPr marL="685800" marR="0" lvl="1" indent="-228600" algn="l" rtl="0">
              <a:lnSpc>
                <a:spcPct val="90000"/>
              </a:lnSpc>
              <a:spcBef>
                <a:spcPts val="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動物に投与する実験以外では、液体・固体の物性のRIの飛散率は1%</a:t>
            </a:r>
            <a:r>
              <a:rPr lang="ja-JP" sz="2400" b="0" i="0" u="none" strike="noStrike" cap="none">
                <a:solidFill>
                  <a:srgbClr val="000000"/>
                </a:solidFill>
                <a:latin typeface="MS PGothic"/>
                <a:ea typeface="MS PGothic"/>
                <a:cs typeface="MS PGothic"/>
                <a:sym typeface="MS PGothic"/>
              </a:rPr>
              <a:t>（</a:t>
            </a:r>
            <a:r>
              <a:rPr lang="ja-JP" sz="2400" b="0" i="0" u="none" strike="noStrike" cap="none">
                <a:solidFill>
                  <a:srgbClr val="000000"/>
                </a:solidFill>
                <a:latin typeface="Arial"/>
                <a:ea typeface="Arial"/>
                <a:cs typeface="Arial"/>
                <a:sym typeface="Arial"/>
              </a:rPr>
              <a:t>フード内でのみ取り扱う場合には0.1%</a:t>
            </a:r>
            <a:r>
              <a:rPr lang="ja-JP" sz="2400" b="0" i="0" u="none" strike="noStrike" cap="none">
                <a:solidFill>
                  <a:srgbClr val="000000"/>
                </a:solidFill>
                <a:latin typeface="MS PGothic"/>
                <a:ea typeface="MS PGothic"/>
                <a:cs typeface="MS PGothic"/>
                <a:sym typeface="MS PGothic"/>
              </a:rPr>
              <a:t>）</a:t>
            </a:r>
            <a:r>
              <a:rPr lang="ja-JP" sz="2400" b="0" i="0" u="none" strike="noStrike" cap="none">
                <a:solidFill>
                  <a:srgbClr val="000000"/>
                </a:solidFill>
                <a:latin typeface="Arial"/>
                <a:ea typeface="Arial"/>
                <a:cs typeface="Arial"/>
                <a:sym typeface="Arial"/>
              </a:rPr>
              <a:t>が使われることが多い。</a:t>
            </a:r>
            <a:endParaRPr sz="2400" b="0" i="0" u="none" strike="noStrike" cap="none">
              <a:solidFill>
                <a:srgbClr val="000000"/>
              </a:solidFill>
              <a:latin typeface="Arial"/>
              <a:ea typeface="Arial"/>
              <a:cs typeface="Arial"/>
              <a:sym typeface="Arial"/>
            </a:endParaRPr>
          </a:p>
          <a:p>
            <a:pPr marL="685800" marR="0" lvl="1" indent="-228600" algn="l" rtl="0">
              <a:lnSpc>
                <a:spcPct val="90000"/>
              </a:lnSpc>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一方で、動物に投与した実験を行う場合、飛散率100%が使われることが多い。</a:t>
            </a:r>
            <a:r>
              <a:rPr lang="ja-JP" sz="2400" b="0" i="0" u="none" strike="noStrike" cap="none">
                <a:solidFill>
                  <a:srgbClr val="000000"/>
                </a:solidFill>
                <a:latin typeface="MS PGothic"/>
                <a:ea typeface="MS PGothic"/>
                <a:cs typeface="MS PGothic"/>
                <a:sym typeface="MS PGothic"/>
              </a:rPr>
              <a:t>（</a:t>
            </a:r>
            <a:r>
              <a:rPr lang="ja-JP" sz="2400" b="0" i="0" u="none" strike="noStrike" cap="none">
                <a:solidFill>
                  <a:srgbClr val="000000"/>
                </a:solidFill>
                <a:latin typeface="Arial"/>
                <a:ea typeface="Arial"/>
                <a:cs typeface="Arial"/>
                <a:sym typeface="Arial"/>
              </a:rPr>
              <a:t>ただし、糞尿を回収する場合には10%として良い</a:t>
            </a:r>
            <a:r>
              <a:rPr lang="ja-JP" sz="2400" b="0" i="0" u="none" strike="noStrike" cap="none">
                <a:solidFill>
                  <a:srgbClr val="000000"/>
                </a:solidFill>
                <a:latin typeface="MS PGothic"/>
                <a:ea typeface="MS PGothic"/>
                <a:cs typeface="MS PGothic"/>
                <a:sym typeface="MS PGothic"/>
              </a:rPr>
              <a:t>）</a:t>
            </a:r>
            <a:endParaRPr sz="2400" b="0" i="0" u="none" strike="noStrike" cap="none">
              <a:solidFill>
                <a:srgbClr val="000000"/>
              </a:solidFill>
              <a:latin typeface="MS PGothic"/>
              <a:ea typeface="MS PGothic"/>
              <a:cs typeface="MS PGothic"/>
              <a:sym typeface="MS PGothic"/>
            </a:endParaRPr>
          </a:p>
        </p:txBody>
      </p:sp>
      <p:grpSp>
        <p:nvGrpSpPr>
          <p:cNvPr id="549" name="Google Shape;549;p20"/>
          <p:cNvGrpSpPr/>
          <p:nvPr/>
        </p:nvGrpSpPr>
        <p:grpSpPr>
          <a:xfrm>
            <a:off x="64525" y="46826"/>
            <a:ext cx="9092000" cy="860127"/>
            <a:chOff x="64526" y="67458"/>
            <a:chExt cx="9092000" cy="860127"/>
          </a:xfrm>
        </p:grpSpPr>
        <p:sp>
          <p:nvSpPr>
            <p:cNvPr id="550" name="Google Shape;550;p20"/>
            <p:cNvSpPr txBox="1"/>
            <p:nvPr/>
          </p:nvSpPr>
          <p:spPr>
            <a:xfrm>
              <a:off x="598834" y="228747"/>
              <a:ext cx="8557692" cy="601497"/>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200">
                  <a:solidFill>
                    <a:srgbClr val="001132"/>
                  </a:solidFill>
                  <a:latin typeface="Meiryo"/>
                  <a:ea typeface="Meiryo"/>
                  <a:cs typeface="Meiryo"/>
                  <a:sym typeface="Meiryo"/>
                </a:rPr>
                <a:t>11）動物実験可能な作業室特有の注意点</a:t>
              </a:r>
              <a:endParaRPr/>
            </a:p>
          </p:txBody>
        </p:sp>
        <p:pic>
          <p:nvPicPr>
            <p:cNvPr id="551" name="Google Shape;551;p20"/>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552" name="Google Shape;552;p20"/>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58"/>
        <p:cNvGrpSpPr/>
        <p:nvPr/>
      </p:nvGrpSpPr>
      <p:grpSpPr>
        <a:xfrm>
          <a:off x="0" y="0"/>
          <a:ext cx="0" cy="0"/>
          <a:chOff x="0" y="0"/>
          <a:chExt cx="0" cy="0"/>
        </a:xfrm>
      </p:grpSpPr>
      <p:grpSp>
        <p:nvGrpSpPr>
          <p:cNvPr id="559" name="Google Shape;559;p21"/>
          <p:cNvGrpSpPr/>
          <p:nvPr/>
        </p:nvGrpSpPr>
        <p:grpSpPr>
          <a:xfrm>
            <a:off x="-12525" y="-3218"/>
            <a:ext cx="9156525" cy="981635"/>
            <a:chOff x="-6263" y="2754"/>
            <a:chExt cx="9156525" cy="981635"/>
          </a:xfrm>
        </p:grpSpPr>
        <p:sp>
          <p:nvSpPr>
            <p:cNvPr id="560" name="Google Shape;560;p21"/>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561" name="Google Shape;561;p21"/>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562" name="Google Shape;562;p21"/>
          <p:cNvSpPr txBox="1">
            <a:spLocks noGrp="1"/>
          </p:cNvSpPr>
          <p:nvPr>
            <p:ph type="body" idx="1"/>
          </p:nvPr>
        </p:nvSpPr>
        <p:spPr>
          <a:xfrm>
            <a:off x="433593" y="1668762"/>
            <a:ext cx="8435837" cy="3961602"/>
          </a:xfrm>
          <a:prstGeom prst="rect">
            <a:avLst/>
          </a:prstGeom>
          <a:noFill/>
          <a:ln>
            <a:noFill/>
          </a:ln>
        </p:spPr>
        <p:txBody>
          <a:bodyPr spcFirstLastPara="1" wrap="square" lIns="91425" tIns="45700" rIns="91425" bIns="45700" anchor="t" anchorCtr="0">
            <a:normAutofit/>
          </a:bodyPr>
          <a:lstStyle/>
          <a:p>
            <a:pPr marL="228600" lvl="0" indent="-228600" algn="l" rtl="0">
              <a:lnSpc>
                <a:spcPct val="100000"/>
              </a:lnSpc>
              <a:spcBef>
                <a:spcPts val="0"/>
              </a:spcBef>
              <a:spcAft>
                <a:spcPts val="0"/>
              </a:spcAft>
              <a:buClr>
                <a:schemeClr val="dk1"/>
              </a:buClr>
              <a:buSzPts val="2700"/>
              <a:buChar char="•"/>
            </a:pPr>
            <a:r>
              <a:rPr lang="ja-JP" sz="2700">
                <a:latin typeface="Arial"/>
                <a:ea typeface="Arial"/>
                <a:cs typeface="Arial"/>
                <a:sym typeface="Arial"/>
              </a:rPr>
              <a:t>定められた方法で製造されたPET診断薬</a:t>
            </a:r>
            <a:r>
              <a:rPr lang="ja-JP" sz="2700">
                <a:latin typeface="MS PGothic"/>
                <a:ea typeface="MS PGothic"/>
                <a:cs typeface="MS PGothic"/>
                <a:sym typeface="MS PGothic"/>
              </a:rPr>
              <a:t>（</a:t>
            </a:r>
            <a:r>
              <a:rPr lang="ja-JP" sz="2700" baseline="30000">
                <a:latin typeface="Arial"/>
                <a:ea typeface="Arial"/>
                <a:cs typeface="Arial"/>
                <a:sym typeface="Arial"/>
              </a:rPr>
              <a:t>11</a:t>
            </a:r>
            <a:r>
              <a:rPr lang="ja-JP" sz="2700">
                <a:latin typeface="Arial"/>
                <a:ea typeface="Arial"/>
                <a:cs typeface="Arial"/>
                <a:sym typeface="Arial"/>
              </a:rPr>
              <a:t>C, </a:t>
            </a:r>
            <a:r>
              <a:rPr lang="ja-JP" sz="2700" baseline="30000">
                <a:latin typeface="Arial"/>
                <a:ea typeface="Arial"/>
                <a:cs typeface="Arial"/>
                <a:sym typeface="Arial"/>
              </a:rPr>
              <a:t>13</a:t>
            </a:r>
            <a:r>
              <a:rPr lang="ja-JP" sz="2700">
                <a:latin typeface="Arial"/>
                <a:ea typeface="Arial"/>
                <a:cs typeface="Arial"/>
                <a:sym typeface="Arial"/>
              </a:rPr>
              <a:t>N, </a:t>
            </a:r>
            <a:r>
              <a:rPr lang="ja-JP" sz="2700" baseline="30000">
                <a:latin typeface="Arial"/>
                <a:ea typeface="Arial"/>
                <a:cs typeface="Arial"/>
                <a:sym typeface="Arial"/>
              </a:rPr>
              <a:t>15</a:t>
            </a:r>
            <a:r>
              <a:rPr lang="ja-JP" sz="2700">
                <a:latin typeface="Arial"/>
                <a:ea typeface="Arial"/>
                <a:cs typeface="Arial"/>
                <a:sym typeface="Arial"/>
              </a:rPr>
              <a:t>O, </a:t>
            </a:r>
            <a:r>
              <a:rPr lang="ja-JP" sz="2700" baseline="30000">
                <a:latin typeface="Arial"/>
                <a:ea typeface="Arial"/>
                <a:cs typeface="Arial"/>
                <a:sym typeface="Arial"/>
              </a:rPr>
              <a:t>18</a:t>
            </a:r>
            <a:r>
              <a:rPr lang="ja-JP" sz="2700">
                <a:latin typeface="Arial"/>
                <a:ea typeface="Arial"/>
                <a:cs typeface="Arial"/>
                <a:sym typeface="Arial"/>
              </a:rPr>
              <a:t>Fの4核種のみ</a:t>
            </a:r>
            <a:r>
              <a:rPr lang="ja-JP" sz="2700">
                <a:latin typeface="MS PGothic"/>
                <a:ea typeface="MS PGothic"/>
                <a:cs typeface="MS PGothic"/>
                <a:sym typeface="MS PGothic"/>
              </a:rPr>
              <a:t>）</a:t>
            </a:r>
            <a:r>
              <a:rPr lang="ja-JP" sz="2700">
                <a:latin typeface="Arial"/>
                <a:ea typeface="Arial"/>
                <a:cs typeface="Arial"/>
                <a:sym typeface="Arial"/>
              </a:rPr>
              <a:t>であり、製造量が定められた数量以下の場合、他の物が入らないよう封及び表示をして7日間以上管理区域内で保管すれば、放射性汚染物としての取り扱いが不要。</a:t>
            </a:r>
            <a:endParaRPr sz="2700">
              <a:latin typeface="Arial"/>
              <a:ea typeface="Arial"/>
              <a:cs typeface="Arial"/>
              <a:sym typeface="Arial"/>
            </a:endParaRPr>
          </a:p>
          <a:p>
            <a:pPr marL="228600" lvl="0" indent="-57150" algn="l" rtl="0">
              <a:lnSpc>
                <a:spcPct val="100000"/>
              </a:lnSpc>
              <a:spcBef>
                <a:spcPts val="1000"/>
              </a:spcBef>
              <a:spcAft>
                <a:spcPts val="0"/>
              </a:spcAft>
              <a:buClr>
                <a:schemeClr val="dk1"/>
              </a:buClr>
              <a:buSzPts val="2700"/>
              <a:buNone/>
            </a:pPr>
            <a:endParaRPr sz="2700">
              <a:latin typeface="Arial"/>
              <a:ea typeface="Arial"/>
              <a:cs typeface="Arial"/>
              <a:sym typeface="Arial"/>
            </a:endParaRPr>
          </a:p>
        </p:txBody>
      </p:sp>
      <p:sp>
        <p:nvSpPr>
          <p:cNvPr id="563" name="Google Shape;563;p21"/>
          <p:cNvSpPr/>
          <p:nvPr/>
        </p:nvSpPr>
        <p:spPr>
          <a:xfrm>
            <a:off x="433593" y="4326946"/>
            <a:ext cx="8531502" cy="1384995"/>
          </a:xfrm>
          <a:prstGeom prst="rect">
            <a:avLst/>
          </a:prstGeom>
          <a:noFill/>
          <a:ln>
            <a:noFill/>
          </a:ln>
        </p:spPr>
        <p:txBody>
          <a:bodyPr spcFirstLastPara="1" wrap="square" lIns="91425" tIns="45700" rIns="91425" bIns="45700" anchor="t" anchorCtr="0">
            <a:spAutoFit/>
          </a:bodyPr>
          <a:lstStyle/>
          <a:p>
            <a:pPr marL="228600" marR="0" lvl="0" indent="-228600" algn="l" rtl="0">
              <a:spcBef>
                <a:spcPts val="0"/>
              </a:spcBef>
              <a:spcAft>
                <a:spcPts val="0"/>
              </a:spcAft>
              <a:buClr>
                <a:srgbClr val="000000"/>
              </a:buClr>
              <a:buSzPts val="2700"/>
              <a:buFont typeface="Arial"/>
              <a:buChar char="•"/>
            </a:pPr>
            <a:r>
              <a:rPr lang="ja-JP" sz="2700">
                <a:solidFill>
                  <a:srgbClr val="000000"/>
                </a:solidFill>
                <a:latin typeface="Arial"/>
                <a:ea typeface="Arial"/>
                <a:cs typeface="Arial"/>
                <a:sym typeface="Arial"/>
              </a:rPr>
              <a:t>ただし、予め許可申請書に記載されていることが必要なため、それぞれの事業所での取り扱いを確認しておくこと。</a:t>
            </a:r>
            <a:endParaRPr sz="2700">
              <a:solidFill>
                <a:srgbClr val="000000"/>
              </a:solidFill>
              <a:latin typeface="Arial"/>
              <a:ea typeface="Arial"/>
              <a:cs typeface="Arial"/>
              <a:sym typeface="Arial"/>
            </a:endParaRPr>
          </a:p>
        </p:txBody>
      </p:sp>
      <p:grpSp>
        <p:nvGrpSpPr>
          <p:cNvPr id="564" name="Google Shape;564;p21"/>
          <p:cNvGrpSpPr/>
          <p:nvPr/>
        </p:nvGrpSpPr>
        <p:grpSpPr>
          <a:xfrm>
            <a:off x="64525" y="46826"/>
            <a:ext cx="9092000" cy="860127"/>
            <a:chOff x="64526" y="67458"/>
            <a:chExt cx="9092000" cy="860127"/>
          </a:xfrm>
        </p:grpSpPr>
        <p:sp>
          <p:nvSpPr>
            <p:cNvPr id="565" name="Google Shape;565;p21"/>
            <p:cNvSpPr txBox="1"/>
            <p:nvPr/>
          </p:nvSpPr>
          <p:spPr>
            <a:xfrm>
              <a:off x="598834" y="197969"/>
              <a:ext cx="8557692"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短寿命PET4核種特有の法規制</a:t>
              </a:r>
              <a:endParaRPr/>
            </a:p>
          </p:txBody>
        </p:sp>
        <p:pic>
          <p:nvPicPr>
            <p:cNvPr id="566" name="Google Shape;566;p21"/>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567" name="Google Shape;567;p21"/>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73"/>
        <p:cNvGrpSpPr/>
        <p:nvPr/>
      </p:nvGrpSpPr>
      <p:grpSpPr>
        <a:xfrm>
          <a:off x="0" y="0"/>
          <a:ext cx="0" cy="0"/>
          <a:chOff x="0" y="0"/>
          <a:chExt cx="0" cy="0"/>
        </a:xfrm>
      </p:grpSpPr>
      <p:grpSp>
        <p:nvGrpSpPr>
          <p:cNvPr id="574" name="Google Shape;574;p22"/>
          <p:cNvGrpSpPr/>
          <p:nvPr/>
        </p:nvGrpSpPr>
        <p:grpSpPr>
          <a:xfrm>
            <a:off x="-12525" y="-3218"/>
            <a:ext cx="9156525" cy="981635"/>
            <a:chOff x="-6263" y="2754"/>
            <a:chExt cx="9156525" cy="981635"/>
          </a:xfrm>
        </p:grpSpPr>
        <p:sp>
          <p:nvSpPr>
            <p:cNvPr id="575" name="Google Shape;575;p22"/>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576" name="Google Shape;576;p22"/>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577" name="Google Shape;577;p22"/>
          <p:cNvSpPr txBox="1">
            <a:spLocks noGrp="1"/>
          </p:cNvSpPr>
          <p:nvPr>
            <p:ph type="body" idx="1"/>
          </p:nvPr>
        </p:nvSpPr>
        <p:spPr>
          <a:xfrm>
            <a:off x="628650" y="1497634"/>
            <a:ext cx="7886700" cy="4705804"/>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rgbClr val="2F5597"/>
              </a:buClr>
              <a:buSzPts val="3200"/>
              <a:buNone/>
            </a:pPr>
            <a:r>
              <a:rPr lang="ja-JP" sz="3200">
                <a:solidFill>
                  <a:srgbClr val="2F5597"/>
                </a:solidFill>
                <a:latin typeface="Arial"/>
                <a:ea typeface="Arial"/>
                <a:cs typeface="Arial"/>
                <a:sym typeface="Arial"/>
              </a:rPr>
              <a:t>表面密度限度</a:t>
            </a:r>
            <a:endParaRPr sz="3200">
              <a:solidFill>
                <a:srgbClr val="2F5597"/>
              </a:solidFill>
              <a:latin typeface="Arial"/>
              <a:ea typeface="Arial"/>
              <a:cs typeface="Arial"/>
              <a:sym typeface="Arial"/>
            </a:endParaRPr>
          </a:p>
          <a:p>
            <a:pPr marL="685800" lvl="1" indent="-76200" algn="l" rtl="0">
              <a:lnSpc>
                <a:spcPct val="90000"/>
              </a:lnSpc>
              <a:spcBef>
                <a:spcPts val="500"/>
              </a:spcBef>
              <a:spcAft>
                <a:spcPts val="0"/>
              </a:spcAft>
              <a:buClr>
                <a:schemeClr val="dk1"/>
              </a:buClr>
              <a:buSzPts val="2400"/>
              <a:buNone/>
            </a:pPr>
            <a:endParaRPr>
              <a:latin typeface="Arial"/>
              <a:ea typeface="Arial"/>
              <a:cs typeface="Arial"/>
              <a:sym typeface="Arial"/>
            </a:endParaRPr>
          </a:p>
        </p:txBody>
      </p:sp>
      <p:sp>
        <p:nvSpPr>
          <p:cNvPr id="578" name="Google Shape;578;p22"/>
          <p:cNvSpPr/>
          <p:nvPr/>
        </p:nvSpPr>
        <p:spPr>
          <a:xfrm>
            <a:off x="457200" y="2192761"/>
            <a:ext cx="8058150" cy="1200329"/>
          </a:xfrm>
          <a:prstGeom prst="rect">
            <a:avLst/>
          </a:prstGeom>
          <a:noFill/>
          <a:ln>
            <a:noFill/>
          </a:ln>
        </p:spPr>
        <p:txBody>
          <a:bodyPr spcFirstLastPara="1" wrap="square" lIns="91425" tIns="45700" rIns="91425" bIns="45700" anchor="t" anchorCtr="0">
            <a:spAutoFit/>
          </a:bodyPr>
          <a:lstStyle/>
          <a:p>
            <a:pPr marL="685800" marR="0" lvl="1" indent="-228600" algn="l" rtl="0">
              <a:spcBef>
                <a:spcPts val="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放射線施設内の人が常時立ち入る場所において、人が触れる物の表面の放射性同位元素の密度が定められている。</a:t>
            </a:r>
            <a:endParaRPr sz="2400" b="0" i="0" u="none" strike="noStrike" cap="none">
              <a:solidFill>
                <a:srgbClr val="000000"/>
              </a:solidFill>
              <a:latin typeface="Arial"/>
              <a:ea typeface="Arial"/>
              <a:cs typeface="Arial"/>
              <a:sym typeface="Arial"/>
            </a:endParaRPr>
          </a:p>
        </p:txBody>
      </p:sp>
      <p:sp>
        <p:nvSpPr>
          <p:cNvPr id="579" name="Google Shape;579;p22"/>
          <p:cNvSpPr/>
          <p:nvPr/>
        </p:nvSpPr>
        <p:spPr>
          <a:xfrm>
            <a:off x="457200" y="3497086"/>
            <a:ext cx="8058150" cy="1328569"/>
          </a:xfrm>
          <a:prstGeom prst="rect">
            <a:avLst/>
          </a:prstGeom>
          <a:noFill/>
          <a:ln>
            <a:noFill/>
          </a:ln>
        </p:spPr>
        <p:txBody>
          <a:bodyPr spcFirstLastPara="1" wrap="square" lIns="91425" tIns="45700" rIns="91425" bIns="45700" anchor="t" anchorCtr="0">
            <a:spAutoFit/>
          </a:bodyPr>
          <a:lstStyle/>
          <a:p>
            <a:pPr marL="685800" marR="0" lvl="1" indent="-228600" algn="l" rtl="0">
              <a:spcBef>
                <a:spcPts val="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α線放出核種は10倍厳しい</a:t>
            </a:r>
            <a:endParaRPr sz="2400" b="0" i="0" u="none" strike="noStrike" cap="none">
              <a:solidFill>
                <a:srgbClr val="000000"/>
              </a:solidFill>
              <a:latin typeface="Arial"/>
              <a:ea typeface="Arial"/>
              <a:cs typeface="Arial"/>
              <a:sym typeface="Arial"/>
            </a:endParaRPr>
          </a:p>
          <a:p>
            <a:pPr marL="1143000" marR="0" lvl="2" indent="-228600" algn="l" rtl="0">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α線放出核種：</a:t>
            </a:r>
            <a:r>
              <a:rPr lang="ja-JP" sz="2400" b="0" i="0" u="none" strike="noStrike" cap="none">
                <a:solidFill>
                  <a:srgbClr val="C00000"/>
                </a:solidFill>
                <a:latin typeface="Arial"/>
                <a:ea typeface="Arial"/>
                <a:cs typeface="Arial"/>
                <a:sym typeface="Arial"/>
              </a:rPr>
              <a:t>4</a:t>
            </a:r>
            <a:r>
              <a:rPr lang="ja-JP" sz="2400" b="0" i="0" u="none" strike="noStrike" cap="none">
                <a:solidFill>
                  <a:srgbClr val="000000"/>
                </a:solidFill>
                <a:latin typeface="Arial"/>
                <a:ea typeface="Arial"/>
                <a:cs typeface="Arial"/>
                <a:sym typeface="Arial"/>
              </a:rPr>
              <a:t>Bq/cm</a:t>
            </a:r>
            <a:r>
              <a:rPr lang="ja-JP" sz="2400" b="0" i="0" u="none" strike="noStrike" cap="none" baseline="30000">
                <a:solidFill>
                  <a:srgbClr val="000000"/>
                </a:solidFill>
                <a:latin typeface="Arial"/>
                <a:ea typeface="Arial"/>
                <a:cs typeface="Arial"/>
                <a:sym typeface="Arial"/>
              </a:rPr>
              <a:t>2</a:t>
            </a:r>
            <a:endParaRPr/>
          </a:p>
          <a:p>
            <a:pPr marL="1143000" marR="0" lvl="2" indent="-228600" algn="l" rtl="0">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それ以外：40Bq/cm</a:t>
            </a:r>
            <a:r>
              <a:rPr lang="ja-JP" sz="2400" b="0" i="0" u="none" strike="noStrike" cap="none" baseline="30000">
                <a:solidFill>
                  <a:srgbClr val="000000"/>
                </a:solidFill>
                <a:latin typeface="Arial"/>
                <a:ea typeface="Arial"/>
                <a:cs typeface="Arial"/>
                <a:sym typeface="Arial"/>
              </a:rPr>
              <a:t>2</a:t>
            </a:r>
            <a:endParaRPr sz="2400" b="0" i="0" u="none" strike="noStrike" cap="none" baseline="30000">
              <a:solidFill>
                <a:srgbClr val="000000"/>
              </a:solidFill>
              <a:latin typeface="Arial"/>
              <a:ea typeface="Arial"/>
              <a:cs typeface="Arial"/>
              <a:sym typeface="Arial"/>
            </a:endParaRPr>
          </a:p>
        </p:txBody>
      </p:sp>
      <p:sp>
        <p:nvSpPr>
          <p:cNvPr id="580" name="Google Shape;580;p22"/>
          <p:cNvSpPr/>
          <p:nvPr/>
        </p:nvSpPr>
        <p:spPr>
          <a:xfrm>
            <a:off x="457200" y="4929652"/>
            <a:ext cx="6520070" cy="1328569"/>
          </a:xfrm>
          <a:prstGeom prst="rect">
            <a:avLst/>
          </a:prstGeom>
          <a:noFill/>
          <a:ln>
            <a:noFill/>
          </a:ln>
        </p:spPr>
        <p:txBody>
          <a:bodyPr spcFirstLastPara="1" wrap="square" lIns="91425" tIns="45700" rIns="91425" bIns="45700" anchor="t" anchorCtr="0">
            <a:spAutoFit/>
          </a:bodyPr>
          <a:lstStyle/>
          <a:p>
            <a:pPr marL="685800" marR="0" lvl="1" indent="-228600" algn="l" rtl="0">
              <a:spcBef>
                <a:spcPts val="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管理区域からの持ち出しの場合</a:t>
            </a:r>
            <a:endParaRPr sz="2400" b="0" i="0" u="none" strike="noStrike" cap="none">
              <a:solidFill>
                <a:srgbClr val="000000"/>
              </a:solidFill>
              <a:latin typeface="Arial"/>
              <a:ea typeface="Arial"/>
              <a:cs typeface="Arial"/>
              <a:sym typeface="Arial"/>
            </a:endParaRPr>
          </a:p>
          <a:p>
            <a:pPr marL="1143000" marR="0" lvl="2" indent="-228600" algn="l" rtl="0">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α線放出核種：</a:t>
            </a:r>
            <a:r>
              <a:rPr lang="ja-JP" sz="2400" b="0" i="0" u="none" strike="noStrike" cap="none">
                <a:solidFill>
                  <a:srgbClr val="C00000"/>
                </a:solidFill>
                <a:latin typeface="Arial"/>
                <a:ea typeface="Arial"/>
                <a:cs typeface="Arial"/>
                <a:sym typeface="Arial"/>
              </a:rPr>
              <a:t>0.4</a:t>
            </a:r>
            <a:r>
              <a:rPr lang="ja-JP" sz="2400" b="0" i="0" u="none" strike="noStrike" cap="none">
                <a:solidFill>
                  <a:srgbClr val="000000"/>
                </a:solidFill>
                <a:latin typeface="Arial"/>
                <a:ea typeface="Arial"/>
                <a:cs typeface="Arial"/>
                <a:sym typeface="Arial"/>
              </a:rPr>
              <a:t>Bq/cm</a:t>
            </a:r>
            <a:r>
              <a:rPr lang="ja-JP" sz="2400" b="0" i="0" u="none" strike="noStrike" cap="none" baseline="30000">
                <a:solidFill>
                  <a:srgbClr val="000000"/>
                </a:solidFill>
                <a:latin typeface="Arial"/>
                <a:ea typeface="Arial"/>
                <a:cs typeface="Arial"/>
                <a:sym typeface="Arial"/>
              </a:rPr>
              <a:t>2</a:t>
            </a:r>
            <a:endParaRPr/>
          </a:p>
          <a:p>
            <a:pPr marL="1143000" marR="0" lvl="2" indent="-228600" algn="l" rtl="0">
              <a:spcBef>
                <a:spcPts val="50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それ以外：4Bq/cm</a:t>
            </a:r>
            <a:r>
              <a:rPr lang="ja-JP" sz="2400" b="0" i="0" u="none" strike="noStrike" cap="none" baseline="30000">
                <a:solidFill>
                  <a:srgbClr val="000000"/>
                </a:solidFill>
                <a:latin typeface="Arial"/>
                <a:ea typeface="Arial"/>
                <a:cs typeface="Arial"/>
                <a:sym typeface="Arial"/>
              </a:rPr>
              <a:t>2</a:t>
            </a:r>
            <a:endParaRPr sz="2400" b="0" i="0" u="none" strike="noStrike" cap="none" baseline="30000">
              <a:solidFill>
                <a:srgbClr val="000000"/>
              </a:solidFill>
              <a:latin typeface="Arial"/>
              <a:ea typeface="Arial"/>
              <a:cs typeface="Arial"/>
              <a:sym typeface="Arial"/>
            </a:endParaRPr>
          </a:p>
        </p:txBody>
      </p:sp>
      <p:grpSp>
        <p:nvGrpSpPr>
          <p:cNvPr id="581" name="Google Shape;581;p22"/>
          <p:cNvGrpSpPr/>
          <p:nvPr/>
        </p:nvGrpSpPr>
        <p:grpSpPr>
          <a:xfrm>
            <a:off x="0" y="46826"/>
            <a:ext cx="9156525" cy="860127"/>
            <a:chOff x="1" y="67458"/>
            <a:chExt cx="9156525" cy="860127"/>
          </a:xfrm>
        </p:grpSpPr>
        <p:sp>
          <p:nvSpPr>
            <p:cNvPr id="582" name="Google Shape;582;p22"/>
            <p:cNvSpPr txBox="1"/>
            <p:nvPr/>
          </p:nvSpPr>
          <p:spPr>
            <a:xfrm>
              <a:off x="1" y="197969"/>
              <a:ext cx="9156525"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Arial"/>
                  <a:ea typeface="Arial"/>
                  <a:cs typeface="Arial"/>
                  <a:sym typeface="Arial"/>
                </a:rPr>
                <a:t>α</a:t>
              </a:r>
              <a:r>
                <a:rPr lang="ja-JP" sz="3600">
                  <a:solidFill>
                    <a:srgbClr val="001132"/>
                  </a:solidFill>
                  <a:latin typeface="Meiryo"/>
                  <a:ea typeface="Meiryo"/>
                  <a:cs typeface="Meiryo"/>
                  <a:sym typeface="Meiryo"/>
                </a:rPr>
                <a:t>核種特有の法規制</a:t>
              </a:r>
              <a:endParaRPr/>
            </a:p>
          </p:txBody>
        </p:sp>
        <p:pic>
          <p:nvPicPr>
            <p:cNvPr id="583" name="Google Shape;583;p22"/>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584" name="Google Shape;584;p22"/>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90"/>
        <p:cNvGrpSpPr/>
        <p:nvPr/>
      </p:nvGrpSpPr>
      <p:grpSpPr>
        <a:xfrm>
          <a:off x="0" y="0"/>
          <a:ext cx="0" cy="0"/>
          <a:chOff x="0" y="0"/>
          <a:chExt cx="0" cy="0"/>
        </a:xfrm>
      </p:grpSpPr>
      <p:grpSp>
        <p:nvGrpSpPr>
          <p:cNvPr id="591" name="Google Shape;591;p23"/>
          <p:cNvGrpSpPr/>
          <p:nvPr/>
        </p:nvGrpSpPr>
        <p:grpSpPr>
          <a:xfrm>
            <a:off x="-12525" y="-3218"/>
            <a:ext cx="9156525" cy="981635"/>
            <a:chOff x="-6263" y="2754"/>
            <a:chExt cx="9156525" cy="981635"/>
          </a:xfrm>
        </p:grpSpPr>
        <p:sp>
          <p:nvSpPr>
            <p:cNvPr id="592" name="Google Shape;592;p23"/>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593" name="Google Shape;593;p23"/>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graphicFrame>
        <p:nvGraphicFramePr>
          <p:cNvPr id="594" name="Google Shape;594;p23"/>
          <p:cNvGraphicFramePr/>
          <p:nvPr/>
        </p:nvGraphicFramePr>
        <p:xfrm>
          <a:off x="179169" y="1313833"/>
          <a:ext cx="3000000" cy="3000000"/>
        </p:xfrm>
        <a:graphic>
          <a:graphicData uri="http://schemas.openxmlformats.org/drawingml/2006/table">
            <a:tbl>
              <a:tblPr firstRow="1" bandRow="1">
                <a:noFill/>
                <a:tableStyleId>{0F68433C-9067-49A5-95E9-15CA20C8B148}</a:tableStyleId>
              </a:tblPr>
              <a:tblGrid>
                <a:gridCol w="1440000">
                  <a:extLst>
                    <a:ext uri="{9D8B030D-6E8A-4147-A177-3AD203B41FA5}">
                      <a16:colId xmlns:a16="http://schemas.microsoft.com/office/drawing/2014/main" val="20000"/>
                    </a:ext>
                  </a:extLst>
                </a:gridCol>
                <a:gridCol w="1440000">
                  <a:extLst>
                    <a:ext uri="{9D8B030D-6E8A-4147-A177-3AD203B41FA5}">
                      <a16:colId xmlns:a16="http://schemas.microsoft.com/office/drawing/2014/main" val="20001"/>
                    </a:ext>
                  </a:extLst>
                </a:gridCol>
                <a:gridCol w="1440000">
                  <a:extLst>
                    <a:ext uri="{9D8B030D-6E8A-4147-A177-3AD203B41FA5}">
                      <a16:colId xmlns:a16="http://schemas.microsoft.com/office/drawing/2014/main" val="20002"/>
                    </a:ext>
                  </a:extLst>
                </a:gridCol>
              </a:tblGrid>
              <a:tr h="347825">
                <a:tc>
                  <a:txBody>
                    <a:bodyPr/>
                    <a:lstStyle/>
                    <a:p>
                      <a:pPr marL="0" marR="0" lvl="0" indent="0" algn="ctr" rtl="0">
                        <a:spcBef>
                          <a:spcPts val="0"/>
                        </a:spcBef>
                        <a:spcAft>
                          <a:spcPts val="0"/>
                        </a:spcAft>
                        <a:buNone/>
                      </a:pPr>
                      <a:r>
                        <a:rPr lang="ja-JP" sz="1600" b="1" u="none" strike="noStrike" cap="none">
                          <a:latin typeface="Arial"/>
                          <a:ea typeface="Arial"/>
                          <a:cs typeface="Arial"/>
                          <a:sym typeface="Arial"/>
                        </a:rPr>
                        <a:t>第一欄</a:t>
                      </a:r>
                      <a:endParaRPr/>
                    </a:p>
                  </a:txBody>
                  <a:tcPr marL="84425" marR="84425" marT="42200" marB="42200" anchor="ctr">
                    <a:solidFill>
                      <a:srgbClr val="D8D8D8"/>
                    </a:solidFill>
                  </a:tcPr>
                </a:tc>
                <a:tc>
                  <a:txBody>
                    <a:bodyPr/>
                    <a:lstStyle/>
                    <a:p>
                      <a:pPr marL="0" marR="0" lvl="0" indent="0" algn="ctr" rtl="0">
                        <a:lnSpc>
                          <a:spcPct val="100000"/>
                        </a:lnSpc>
                        <a:spcBef>
                          <a:spcPts val="0"/>
                        </a:spcBef>
                        <a:spcAft>
                          <a:spcPts val="0"/>
                        </a:spcAft>
                        <a:buClr>
                          <a:schemeClr val="dk1"/>
                        </a:buClr>
                        <a:buSzPts val="1600"/>
                        <a:buFont typeface="Arial"/>
                        <a:buNone/>
                      </a:pPr>
                      <a:r>
                        <a:rPr lang="ja-JP" sz="1600" b="1" u="none" strike="noStrike" cap="none">
                          <a:latin typeface="Arial"/>
                          <a:ea typeface="Arial"/>
                          <a:cs typeface="Arial"/>
                          <a:sym typeface="Arial"/>
                        </a:rPr>
                        <a:t>第五欄</a:t>
                      </a:r>
                      <a:endParaRPr/>
                    </a:p>
                  </a:txBody>
                  <a:tcPr marL="84425" marR="84425" marT="42200" marB="42200" anchor="ctr">
                    <a:solidFill>
                      <a:srgbClr val="D8D8D8"/>
                    </a:solidFill>
                  </a:tcPr>
                </a:tc>
                <a:tc>
                  <a:txBody>
                    <a:bodyPr/>
                    <a:lstStyle/>
                    <a:p>
                      <a:pPr marL="0" marR="0" lvl="0" indent="0" algn="ctr" rtl="0">
                        <a:spcBef>
                          <a:spcPts val="0"/>
                        </a:spcBef>
                        <a:spcAft>
                          <a:spcPts val="0"/>
                        </a:spcAft>
                        <a:buNone/>
                      </a:pPr>
                      <a:r>
                        <a:rPr lang="ja-JP" sz="1600" b="1" u="none" strike="noStrike" cap="none">
                          <a:latin typeface="Arial"/>
                          <a:ea typeface="Arial"/>
                          <a:cs typeface="Arial"/>
                          <a:sym typeface="Arial"/>
                        </a:rPr>
                        <a:t>第六欄</a:t>
                      </a:r>
                      <a:endParaRPr/>
                    </a:p>
                  </a:txBody>
                  <a:tcPr marL="84425" marR="84425" marT="42200" marB="42200" anchor="ctr">
                    <a:solidFill>
                      <a:srgbClr val="D8D8D8"/>
                    </a:solidFill>
                  </a:tcPr>
                </a:tc>
                <a:extLst>
                  <a:ext uri="{0D108BD9-81ED-4DB2-BD59-A6C34878D82A}">
                    <a16:rowId xmlns:a16="http://schemas.microsoft.com/office/drawing/2014/main" val="10000"/>
                  </a:ext>
                </a:extLst>
              </a:tr>
              <a:tr h="610175">
                <a:tc>
                  <a:txBody>
                    <a:bodyPr/>
                    <a:lstStyle/>
                    <a:p>
                      <a:pPr marL="0" marR="0" lvl="0" indent="0" algn="ctr" rtl="0">
                        <a:spcBef>
                          <a:spcPts val="0"/>
                        </a:spcBef>
                        <a:spcAft>
                          <a:spcPts val="0"/>
                        </a:spcAft>
                        <a:buNone/>
                      </a:pPr>
                      <a:r>
                        <a:rPr lang="ja-JP" sz="1600" b="1" u="none" strike="noStrike" cap="none">
                          <a:latin typeface="Arial"/>
                          <a:ea typeface="Arial"/>
                          <a:cs typeface="Arial"/>
                          <a:sym typeface="Arial"/>
                        </a:rPr>
                        <a:t>放射性同位</a:t>
                      </a:r>
                      <a:endParaRPr sz="1600" b="1" u="none" strike="noStrike" cap="none">
                        <a:latin typeface="Arial"/>
                        <a:ea typeface="Arial"/>
                        <a:cs typeface="Arial"/>
                        <a:sym typeface="Arial"/>
                      </a:endParaRPr>
                    </a:p>
                    <a:p>
                      <a:pPr marL="0" marR="0" lvl="0" indent="0" algn="ctr" rtl="0">
                        <a:spcBef>
                          <a:spcPts val="0"/>
                        </a:spcBef>
                        <a:spcAft>
                          <a:spcPts val="0"/>
                        </a:spcAft>
                        <a:buNone/>
                      </a:pPr>
                      <a:r>
                        <a:rPr lang="ja-JP" sz="1600" b="1" u="none" strike="noStrike" cap="none">
                          <a:latin typeface="Arial"/>
                          <a:ea typeface="Arial"/>
                          <a:cs typeface="Arial"/>
                          <a:sym typeface="Arial"/>
                        </a:rPr>
                        <a:t>元素の種類</a:t>
                      </a:r>
                      <a:endParaRPr/>
                    </a:p>
                  </a:txBody>
                  <a:tcPr marL="84425" marR="84425" marT="42200" marB="42200" anchor="ctr">
                    <a:solidFill>
                      <a:srgbClr val="D8D8D8"/>
                    </a:solidFill>
                  </a:tcPr>
                </a:tc>
                <a:tc rowSpan="2">
                  <a:txBody>
                    <a:bodyPr/>
                    <a:lstStyle/>
                    <a:p>
                      <a:pPr marL="0" marR="0" lvl="0" indent="0" algn="ctr" rtl="0">
                        <a:lnSpc>
                          <a:spcPct val="100000"/>
                        </a:lnSpc>
                        <a:spcBef>
                          <a:spcPts val="0"/>
                        </a:spcBef>
                        <a:spcAft>
                          <a:spcPts val="0"/>
                        </a:spcAft>
                        <a:buClr>
                          <a:schemeClr val="dk1"/>
                        </a:buClr>
                        <a:buSzPts val="1600"/>
                        <a:buFont typeface="Arial"/>
                        <a:buNone/>
                      </a:pPr>
                      <a:r>
                        <a:rPr lang="ja-JP" sz="1600" b="1" u="none" strike="noStrike" cap="none">
                          <a:latin typeface="Arial"/>
                          <a:ea typeface="Arial"/>
                          <a:cs typeface="Arial"/>
                          <a:sym typeface="Arial"/>
                        </a:rPr>
                        <a:t>排気中又は</a:t>
                      </a:r>
                      <a:endParaRPr sz="1600" b="1" u="none" strike="noStrike" cap="none">
                        <a:latin typeface="Arial"/>
                        <a:ea typeface="Arial"/>
                        <a:cs typeface="Arial"/>
                        <a:sym typeface="Arial"/>
                      </a:endParaRPr>
                    </a:p>
                    <a:p>
                      <a:pPr marL="0" marR="0" lvl="0" indent="0" algn="ctr" rtl="0">
                        <a:lnSpc>
                          <a:spcPct val="100000"/>
                        </a:lnSpc>
                        <a:spcBef>
                          <a:spcPts val="0"/>
                        </a:spcBef>
                        <a:spcAft>
                          <a:spcPts val="0"/>
                        </a:spcAft>
                        <a:buClr>
                          <a:schemeClr val="dk1"/>
                        </a:buClr>
                        <a:buSzPts val="1600"/>
                        <a:buFont typeface="Arial"/>
                        <a:buNone/>
                      </a:pPr>
                      <a:r>
                        <a:rPr lang="ja-JP" sz="1600" b="1" u="none" strike="noStrike" cap="none">
                          <a:latin typeface="Arial"/>
                          <a:ea typeface="Arial"/>
                          <a:cs typeface="Arial"/>
                          <a:sym typeface="Arial"/>
                        </a:rPr>
                        <a:t>空気中の</a:t>
                      </a:r>
                      <a:endParaRPr sz="1600" b="1" u="none" strike="noStrike" cap="none">
                        <a:latin typeface="Arial"/>
                        <a:ea typeface="Arial"/>
                        <a:cs typeface="Arial"/>
                        <a:sym typeface="Arial"/>
                      </a:endParaRPr>
                    </a:p>
                    <a:p>
                      <a:pPr marL="0" marR="0" lvl="0" indent="0" algn="ctr" rtl="0">
                        <a:lnSpc>
                          <a:spcPct val="100000"/>
                        </a:lnSpc>
                        <a:spcBef>
                          <a:spcPts val="0"/>
                        </a:spcBef>
                        <a:spcAft>
                          <a:spcPts val="0"/>
                        </a:spcAft>
                        <a:buClr>
                          <a:schemeClr val="dk1"/>
                        </a:buClr>
                        <a:buSzPts val="1600"/>
                        <a:buFont typeface="Arial"/>
                        <a:buNone/>
                      </a:pPr>
                      <a:r>
                        <a:rPr lang="ja-JP" sz="1600" b="1" u="none" strike="noStrike" cap="none">
                          <a:latin typeface="Arial"/>
                          <a:ea typeface="Arial"/>
                          <a:cs typeface="Arial"/>
                          <a:sym typeface="Arial"/>
                        </a:rPr>
                        <a:t>濃度限度（Bq/cm</a:t>
                      </a:r>
                      <a:r>
                        <a:rPr lang="ja-JP" sz="1600" b="1" u="none" strike="noStrike" cap="none" baseline="30000">
                          <a:latin typeface="Arial"/>
                          <a:ea typeface="Arial"/>
                          <a:cs typeface="Arial"/>
                          <a:sym typeface="Arial"/>
                        </a:rPr>
                        <a:t>3</a:t>
                      </a:r>
                      <a:r>
                        <a:rPr lang="ja-JP" sz="1600" b="1" u="none" strike="noStrike" cap="none">
                          <a:latin typeface="Arial"/>
                          <a:ea typeface="Arial"/>
                          <a:cs typeface="Arial"/>
                          <a:sym typeface="Arial"/>
                        </a:rPr>
                        <a:t>）</a:t>
                      </a:r>
                      <a:endParaRPr/>
                    </a:p>
                  </a:txBody>
                  <a:tcPr marL="84425" marR="84425" marT="42200" marB="42200" anchor="ctr">
                    <a:solidFill>
                      <a:srgbClr val="D8D8D8"/>
                    </a:solidFill>
                  </a:tcPr>
                </a:tc>
                <a:tc rowSpan="2">
                  <a:txBody>
                    <a:bodyPr/>
                    <a:lstStyle/>
                    <a:p>
                      <a:pPr marL="0" marR="0" lvl="0" indent="0" algn="ctr" rtl="0">
                        <a:spcBef>
                          <a:spcPts val="0"/>
                        </a:spcBef>
                        <a:spcAft>
                          <a:spcPts val="0"/>
                        </a:spcAft>
                        <a:buNone/>
                      </a:pPr>
                      <a:r>
                        <a:rPr lang="ja-JP" sz="1600" b="1" u="none" strike="noStrike" cap="none">
                          <a:latin typeface="Arial"/>
                          <a:ea typeface="Arial"/>
                          <a:cs typeface="Arial"/>
                          <a:sym typeface="Arial"/>
                        </a:rPr>
                        <a:t>排液中又は</a:t>
                      </a:r>
                      <a:endParaRPr sz="1600" b="1" u="none" strike="noStrike" cap="none">
                        <a:latin typeface="Arial"/>
                        <a:ea typeface="Arial"/>
                        <a:cs typeface="Arial"/>
                        <a:sym typeface="Arial"/>
                      </a:endParaRPr>
                    </a:p>
                    <a:p>
                      <a:pPr marL="0" marR="0" lvl="0" indent="0" algn="ctr" rtl="0">
                        <a:spcBef>
                          <a:spcPts val="0"/>
                        </a:spcBef>
                        <a:spcAft>
                          <a:spcPts val="0"/>
                        </a:spcAft>
                        <a:buNone/>
                      </a:pPr>
                      <a:r>
                        <a:rPr lang="ja-JP" sz="1600" b="1" u="none" strike="noStrike" cap="none">
                          <a:latin typeface="Arial"/>
                          <a:ea typeface="Arial"/>
                          <a:cs typeface="Arial"/>
                          <a:sym typeface="Arial"/>
                        </a:rPr>
                        <a:t>排水中の</a:t>
                      </a:r>
                      <a:endParaRPr sz="1600" b="1" u="none" strike="noStrike" cap="none">
                        <a:latin typeface="Arial"/>
                        <a:ea typeface="Arial"/>
                        <a:cs typeface="Arial"/>
                        <a:sym typeface="Arial"/>
                      </a:endParaRPr>
                    </a:p>
                    <a:p>
                      <a:pPr marL="0" marR="0" lvl="0" indent="0" algn="ctr" rtl="0">
                        <a:spcBef>
                          <a:spcPts val="0"/>
                        </a:spcBef>
                        <a:spcAft>
                          <a:spcPts val="0"/>
                        </a:spcAft>
                        <a:buNone/>
                      </a:pPr>
                      <a:r>
                        <a:rPr lang="ja-JP" sz="1600" b="1" u="none" strike="noStrike" cap="none">
                          <a:latin typeface="Arial"/>
                          <a:ea typeface="Arial"/>
                          <a:cs typeface="Arial"/>
                          <a:sym typeface="Arial"/>
                        </a:rPr>
                        <a:t>濃度限度（Bq/cm</a:t>
                      </a:r>
                      <a:r>
                        <a:rPr lang="ja-JP" sz="1600" b="1" u="none" strike="noStrike" cap="none" baseline="30000">
                          <a:latin typeface="Arial"/>
                          <a:ea typeface="Arial"/>
                          <a:cs typeface="Arial"/>
                          <a:sym typeface="Arial"/>
                        </a:rPr>
                        <a:t>3</a:t>
                      </a:r>
                      <a:r>
                        <a:rPr lang="ja-JP" sz="1600" b="1" u="none" strike="noStrike" cap="none">
                          <a:latin typeface="Arial"/>
                          <a:ea typeface="Arial"/>
                          <a:cs typeface="Arial"/>
                          <a:sym typeface="Arial"/>
                        </a:rPr>
                        <a:t>）</a:t>
                      </a:r>
                      <a:endParaRPr/>
                    </a:p>
                  </a:txBody>
                  <a:tcPr marL="84425" marR="84425" marT="42200" marB="42200" anchor="ctr">
                    <a:solidFill>
                      <a:srgbClr val="D8D8D8"/>
                    </a:solidFill>
                  </a:tcPr>
                </a:tc>
                <a:extLst>
                  <a:ext uri="{0D108BD9-81ED-4DB2-BD59-A6C34878D82A}">
                    <a16:rowId xmlns:a16="http://schemas.microsoft.com/office/drawing/2014/main" val="10001"/>
                  </a:ext>
                </a:extLst>
              </a:tr>
              <a:tr h="524700">
                <a:tc>
                  <a:txBody>
                    <a:bodyPr/>
                    <a:lstStyle/>
                    <a:p>
                      <a:pPr marL="0" marR="0" lvl="0" indent="0" algn="ctr" rtl="0">
                        <a:spcBef>
                          <a:spcPts val="0"/>
                        </a:spcBef>
                        <a:spcAft>
                          <a:spcPts val="0"/>
                        </a:spcAft>
                        <a:buNone/>
                      </a:pPr>
                      <a:r>
                        <a:rPr lang="ja-JP" sz="1600" b="1" u="none" strike="noStrike" cap="none">
                          <a:latin typeface="Arial"/>
                          <a:ea typeface="Arial"/>
                          <a:cs typeface="Arial"/>
                          <a:sym typeface="Arial"/>
                        </a:rPr>
                        <a:t>核種</a:t>
                      </a:r>
                      <a:endParaRPr/>
                    </a:p>
                  </a:txBody>
                  <a:tcPr marL="84425" marR="84425" marT="42200" marB="42200" anchor="ctr">
                    <a:solidFill>
                      <a:srgbClr val="D8D8D8"/>
                    </a:solidFill>
                  </a:tcPr>
                </a:tc>
                <a:tc vMerge="1">
                  <a:txBody>
                    <a:bodyPr/>
                    <a:lstStyle/>
                    <a:p>
                      <a:endParaRPr lang="ja-JP"/>
                    </a:p>
                  </a:txBody>
                  <a:tcPr/>
                </a:tc>
                <a:tc vMerge="1">
                  <a:txBody>
                    <a:bodyPr/>
                    <a:lstStyle/>
                    <a:p>
                      <a:endParaRPr lang="ja-JP"/>
                    </a:p>
                  </a:txBody>
                  <a:tcPr/>
                </a:tc>
                <a:extLst>
                  <a:ext uri="{0D108BD9-81ED-4DB2-BD59-A6C34878D82A}">
                    <a16:rowId xmlns:a16="http://schemas.microsoft.com/office/drawing/2014/main" val="10002"/>
                  </a:ext>
                </a:extLst>
              </a:tr>
              <a:tr h="363250">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C-11</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7×10</a:t>
                      </a:r>
                      <a:r>
                        <a:rPr lang="ja-JP" sz="1800" u="none" strike="noStrike" cap="none" baseline="30000">
                          <a:latin typeface="Arial"/>
                          <a:ea typeface="Arial"/>
                          <a:cs typeface="Arial"/>
                          <a:sym typeface="Arial"/>
                        </a:rPr>
                        <a:t>-4 </a:t>
                      </a:r>
                      <a:endParaRPr/>
                    </a:p>
                  </a:txBody>
                  <a:tcPr marL="84425" marR="84425" marT="42200" marB="42200"/>
                </a:tc>
                <a:tc>
                  <a:txBody>
                    <a:bodyPr/>
                    <a:lstStyle/>
                    <a:p>
                      <a:pPr marL="0" marR="0" lvl="0" indent="0" algn="ctr" rtl="0">
                        <a:spcBef>
                          <a:spcPts val="0"/>
                        </a:spcBef>
                        <a:spcAft>
                          <a:spcPts val="0"/>
                        </a:spcAft>
                        <a:buNone/>
                      </a:pPr>
                      <a:r>
                        <a:rPr lang="ja-JP" sz="1800" b="0" i="0" u="none" strike="noStrike" cap="none">
                          <a:solidFill>
                            <a:schemeClr val="dk1"/>
                          </a:solidFill>
                          <a:latin typeface="Arial"/>
                          <a:ea typeface="Arial"/>
                          <a:cs typeface="Arial"/>
                          <a:sym typeface="Arial"/>
                        </a:rPr>
                        <a:t>4×10</a:t>
                      </a:r>
                      <a:r>
                        <a:rPr lang="ja-JP" sz="1800" b="0" i="0" u="none" strike="noStrike" cap="none" baseline="30000">
                          <a:solidFill>
                            <a:schemeClr val="dk1"/>
                          </a:solidFill>
                          <a:latin typeface="Arial"/>
                          <a:ea typeface="Arial"/>
                          <a:cs typeface="Arial"/>
                          <a:sym typeface="Arial"/>
                        </a:rPr>
                        <a:t>1</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03"/>
                  </a:ext>
                </a:extLst>
              </a:tr>
              <a:tr h="363250">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F-18</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4×10</a:t>
                      </a:r>
                      <a:r>
                        <a:rPr lang="ja-JP" sz="1800" u="none" strike="noStrike" cap="none" baseline="30000">
                          <a:latin typeface="Arial"/>
                          <a:ea typeface="Arial"/>
                          <a:cs typeface="Arial"/>
                          <a:sym typeface="Arial"/>
                        </a:rPr>
                        <a:t>-3</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4×10</a:t>
                      </a:r>
                      <a:r>
                        <a:rPr lang="ja-JP" sz="1800" b="0" i="0" u="none" strike="noStrike" cap="none" baseline="30000">
                          <a:solidFill>
                            <a:schemeClr val="dk1"/>
                          </a:solidFill>
                          <a:latin typeface="Arial"/>
                          <a:ea typeface="Arial"/>
                          <a:cs typeface="Arial"/>
                          <a:sym typeface="Arial"/>
                        </a:rPr>
                        <a:t>1</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04"/>
                  </a:ext>
                </a:extLst>
              </a:tr>
              <a:tr h="363250">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Ga-67</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5×10</a:t>
                      </a:r>
                      <a:r>
                        <a:rPr lang="ja-JP" sz="1800" u="none" strike="noStrike" cap="none" baseline="30000">
                          <a:latin typeface="Arial"/>
                          <a:ea typeface="Arial"/>
                          <a:cs typeface="Arial"/>
                          <a:sym typeface="Arial"/>
                        </a:rPr>
                        <a:t>-4</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4×10</a:t>
                      </a:r>
                      <a:r>
                        <a:rPr lang="ja-JP" sz="1800" b="0" i="0" u="none" strike="noStrike" cap="none" baseline="30000">
                          <a:solidFill>
                            <a:schemeClr val="dk1"/>
                          </a:solidFill>
                          <a:latin typeface="Arial"/>
                          <a:ea typeface="Arial"/>
                          <a:cs typeface="Arial"/>
                          <a:sym typeface="Arial"/>
                        </a:rPr>
                        <a:t>0</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05"/>
                  </a:ext>
                </a:extLst>
              </a:tr>
              <a:tr h="363250">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Ga-68</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2×10</a:t>
                      </a:r>
                      <a:r>
                        <a:rPr lang="ja-JP" sz="1800" u="none" strike="noStrike" cap="none" baseline="30000">
                          <a:latin typeface="Arial"/>
                          <a:ea typeface="Arial"/>
                          <a:cs typeface="Arial"/>
                          <a:sym typeface="Arial"/>
                        </a:rPr>
                        <a:t>-3</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8×10</a:t>
                      </a:r>
                      <a:r>
                        <a:rPr lang="ja-JP" sz="1800" b="0" i="0" u="none" strike="noStrike" cap="none" baseline="30000">
                          <a:solidFill>
                            <a:schemeClr val="dk1"/>
                          </a:solidFill>
                          <a:latin typeface="Arial"/>
                          <a:ea typeface="Arial"/>
                          <a:cs typeface="Arial"/>
                          <a:sym typeface="Arial"/>
                        </a:rPr>
                        <a:t>0</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06"/>
                  </a:ext>
                </a:extLst>
              </a:tr>
              <a:tr h="363250">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Ge-68</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9×10</a:t>
                      </a:r>
                      <a:r>
                        <a:rPr lang="ja-JP" sz="1800" u="none" strike="noStrike" cap="none" baseline="30000">
                          <a:latin typeface="Arial"/>
                          <a:ea typeface="Arial"/>
                          <a:cs typeface="Arial"/>
                          <a:sym typeface="Arial"/>
                        </a:rPr>
                        <a:t>-6</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7×10</a:t>
                      </a:r>
                      <a:r>
                        <a:rPr lang="ja-JP" sz="1800" b="0" i="0" u="none" strike="noStrike" cap="none" baseline="30000">
                          <a:solidFill>
                            <a:schemeClr val="dk1"/>
                          </a:solidFill>
                          <a:latin typeface="Arial"/>
                          <a:ea typeface="Arial"/>
                          <a:cs typeface="Arial"/>
                          <a:sym typeface="Arial"/>
                        </a:rPr>
                        <a:t>-1</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07"/>
                  </a:ext>
                </a:extLst>
              </a:tr>
              <a:tr h="363250">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Zr-89</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2×10</a:t>
                      </a:r>
                      <a:r>
                        <a:rPr lang="ja-JP" sz="1800" u="none" strike="noStrike" cap="none" baseline="30000">
                          <a:latin typeface="Arial"/>
                          <a:ea typeface="Arial"/>
                          <a:cs typeface="Arial"/>
                          <a:sym typeface="Arial"/>
                        </a:rPr>
                        <a:t>-4</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1×10</a:t>
                      </a:r>
                      <a:r>
                        <a:rPr lang="ja-JP" sz="1800" b="0" i="0" u="none" strike="noStrike" cap="none" baseline="30000">
                          <a:solidFill>
                            <a:schemeClr val="dk1"/>
                          </a:solidFill>
                          <a:latin typeface="Arial"/>
                          <a:ea typeface="Arial"/>
                          <a:cs typeface="Arial"/>
                          <a:sym typeface="Arial"/>
                        </a:rPr>
                        <a:t>0</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08"/>
                  </a:ext>
                </a:extLst>
              </a:tr>
              <a:tr h="363250">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Y-90</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8×10</a:t>
                      </a:r>
                      <a:r>
                        <a:rPr lang="ja-JP" sz="1800" u="none" strike="noStrike" cap="none" baseline="30000">
                          <a:latin typeface="Arial"/>
                          <a:ea typeface="Arial"/>
                          <a:cs typeface="Arial"/>
                          <a:sym typeface="Arial"/>
                        </a:rPr>
                        <a:t>-5</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3×10</a:t>
                      </a:r>
                      <a:r>
                        <a:rPr lang="ja-JP" sz="1800" b="0" i="0" u="none" strike="noStrike" cap="none" baseline="30000">
                          <a:solidFill>
                            <a:schemeClr val="dk1"/>
                          </a:solidFill>
                          <a:latin typeface="Arial"/>
                          <a:ea typeface="Arial"/>
                          <a:cs typeface="Arial"/>
                          <a:sym typeface="Arial"/>
                        </a:rPr>
                        <a:t>-1</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09"/>
                  </a:ext>
                </a:extLst>
              </a:tr>
              <a:tr h="363250">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Tc-99m</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6×10</a:t>
                      </a:r>
                      <a:r>
                        <a:rPr lang="ja-JP" sz="1800" u="none" strike="noStrike" cap="none" baseline="30000">
                          <a:latin typeface="Arial"/>
                          <a:ea typeface="Arial"/>
                          <a:cs typeface="Arial"/>
                          <a:sym typeface="Arial"/>
                        </a:rPr>
                        <a:t>-3</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4×10</a:t>
                      </a:r>
                      <a:r>
                        <a:rPr lang="ja-JP" sz="1800" b="0" i="0" u="none" strike="noStrike" cap="none" baseline="30000">
                          <a:solidFill>
                            <a:schemeClr val="dk1"/>
                          </a:solidFill>
                          <a:latin typeface="Arial"/>
                          <a:ea typeface="Arial"/>
                          <a:cs typeface="Arial"/>
                          <a:sym typeface="Arial"/>
                        </a:rPr>
                        <a:t>1</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10"/>
                  </a:ext>
                </a:extLst>
              </a:tr>
              <a:tr h="363275">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In-111</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5×10</a:t>
                      </a:r>
                      <a:r>
                        <a:rPr lang="ja-JP" sz="1800" u="none" strike="noStrike" cap="none" baseline="30000">
                          <a:latin typeface="Arial"/>
                          <a:ea typeface="Arial"/>
                          <a:cs typeface="Arial"/>
                          <a:sym typeface="Arial"/>
                        </a:rPr>
                        <a:t>-4</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3×10</a:t>
                      </a:r>
                      <a:r>
                        <a:rPr lang="ja-JP" sz="1800" b="0" i="0" u="none" strike="noStrike" cap="none" baseline="30000">
                          <a:solidFill>
                            <a:schemeClr val="dk1"/>
                          </a:solidFill>
                          <a:latin typeface="Arial"/>
                          <a:ea typeface="Arial"/>
                          <a:cs typeface="Arial"/>
                          <a:sym typeface="Arial"/>
                        </a:rPr>
                        <a:t>0</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11"/>
                  </a:ext>
                </a:extLst>
              </a:tr>
            </a:tbl>
          </a:graphicData>
        </a:graphic>
      </p:graphicFrame>
      <p:graphicFrame>
        <p:nvGraphicFramePr>
          <p:cNvPr id="595" name="Google Shape;595;p23"/>
          <p:cNvGraphicFramePr/>
          <p:nvPr/>
        </p:nvGraphicFramePr>
        <p:xfrm>
          <a:off x="4640551" y="1313834"/>
          <a:ext cx="3000000" cy="3000000"/>
        </p:xfrm>
        <a:graphic>
          <a:graphicData uri="http://schemas.openxmlformats.org/drawingml/2006/table">
            <a:tbl>
              <a:tblPr firstRow="1" bandRow="1">
                <a:noFill/>
                <a:tableStyleId>{0F68433C-9067-49A5-95E9-15CA20C8B148}</a:tableStyleId>
              </a:tblPr>
              <a:tblGrid>
                <a:gridCol w="1440000">
                  <a:extLst>
                    <a:ext uri="{9D8B030D-6E8A-4147-A177-3AD203B41FA5}">
                      <a16:colId xmlns:a16="http://schemas.microsoft.com/office/drawing/2014/main" val="20000"/>
                    </a:ext>
                  </a:extLst>
                </a:gridCol>
                <a:gridCol w="1440000">
                  <a:extLst>
                    <a:ext uri="{9D8B030D-6E8A-4147-A177-3AD203B41FA5}">
                      <a16:colId xmlns:a16="http://schemas.microsoft.com/office/drawing/2014/main" val="20001"/>
                    </a:ext>
                  </a:extLst>
                </a:gridCol>
                <a:gridCol w="1440000">
                  <a:extLst>
                    <a:ext uri="{9D8B030D-6E8A-4147-A177-3AD203B41FA5}">
                      <a16:colId xmlns:a16="http://schemas.microsoft.com/office/drawing/2014/main" val="20002"/>
                    </a:ext>
                  </a:extLst>
                </a:gridCol>
              </a:tblGrid>
              <a:tr h="348025">
                <a:tc>
                  <a:txBody>
                    <a:bodyPr/>
                    <a:lstStyle/>
                    <a:p>
                      <a:pPr marL="0" marR="0" lvl="0" indent="0" algn="ctr" rtl="0">
                        <a:spcBef>
                          <a:spcPts val="0"/>
                        </a:spcBef>
                        <a:spcAft>
                          <a:spcPts val="0"/>
                        </a:spcAft>
                        <a:buNone/>
                      </a:pPr>
                      <a:r>
                        <a:rPr lang="ja-JP" sz="1600" b="1" u="none" strike="noStrike" cap="none">
                          <a:latin typeface="Arial"/>
                          <a:ea typeface="Arial"/>
                          <a:cs typeface="Arial"/>
                          <a:sym typeface="Arial"/>
                        </a:rPr>
                        <a:t>第一欄</a:t>
                      </a:r>
                      <a:endParaRPr/>
                    </a:p>
                  </a:txBody>
                  <a:tcPr marL="84425" marR="84425" marT="42200" marB="42200" anchor="ctr">
                    <a:solidFill>
                      <a:srgbClr val="D8D8D8"/>
                    </a:solidFill>
                  </a:tcPr>
                </a:tc>
                <a:tc>
                  <a:txBody>
                    <a:bodyPr/>
                    <a:lstStyle/>
                    <a:p>
                      <a:pPr marL="0" marR="0" lvl="0" indent="0" algn="ctr" rtl="0">
                        <a:lnSpc>
                          <a:spcPct val="100000"/>
                        </a:lnSpc>
                        <a:spcBef>
                          <a:spcPts val="0"/>
                        </a:spcBef>
                        <a:spcAft>
                          <a:spcPts val="0"/>
                        </a:spcAft>
                        <a:buClr>
                          <a:schemeClr val="dk1"/>
                        </a:buClr>
                        <a:buSzPts val="1600"/>
                        <a:buFont typeface="Arial"/>
                        <a:buNone/>
                      </a:pPr>
                      <a:r>
                        <a:rPr lang="ja-JP" sz="1600" b="1" u="none" strike="noStrike" cap="none">
                          <a:latin typeface="Arial"/>
                          <a:ea typeface="Arial"/>
                          <a:cs typeface="Arial"/>
                          <a:sym typeface="Arial"/>
                        </a:rPr>
                        <a:t>第五欄</a:t>
                      </a:r>
                      <a:endParaRPr/>
                    </a:p>
                  </a:txBody>
                  <a:tcPr marL="84425" marR="84425" marT="42200" marB="42200" anchor="ctr">
                    <a:solidFill>
                      <a:srgbClr val="D8D8D8"/>
                    </a:solidFill>
                  </a:tcPr>
                </a:tc>
                <a:tc>
                  <a:txBody>
                    <a:bodyPr/>
                    <a:lstStyle/>
                    <a:p>
                      <a:pPr marL="0" marR="0" lvl="0" indent="0" algn="ctr" rtl="0">
                        <a:spcBef>
                          <a:spcPts val="0"/>
                        </a:spcBef>
                        <a:spcAft>
                          <a:spcPts val="0"/>
                        </a:spcAft>
                        <a:buNone/>
                      </a:pPr>
                      <a:r>
                        <a:rPr lang="ja-JP" sz="1600" b="1" u="none" strike="noStrike" cap="none">
                          <a:latin typeface="Arial"/>
                          <a:ea typeface="Arial"/>
                          <a:cs typeface="Arial"/>
                          <a:sym typeface="Arial"/>
                        </a:rPr>
                        <a:t>第六欄</a:t>
                      </a:r>
                      <a:endParaRPr/>
                    </a:p>
                  </a:txBody>
                  <a:tcPr marL="84425" marR="84425" marT="42200" marB="42200" anchor="ctr">
                    <a:solidFill>
                      <a:srgbClr val="D8D8D8"/>
                    </a:solidFill>
                  </a:tcPr>
                </a:tc>
                <a:extLst>
                  <a:ext uri="{0D108BD9-81ED-4DB2-BD59-A6C34878D82A}">
                    <a16:rowId xmlns:a16="http://schemas.microsoft.com/office/drawing/2014/main" val="10000"/>
                  </a:ext>
                </a:extLst>
              </a:tr>
              <a:tr h="581550">
                <a:tc>
                  <a:txBody>
                    <a:bodyPr/>
                    <a:lstStyle/>
                    <a:p>
                      <a:pPr marL="0" marR="0" lvl="0" indent="0" algn="ctr" rtl="0">
                        <a:spcBef>
                          <a:spcPts val="0"/>
                        </a:spcBef>
                        <a:spcAft>
                          <a:spcPts val="0"/>
                        </a:spcAft>
                        <a:buNone/>
                      </a:pPr>
                      <a:r>
                        <a:rPr lang="ja-JP" sz="1600" b="1" u="none" strike="noStrike" cap="none">
                          <a:latin typeface="Arial"/>
                          <a:ea typeface="Arial"/>
                          <a:cs typeface="Arial"/>
                          <a:sym typeface="Arial"/>
                        </a:rPr>
                        <a:t>放射性同位</a:t>
                      </a:r>
                      <a:endParaRPr sz="1600" b="1" u="none" strike="noStrike" cap="none">
                        <a:latin typeface="Arial"/>
                        <a:ea typeface="Arial"/>
                        <a:cs typeface="Arial"/>
                        <a:sym typeface="Arial"/>
                      </a:endParaRPr>
                    </a:p>
                    <a:p>
                      <a:pPr marL="0" marR="0" lvl="0" indent="0" algn="ctr" rtl="0">
                        <a:spcBef>
                          <a:spcPts val="0"/>
                        </a:spcBef>
                        <a:spcAft>
                          <a:spcPts val="0"/>
                        </a:spcAft>
                        <a:buNone/>
                      </a:pPr>
                      <a:r>
                        <a:rPr lang="ja-JP" sz="1600" b="1" u="none" strike="noStrike" cap="none">
                          <a:latin typeface="Arial"/>
                          <a:ea typeface="Arial"/>
                          <a:cs typeface="Arial"/>
                          <a:sym typeface="Arial"/>
                        </a:rPr>
                        <a:t>元素の種類</a:t>
                      </a:r>
                      <a:endParaRPr/>
                    </a:p>
                  </a:txBody>
                  <a:tcPr marL="84425" marR="84425" marT="42200" marB="42200" anchor="ctr">
                    <a:solidFill>
                      <a:srgbClr val="D8D8D8"/>
                    </a:solidFill>
                  </a:tcPr>
                </a:tc>
                <a:tc rowSpan="2">
                  <a:txBody>
                    <a:bodyPr/>
                    <a:lstStyle/>
                    <a:p>
                      <a:pPr marL="0" marR="0" lvl="0" indent="0" algn="ctr" rtl="0">
                        <a:lnSpc>
                          <a:spcPct val="100000"/>
                        </a:lnSpc>
                        <a:spcBef>
                          <a:spcPts val="0"/>
                        </a:spcBef>
                        <a:spcAft>
                          <a:spcPts val="0"/>
                        </a:spcAft>
                        <a:buClr>
                          <a:schemeClr val="dk1"/>
                        </a:buClr>
                        <a:buSzPts val="1600"/>
                        <a:buFont typeface="Arial"/>
                        <a:buNone/>
                      </a:pPr>
                      <a:r>
                        <a:rPr lang="ja-JP" sz="1600" b="1" u="none" strike="noStrike" cap="none">
                          <a:latin typeface="Arial"/>
                          <a:ea typeface="Arial"/>
                          <a:cs typeface="Arial"/>
                          <a:sym typeface="Arial"/>
                        </a:rPr>
                        <a:t>排気中又は</a:t>
                      </a:r>
                      <a:endParaRPr sz="1600" b="1" u="none" strike="noStrike" cap="none">
                        <a:latin typeface="Arial"/>
                        <a:ea typeface="Arial"/>
                        <a:cs typeface="Arial"/>
                        <a:sym typeface="Arial"/>
                      </a:endParaRPr>
                    </a:p>
                    <a:p>
                      <a:pPr marL="0" marR="0" lvl="0" indent="0" algn="ctr" rtl="0">
                        <a:lnSpc>
                          <a:spcPct val="100000"/>
                        </a:lnSpc>
                        <a:spcBef>
                          <a:spcPts val="0"/>
                        </a:spcBef>
                        <a:spcAft>
                          <a:spcPts val="0"/>
                        </a:spcAft>
                        <a:buClr>
                          <a:schemeClr val="dk1"/>
                        </a:buClr>
                        <a:buSzPts val="1600"/>
                        <a:buFont typeface="Arial"/>
                        <a:buNone/>
                      </a:pPr>
                      <a:r>
                        <a:rPr lang="ja-JP" sz="1600" b="1" u="none" strike="noStrike" cap="none">
                          <a:latin typeface="Arial"/>
                          <a:ea typeface="Arial"/>
                          <a:cs typeface="Arial"/>
                          <a:sym typeface="Arial"/>
                        </a:rPr>
                        <a:t>空気中の</a:t>
                      </a:r>
                      <a:endParaRPr sz="1600" b="1" u="none" strike="noStrike" cap="none">
                        <a:latin typeface="Arial"/>
                        <a:ea typeface="Arial"/>
                        <a:cs typeface="Arial"/>
                        <a:sym typeface="Arial"/>
                      </a:endParaRPr>
                    </a:p>
                    <a:p>
                      <a:pPr marL="0" marR="0" lvl="0" indent="0" algn="ctr" rtl="0">
                        <a:lnSpc>
                          <a:spcPct val="100000"/>
                        </a:lnSpc>
                        <a:spcBef>
                          <a:spcPts val="0"/>
                        </a:spcBef>
                        <a:spcAft>
                          <a:spcPts val="0"/>
                        </a:spcAft>
                        <a:buClr>
                          <a:schemeClr val="dk1"/>
                        </a:buClr>
                        <a:buSzPts val="1600"/>
                        <a:buFont typeface="Arial"/>
                        <a:buNone/>
                      </a:pPr>
                      <a:r>
                        <a:rPr lang="ja-JP" sz="1600" b="1" u="none" strike="noStrike" cap="none">
                          <a:latin typeface="Arial"/>
                          <a:ea typeface="Arial"/>
                          <a:cs typeface="Arial"/>
                          <a:sym typeface="Arial"/>
                        </a:rPr>
                        <a:t>濃度限度（Bq/cm</a:t>
                      </a:r>
                      <a:r>
                        <a:rPr lang="ja-JP" sz="1600" b="1" u="none" strike="noStrike" cap="none" baseline="30000">
                          <a:latin typeface="Arial"/>
                          <a:ea typeface="Arial"/>
                          <a:cs typeface="Arial"/>
                          <a:sym typeface="Arial"/>
                        </a:rPr>
                        <a:t>3</a:t>
                      </a:r>
                      <a:r>
                        <a:rPr lang="ja-JP" sz="1600" b="1" u="none" strike="noStrike" cap="none">
                          <a:latin typeface="Arial"/>
                          <a:ea typeface="Arial"/>
                          <a:cs typeface="Arial"/>
                          <a:sym typeface="Arial"/>
                        </a:rPr>
                        <a:t>）</a:t>
                      </a:r>
                      <a:endParaRPr/>
                    </a:p>
                  </a:txBody>
                  <a:tcPr marL="84425" marR="84425" marT="42200" marB="42200" anchor="ctr">
                    <a:solidFill>
                      <a:srgbClr val="D8D8D8"/>
                    </a:solidFill>
                  </a:tcPr>
                </a:tc>
                <a:tc rowSpan="2">
                  <a:txBody>
                    <a:bodyPr/>
                    <a:lstStyle/>
                    <a:p>
                      <a:pPr marL="0" marR="0" lvl="0" indent="0" algn="ctr" rtl="0">
                        <a:spcBef>
                          <a:spcPts val="0"/>
                        </a:spcBef>
                        <a:spcAft>
                          <a:spcPts val="0"/>
                        </a:spcAft>
                        <a:buNone/>
                      </a:pPr>
                      <a:r>
                        <a:rPr lang="ja-JP" sz="1600" b="1" u="none" strike="noStrike" cap="none">
                          <a:latin typeface="Arial"/>
                          <a:ea typeface="Arial"/>
                          <a:cs typeface="Arial"/>
                          <a:sym typeface="Arial"/>
                        </a:rPr>
                        <a:t>排液中又は</a:t>
                      </a:r>
                      <a:endParaRPr sz="1600" b="1" u="none" strike="noStrike" cap="none">
                        <a:latin typeface="Arial"/>
                        <a:ea typeface="Arial"/>
                        <a:cs typeface="Arial"/>
                        <a:sym typeface="Arial"/>
                      </a:endParaRPr>
                    </a:p>
                    <a:p>
                      <a:pPr marL="0" marR="0" lvl="0" indent="0" algn="ctr" rtl="0">
                        <a:spcBef>
                          <a:spcPts val="0"/>
                        </a:spcBef>
                        <a:spcAft>
                          <a:spcPts val="0"/>
                        </a:spcAft>
                        <a:buNone/>
                      </a:pPr>
                      <a:r>
                        <a:rPr lang="ja-JP" sz="1600" b="1" u="none" strike="noStrike" cap="none">
                          <a:latin typeface="Arial"/>
                          <a:ea typeface="Arial"/>
                          <a:cs typeface="Arial"/>
                          <a:sym typeface="Arial"/>
                        </a:rPr>
                        <a:t>排水中の</a:t>
                      </a:r>
                      <a:endParaRPr sz="1600" b="1" u="none" strike="noStrike" cap="none">
                        <a:latin typeface="Arial"/>
                        <a:ea typeface="Arial"/>
                        <a:cs typeface="Arial"/>
                        <a:sym typeface="Arial"/>
                      </a:endParaRPr>
                    </a:p>
                    <a:p>
                      <a:pPr marL="0" marR="0" lvl="0" indent="0" algn="ctr" rtl="0">
                        <a:spcBef>
                          <a:spcPts val="0"/>
                        </a:spcBef>
                        <a:spcAft>
                          <a:spcPts val="0"/>
                        </a:spcAft>
                        <a:buNone/>
                      </a:pPr>
                      <a:r>
                        <a:rPr lang="ja-JP" sz="1600" b="1" u="none" strike="noStrike" cap="none">
                          <a:latin typeface="Arial"/>
                          <a:ea typeface="Arial"/>
                          <a:cs typeface="Arial"/>
                          <a:sym typeface="Arial"/>
                        </a:rPr>
                        <a:t>濃度限度（Bq/cm</a:t>
                      </a:r>
                      <a:r>
                        <a:rPr lang="ja-JP" sz="1600" b="1" u="none" strike="noStrike" cap="none" baseline="30000">
                          <a:latin typeface="Arial"/>
                          <a:ea typeface="Arial"/>
                          <a:cs typeface="Arial"/>
                          <a:sym typeface="Arial"/>
                        </a:rPr>
                        <a:t>3</a:t>
                      </a:r>
                      <a:r>
                        <a:rPr lang="ja-JP" sz="1600" b="1" u="none" strike="noStrike" cap="none">
                          <a:latin typeface="Arial"/>
                          <a:ea typeface="Arial"/>
                          <a:cs typeface="Arial"/>
                          <a:sym typeface="Arial"/>
                        </a:rPr>
                        <a:t>）</a:t>
                      </a:r>
                      <a:endParaRPr/>
                    </a:p>
                  </a:txBody>
                  <a:tcPr marL="84425" marR="84425" marT="42200" marB="42200" anchor="ctr">
                    <a:solidFill>
                      <a:srgbClr val="D8D8D8"/>
                    </a:solidFill>
                  </a:tcPr>
                </a:tc>
                <a:extLst>
                  <a:ext uri="{0D108BD9-81ED-4DB2-BD59-A6C34878D82A}">
                    <a16:rowId xmlns:a16="http://schemas.microsoft.com/office/drawing/2014/main" val="10001"/>
                  </a:ext>
                </a:extLst>
              </a:tr>
              <a:tr h="540375">
                <a:tc>
                  <a:txBody>
                    <a:bodyPr/>
                    <a:lstStyle/>
                    <a:p>
                      <a:pPr marL="0" marR="0" lvl="0" indent="0" algn="ctr" rtl="0">
                        <a:spcBef>
                          <a:spcPts val="0"/>
                        </a:spcBef>
                        <a:spcAft>
                          <a:spcPts val="0"/>
                        </a:spcAft>
                        <a:buNone/>
                      </a:pPr>
                      <a:r>
                        <a:rPr lang="ja-JP" sz="1600" b="1" u="none" strike="noStrike" cap="none">
                          <a:latin typeface="Arial"/>
                          <a:ea typeface="Arial"/>
                          <a:cs typeface="Arial"/>
                          <a:sym typeface="Arial"/>
                        </a:rPr>
                        <a:t>核種</a:t>
                      </a:r>
                      <a:endParaRPr/>
                    </a:p>
                  </a:txBody>
                  <a:tcPr marL="84425" marR="84425" marT="42200" marB="42200" anchor="ctr">
                    <a:solidFill>
                      <a:srgbClr val="D8D8D8"/>
                    </a:solidFill>
                  </a:tcPr>
                </a:tc>
                <a:tc vMerge="1">
                  <a:txBody>
                    <a:bodyPr/>
                    <a:lstStyle/>
                    <a:p>
                      <a:endParaRPr lang="ja-JP"/>
                    </a:p>
                  </a:txBody>
                  <a:tcPr/>
                </a:tc>
                <a:tc vMerge="1">
                  <a:txBody>
                    <a:bodyPr/>
                    <a:lstStyle/>
                    <a:p>
                      <a:endParaRPr lang="ja-JP"/>
                    </a:p>
                  </a:txBody>
                  <a:tcPr/>
                </a:tc>
                <a:extLst>
                  <a:ext uri="{0D108BD9-81ED-4DB2-BD59-A6C34878D82A}">
                    <a16:rowId xmlns:a16="http://schemas.microsoft.com/office/drawing/2014/main" val="10002"/>
                  </a:ext>
                </a:extLst>
              </a:tr>
              <a:tr h="364675">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I-123</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5×10</a:t>
                      </a:r>
                      <a:r>
                        <a:rPr lang="ja-JP" sz="1800" u="none" strike="noStrike" cap="none" baseline="30000">
                          <a:latin typeface="Arial"/>
                          <a:ea typeface="Arial"/>
                          <a:cs typeface="Arial"/>
                          <a:sym typeface="Arial"/>
                        </a:rPr>
                        <a:t>-4</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4×10</a:t>
                      </a:r>
                      <a:r>
                        <a:rPr lang="ja-JP" sz="1800" b="0" i="0" u="none" strike="noStrike" cap="none" baseline="30000">
                          <a:solidFill>
                            <a:schemeClr val="dk1"/>
                          </a:solidFill>
                          <a:latin typeface="Arial"/>
                          <a:ea typeface="Arial"/>
                          <a:cs typeface="Arial"/>
                          <a:sym typeface="Arial"/>
                        </a:rPr>
                        <a:t>0</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03"/>
                  </a:ext>
                </a:extLst>
              </a:tr>
              <a:tr h="364675">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I-124</a:t>
                      </a:r>
                      <a:endParaRPr sz="1800" u="none" strike="noStrike" cap="none">
                        <a:latin typeface="Arial"/>
                        <a:ea typeface="Arial"/>
                        <a:cs typeface="Arial"/>
                        <a:sym typeface="Arial"/>
                      </a:endParaRPr>
                    </a:p>
                  </a:txBody>
                  <a:tcPr marL="84425" marR="84425" marT="42200" marB="42200">
                    <a:solidFill>
                      <a:srgbClr val="FFFF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9×10</a:t>
                      </a:r>
                      <a:r>
                        <a:rPr lang="ja-JP" sz="1800" u="none" strike="noStrike" cap="none" baseline="30000">
                          <a:latin typeface="Arial"/>
                          <a:ea typeface="Arial"/>
                          <a:cs typeface="Arial"/>
                          <a:sym typeface="Arial"/>
                        </a:rPr>
                        <a:t>-6</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solidFill>
                      <a:srgbClr val="FFFF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6×10</a:t>
                      </a:r>
                      <a:r>
                        <a:rPr lang="ja-JP" sz="1800" b="0" i="0" u="none" strike="noStrike" cap="none" baseline="30000">
                          <a:solidFill>
                            <a:schemeClr val="dk1"/>
                          </a:solidFill>
                          <a:latin typeface="Arial"/>
                          <a:ea typeface="Arial"/>
                          <a:cs typeface="Arial"/>
                          <a:sym typeface="Arial"/>
                        </a:rPr>
                        <a:t>-2</a:t>
                      </a:r>
                      <a:endParaRPr sz="1800" u="none" strike="noStrike" cap="none" baseline="30000">
                        <a:latin typeface="Arial"/>
                        <a:ea typeface="Arial"/>
                        <a:cs typeface="Arial"/>
                        <a:sym typeface="Arial"/>
                      </a:endParaRPr>
                    </a:p>
                  </a:txBody>
                  <a:tcPr marL="84425" marR="84425" marT="42200" marB="42200">
                    <a:solidFill>
                      <a:srgbClr val="FFFFCC"/>
                    </a:solidFill>
                  </a:tcPr>
                </a:tc>
                <a:extLst>
                  <a:ext uri="{0D108BD9-81ED-4DB2-BD59-A6C34878D82A}">
                    <a16:rowId xmlns:a16="http://schemas.microsoft.com/office/drawing/2014/main" val="10004"/>
                  </a:ext>
                </a:extLst>
              </a:tr>
              <a:tr h="364675">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I-125</a:t>
                      </a:r>
                      <a:endParaRPr sz="1800" u="none" strike="noStrike" cap="none">
                        <a:latin typeface="Arial"/>
                        <a:ea typeface="Arial"/>
                        <a:cs typeface="Arial"/>
                        <a:sym typeface="Arial"/>
                      </a:endParaRPr>
                    </a:p>
                  </a:txBody>
                  <a:tcPr marL="84425" marR="84425" marT="42200" marB="42200">
                    <a:solidFill>
                      <a:srgbClr val="FFFF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8×10</a:t>
                      </a:r>
                      <a:r>
                        <a:rPr lang="ja-JP" sz="1800" u="none" strike="noStrike" cap="none" baseline="30000">
                          <a:latin typeface="Arial"/>
                          <a:ea typeface="Arial"/>
                          <a:cs typeface="Arial"/>
                          <a:sym typeface="Arial"/>
                        </a:rPr>
                        <a:t>-6</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solidFill>
                      <a:srgbClr val="FFFF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6×10</a:t>
                      </a:r>
                      <a:r>
                        <a:rPr lang="ja-JP" sz="1800" b="0" i="0" u="none" strike="noStrike" cap="none" baseline="30000">
                          <a:solidFill>
                            <a:schemeClr val="dk1"/>
                          </a:solidFill>
                          <a:latin typeface="Arial"/>
                          <a:ea typeface="Arial"/>
                          <a:cs typeface="Arial"/>
                          <a:sym typeface="Arial"/>
                        </a:rPr>
                        <a:t>-2</a:t>
                      </a:r>
                      <a:endParaRPr sz="1800" u="none" strike="noStrike" cap="none" baseline="30000">
                        <a:latin typeface="Arial"/>
                        <a:ea typeface="Arial"/>
                        <a:cs typeface="Arial"/>
                        <a:sym typeface="Arial"/>
                      </a:endParaRPr>
                    </a:p>
                  </a:txBody>
                  <a:tcPr marL="84425" marR="84425" marT="42200" marB="42200">
                    <a:solidFill>
                      <a:srgbClr val="FFFFCC"/>
                    </a:solidFill>
                  </a:tcPr>
                </a:tc>
                <a:extLst>
                  <a:ext uri="{0D108BD9-81ED-4DB2-BD59-A6C34878D82A}">
                    <a16:rowId xmlns:a16="http://schemas.microsoft.com/office/drawing/2014/main" val="10005"/>
                  </a:ext>
                </a:extLst>
              </a:tr>
              <a:tr h="364675">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I-131</a:t>
                      </a:r>
                      <a:endParaRPr sz="1800" u="none" strike="noStrike" cap="none">
                        <a:latin typeface="Arial"/>
                        <a:ea typeface="Arial"/>
                        <a:cs typeface="Arial"/>
                        <a:sym typeface="Arial"/>
                      </a:endParaRPr>
                    </a:p>
                  </a:txBody>
                  <a:tcPr marL="84425" marR="84425" marT="42200" marB="42200">
                    <a:solidFill>
                      <a:srgbClr val="FFFF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5×10</a:t>
                      </a:r>
                      <a:r>
                        <a:rPr lang="ja-JP" sz="1800" u="none" strike="noStrike" cap="none" baseline="30000">
                          <a:latin typeface="Arial"/>
                          <a:ea typeface="Arial"/>
                          <a:cs typeface="Arial"/>
                          <a:sym typeface="Arial"/>
                        </a:rPr>
                        <a:t>-6</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solidFill>
                      <a:srgbClr val="FFFF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4×10</a:t>
                      </a:r>
                      <a:r>
                        <a:rPr lang="ja-JP" sz="1800" b="0" i="0" u="none" strike="noStrike" cap="none" baseline="30000">
                          <a:solidFill>
                            <a:schemeClr val="dk1"/>
                          </a:solidFill>
                          <a:latin typeface="Arial"/>
                          <a:ea typeface="Arial"/>
                          <a:cs typeface="Arial"/>
                          <a:sym typeface="Arial"/>
                        </a:rPr>
                        <a:t>-2</a:t>
                      </a:r>
                      <a:endParaRPr sz="1800" u="none" strike="noStrike" cap="none" baseline="30000">
                        <a:latin typeface="Arial"/>
                        <a:ea typeface="Arial"/>
                        <a:cs typeface="Arial"/>
                        <a:sym typeface="Arial"/>
                      </a:endParaRPr>
                    </a:p>
                  </a:txBody>
                  <a:tcPr marL="84425" marR="84425" marT="42200" marB="42200">
                    <a:solidFill>
                      <a:srgbClr val="FFFFCC"/>
                    </a:solidFill>
                  </a:tcPr>
                </a:tc>
                <a:extLst>
                  <a:ext uri="{0D108BD9-81ED-4DB2-BD59-A6C34878D82A}">
                    <a16:rowId xmlns:a16="http://schemas.microsoft.com/office/drawing/2014/main" val="10006"/>
                  </a:ext>
                </a:extLst>
              </a:tr>
              <a:tr h="364675">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Lu-177</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1×10</a:t>
                      </a:r>
                      <a:r>
                        <a:rPr lang="ja-JP" sz="1800" u="none" strike="noStrike" cap="none" baseline="30000">
                          <a:latin typeface="Arial"/>
                          <a:ea typeface="Arial"/>
                          <a:cs typeface="Arial"/>
                          <a:sym typeface="Arial"/>
                        </a:rPr>
                        <a:t>-4</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2×10</a:t>
                      </a:r>
                      <a:r>
                        <a:rPr lang="ja-JP" sz="1800" b="0" i="0" u="none" strike="noStrike" cap="none" baseline="30000">
                          <a:solidFill>
                            <a:schemeClr val="dk1"/>
                          </a:solidFill>
                          <a:latin typeface="Arial"/>
                          <a:ea typeface="Arial"/>
                          <a:cs typeface="Arial"/>
                          <a:sym typeface="Arial"/>
                        </a:rPr>
                        <a:t>0</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07"/>
                  </a:ext>
                </a:extLst>
              </a:tr>
              <a:tr h="364675">
                <a:tc>
                  <a:txBody>
                    <a:bodyPr/>
                    <a:lstStyle/>
                    <a:p>
                      <a:pPr marL="0" marR="0" lvl="0" indent="0" algn="ctr" rtl="0">
                        <a:spcBef>
                          <a:spcPts val="0"/>
                        </a:spcBef>
                        <a:spcAft>
                          <a:spcPts val="0"/>
                        </a:spcAft>
                        <a:buNone/>
                      </a:pPr>
                      <a:r>
                        <a:rPr lang="ja-JP" sz="1800" u="none" strike="noStrike" cap="none">
                          <a:latin typeface="Arial"/>
                          <a:ea typeface="Arial"/>
                          <a:cs typeface="Arial"/>
                          <a:sym typeface="Arial"/>
                        </a:rPr>
                        <a:t>Tl-201</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3×10</a:t>
                      </a:r>
                      <a:r>
                        <a:rPr lang="ja-JP" sz="1800" u="none" strike="noStrike" cap="none" baseline="30000">
                          <a:latin typeface="Arial"/>
                          <a:ea typeface="Arial"/>
                          <a:cs typeface="Arial"/>
                          <a:sym typeface="Arial"/>
                        </a:rPr>
                        <a:t>-3</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9×10</a:t>
                      </a:r>
                      <a:r>
                        <a:rPr lang="ja-JP" sz="1800" b="0" i="0" u="none" strike="noStrike" cap="none" baseline="30000">
                          <a:solidFill>
                            <a:schemeClr val="dk1"/>
                          </a:solidFill>
                          <a:latin typeface="Arial"/>
                          <a:ea typeface="Arial"/>
                          <a:cs typeface="Arial"/>
                          <a:sym typeface="Arial"/>
                        </a:rPr>
                        <a:t>0</a:t>
                      </a:r>
                      <a:endParaRPr sz="1800" u="none" strike="noStrike" cap="none" baseline="30000">
                        <a:latin typeface="Arial"/>
                        <a:ea typeface="Arial"/>
                        <a:cs typeface="Arial"/>
                        <a:sym typeface="Arial"/>
                      </a:endParaRPr>
                    </a:p>
                  </a:txBody>
                  <a:tcPr marL="84425" marR="84425" marT="42200" marB="42200"/>
                </a:tc>
                <a:extLst>
                  <a:ext uri="{0D108BD9-81ED-4DB2-BD59-A6C34878D82A}">
                    <a16:rowId xmlns:a16="http://schemas.microsoft.com/office/drawing/2014/main" val="10008"/>
                  </a:ext>
                </a:extLst>
              </a:tr>
              <a:tr h="364675">
                <a:tc>
                  <a:txBody>
                    <a:bodyPr/>
                    <a:lstStyle/>
                    <a:p>
                      <a:pPr marL="0" marR="0" lvl="0" indent="0" algn="ctr" rtl="0">
                        <a:spcBef>
                          <a:spcPts val="0"/>
                        </a:spcBef>
                        <a:spcAft>
                          <a:spcPts val="0"/>
                        </a:spcAft>
                        <a:buNone/>
                      </a:pPr>
                      <a:r>
                        <a:rPr lang="ja-JP" sz="1800" b="1" u="none" strike="noStrike" cap="none">
                          <a:latin typeface="Arial"/>
                          <a:ea typeface="Arial"/>
                          <a:cs typeface="Arial"/>
                          <a:sym typeface="Arial"/>
                        </a:rPr>
                        <a:t>At-211</a:t>
                      </a:r>
                      <a:endParaRPr sz="1800" b="1" u="none" strike="noStrike" cap="none">
                        <a:latin typeface="Arial"/>
                        <a:ea typeface="Arial"/>
                        <a:cs typeface="Arial"/>
                        <a:sym typeface="Arial"/>
                      </a:endParaRPr>
                    </a:p>
                  </a:txBody>
                  <a:tcPr marL="84425" marR="84425" marT="42200" marB="42200">
                    <a:solidFill>
                      <a:srgbClr val="FFFF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1×10</a:t>
                      </a:r>
                      <a:r>
                        <a:rPr lang="ja-JP" sz="1800" u="none" strike="noStrike" cap="none" baseline="30000">
                          <a:latin typeface="Arial"/>
                          <a:ea typeface="Arial"/>
                          <a:cs typeface="Arial"/>
                          <a:sym typeface="Arial"/>
                        </a:rPr>
                        <a:t>-6</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solidFill>
                      <a:srgbClr val="FFFF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7×10</a:t>
                      </a:r>
                      <a:r>
                        <a:rPr lang="ja-JP" sz="1800" b="0" i="0" u="none" strike="noStrike" cap="none" baseline="30000">
                          <a:solidFill>
                            <a:schemeClr val="dk1"/>
                          </a:solidFill>
                          <a:latin typeface="Arial"/>
                          <a:ea typeface="Arial"/>
                          <a:cs typeface="Arial"/>
                          <a:sym typeface="Arial"/>
                        </a:rPr>
                        <a:t>-2</a:t>
                      </a:r>
                      <a:endParaRPr sz="1800" u="none" strike="noStrike" cap="none" baseline="30000">
                        <a:latin typeface="Arial"/>
                        <a:ea typeface="Arial"/>
                        <a:cs typeface="Arial"/>
                        <a:sym typeface="Arial"/>
                      </a:endParaRPr>
                    </a:p>
                  </a:txBody>
                  <a:tcPr marL="84425" marR="84425" marT="42200" marB="42200">
                    <a:solidFill>
                      <a:srgbClr val="FFFFCC"/>
                    </a:solidFill>
                  </a:tcPr>
                </a:tc>
                <a:extLst>
                  <a:ext uri="{0D108BD9-81ED-4DB2-BD59-A6C34878D82A}">
                    <a16:rowId xmlns:a16="http://schemas.microsoft.com/office/drawing/2014/main" val="10009"/>
                  </a:ext>
                </a:extLst>
              </a:tr>
              <a:tr h="364675">
                <a:tc>
                  <a:txBody>
                    <a:bodyPr/>
                    <a:lstStyle/>
                    <a:p>
                      <a:pPr marL="0" marR="0" lvl="0" indent="0" algn="ctr" rtl="0">
                        <a:spcBef>
                          <a:spcPts val="0"/>
                        </a:spcBef>
                        <a:spcAft>
                          <a:spcPts val="0"/>
                        </a:spcAft>
                        <a:buNone/>
                      </a:pPr>
                      <a:r>
                        <a:rPr lang="ja-JP" sz="1800" b="1" u="none" strike="noStrike" cap="none">
                          <a:latin typeface="Arial"/>
                          <a:ea typeface="Arial"/>
                          <a:cs typeface="Arial"/>
                          <a:sym typeface="Arial"/>
                        </a:rPr>
                        <a:t>Ra-223</a:t>
                      </a:r>
                      <a:endParaRPr sz="1800" b="1" u="none" strike="noStrike" cap="none">
                        <a:latin typeface="Arial"/>
                        <a:ea typeface="Arial"/>
                        <a:cs typeface="Arial"/>
                        <a:sym typeface="Arial"/>
                      </a:endParaRPr>
                    </a:p>
                  </a:txBody>
                  <a:tcPr marL="84425" marR="84425" marT="42200" marB="42200">
                    <a:solidFill>
                      <a:srgbClr val="FFCC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2×10</a:t>
                      </a:r>
                      <a:r>
                        <a:rPr lang="ja-JP" sz="1800" u="none" strike="noStrike" cap="none" baseline="30000">
                          <a:latin typeface="Arial"/>
                          <a:ea typeface="Arial"/>
                          <a:cs typeface="Arial"/>
                          <a:sym typeface="Arial"/>
                        </a:rPr>
                        <a:t>-8</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solidFill>
                      <a:srgbClr val="FFCC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5×10</a:t>
                      </a:r>
                      <a:r>
                        <a:rPr lang="ja-JP" sz="1800" b="0" i="0" u="none" strike="noStrike" cap="none" baseline="30000">
                          <a:solidFill>
                            <a:schemeClr val="dk1"/>
                          </a:solidFill>
                          <a:latin typeface="Arial"/>
                          <a:ea typeface="Arial"/>
                          <a:cs typeface="Arial"/>
                          <a:sym typeface="Arial"/>
                        </a:rPr>
                        <a:t>-3</a:t>
                      </a:r>
                      <a:endParaRPr sz="1800" u="none" strike="noStrike" cap="none" baseline="30000">
                        <a:latin typeface="Arial"/>
                        <a:ea typeface="Arial"/>
                        <a:cs typeface="Arial"/>
                        <a:sym typeface="Arial"/>
                      </a:endParaRPr>
                    </a:p>
                  </a:txBody>
                  <a:tcPr marL="84425" marR="84425" marT="42200" marB="42200">
                    <a:solidFill>
                      <a:srgbClr val="FFCCCC"/>
                    </a:solidFill>
                  </a:tcPr>
                </a:tc>
                <a:extLst>
                  <a:ext uri="{0D108BD9-81ED-4DB2-BD59-A6C34878D82A}">
                    <a16:rowId xmlns:a16="http://schemas.microsoft.com/office/drawing/2014/main" val="10010"/>
                  </a:ext>
                </a:extLst>
              </a:tr>
              <a:tr h="364675">
                <a:tc>
                  <a:txBody>
                    <a:bodyPr/>
                    <a:lstStyle/>
                    <a:p>
                      <a:pPr marL="0" marR="0" lvl="0" indent="0" algn="ctr" rtl="0">
                        <a:spcBef>
                          <a:spcPts val="0"/>
                        </a:spcBef>
                        <a:spcAft>
                          <a:spcPts val="0"/>
                        </a:spcAft>
                        <a:buNone/>
                      </a:pPr>
                      <a:r>
                        <a:rPr lang="ja-JP" sz="1800" b="1" u="none" strike="noStrike" cap="none">
                          <a:latin typeface="Arial"/>
                          <a:ea typeface="Arial"/>
                          <a:cs typeface="Arial"/>
                          <a:sym typeface="Arial"/>
                        </a:rPr>
                        <a:t>Ac-225</a:t>
                      </a:r>
                      <a:endParaRPr sz="1800" b="1" u="none" strike="noStrike" cap="none">
                        <a:latin typeface="Arial"/>
                        <a:ea typeface="Arial"/>
                        <a:cs typeface="Arial"/>
                        <a:sym typeface="Arial"/>
                      </a:endParaRPr>
                    </a:p>
                  </a:txBody>
                  <a:tcPr marL="84425" marR="84425" marT="42200" marB="42200">
                    <a:solidFill>
                      <a:srgbClr val="FFCC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u="none" strike="noStrike" cap="none">
                          <a:latin typeface="Arial"/>
                          <a:ea typeface="Arial"/>
                          <a:cs typeface="Arial"/>
                          <a:sym typeface="Arial"/>
                        </a:rPr>
                        <a:t>2×10</a:t>
                      </a:r>
                      <a:r>
                        <a:rPr lang="ja-JP" sz="1800" u="none" strike="noStrike" cap="none" baseline="30000">
                          <a:latin typeface="Arial"/>
                          <a:ea typeface="Arial"/>
                          <a:cs typeface="Arial"/>
                          <a:sym typeface="Arial"/>
                        </a:rPr>
                        <a:t>-8</a:t>
                      </a:r>
                      <a:r>
                        <a:rPr lang="ja-JP" sz="1800" u="none" strike="noStrike" cap="none">
                          <a:latin typeface="Arial"/>
                          <a:ea typeface="Arial"/>
                          <a:cs typeface="Arial"/>
                          <a:sym typeface="Arial"/>
                        </a:rPr>
                        <a:t> </a:t>
                      </a:r>
                      <a:endParaRPr sz="1800" u="none" strike="noStrike" cap="none">
                        <a:latin typeface="Arial"/>
                        <a:ea typeface="Arial"/>
                        <a:cs typeface="Arial"/>
                        <a:sym typeface="Arial"/>
                      </a:endParaRPr>
                    </a:p>
                  </a:txBody>
                  <a:tcPr marL="84425" marR="84425" marT="42200" marB="42200">
                    <a:solidFill>
                      <a:srgbClr val="FFCCCC"/>
                    </a:solidFill>
                  </a:tcPr>
                </a:tc>
                <a:tc>
                  <a:txBody>
                    <a:bodyPr/>
                    <a:lstStyle/>
                    <a:p>
                      <a:pPr marL="0" marR="0" lvl="0" indent="0" algn="ctr" rtl="0">
                        <a:lnSpc>
                          <a:spcPct val="100000"/>
                        </a:lnSpc>
                        <a:spcBef>
                          <a:spcPts val="0"/>
                        </a:spcBef>
                        <a:spcAft>
                          <a:spcPts val="0"/>
                        </a:spcAft>
                        <a:buClr>
                          <a:schemeClr val="dk1"/>
                        </a:buClr>
                        <a:buSzPts val="1800"/>
                        <a:buFont typeface="Arial"/>
                        <a:buNone/>
                      </a:pPr>
                      <a:r>
                        <a:rPr lang="ja-JP" sz="1800" b="0" i="0" u="none" strike="noStrike" cap="none">
                          <a:solidFill>
                            <a:schemeClr val="dk1"/>
                          </a:solidFill>
                          <a:latin typeface="Arial"/>
                          <a:ea typeface="Arial"/>
                          <a:cs typeface="Arial"/>
                          <a:sym typeface="Arial"/>
                        </a:rPr>
                        <a:t>3×10</a:t>
                      </a:r>
                      <a:r>
                        <a:rPr lang="ja-JP" sz="1800" b="0" i="0" u="none" strike="noStrike" cap="none" baseline="30000">
                          <a:solidFill>
                            <a:schemeClr val="dk1"/>
                          </a:solidFill>
                          <a:latin typeface="Arial"/>
                          <a:ea typeface="Arial"/>
                          <a:cs typeface="Arial"/>
                          <a:sym typeface="Arial"/>
                        </a:rPr>
                        <a:t>-2</a:t>
                      </a:r>
                      <a:endParaRPr sz="1800" u="none" strike="noStrike" cap="none" baseline="30000">
                        <a:latin typeface="Arial"/>
                        <a:ea typeface="Arial"/>
                        <a:cs typeface="Arial"/>
                        <a:sym typeface="Arial"/>
                      </a:endParaRPr>
                    </a:p>
                  </a:txBody>
                  <a:tcPr marL="84425" marR="84425" marT="42200" marB="42200">
                    <a:solidFill>
                      <a:srgbClr val="FFCCCC"/>
                    </a:solidFill>
                  </a:tcPr>
                </a:tc>
                <a:extLst>
                  <a:ext uri="{0D108BD9-81ED-4DB2-BD59-A6C34878D82A}">
                    <a16:rowId xmlns:a16="http://schemas.microsoft.com/office/drawing/2014/main" val="10011"/>
                  </a:ext>
                </a:extLst>
              </a:tr>
            </a:tbl>
          </a:graphicData>
        </a:graphic>
      </p:graphicFrame>
      <p:sp>
        <p:nvSpPr>
          <p:cNvPr id="596" name="Google Shape;596;p23"/>
          <p:cNvSpPr txBox="1"/>
          <p:nvPr/>
        </p:nvSpPr>
        <p:spPr>
          <a:xfrm>
            <a:off x="1263439" y="6126950"/>
            <a:ext cx="6628232" cy="369332"/>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b="1">
                <a:solidFill>
                  <a:schemeClr val="dk1"/>
                </a:solidFill>
                <a:latin typeface="Arial"/>
                <a:ea typeface="Arial"/>
                <a:cs typeface="Arial"/>
                <a:sym typeface="Arial"/>
              </a:rPr>
              <a:t>排気中・排水中の濃度限度が厳しい</a:t>
            </a:r>
            <a:endParaRPr/>
          </a:p>
        </p:txBody>
      </p:sp>
      <p:sp>
        <p:nvSpPr>
          <p:cNvPr id="597" name="Google Shape;597;p23"/>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grpSp>
        <p:nvGrpSpPr>
          <p:cNvPr id="598" name="Google Shape;598;p23"/>
          <p:cNvGrpSpPr/>
          <p:nvPr/>
        </p:nvGrpSpPr>
        <p:grpSpPr>
          <a:xfrm>
            <a:off x="0" y="46826"/>
            <a:ext cx="9156525" cy="860127"/>
            <a:chOff x="1" y="67458"/>
            <a:chExt cx="9156525" cy="860127"/>
          </a:xfrm>
        </p:grpSpPr>
        <p:sp>
          <p:nvSpPr>
            <p:cNvPr id="599" name="Google Shape;599;p23"/>
            <p:cNvSpPr txBox="1"/>
            <p:nvPr/>
          </p:nvSpPr>
          <p:spPr>
            <a:xfrm>
              <a:off x="1" y="197969"/>
              <a:ext cx="9156525"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Arial"/>
                  <a:ea typeface="Arial"/>
                  <a:cs typeface="Arial"/>
                  <a:sym typeface="Arial"/>
                </a:rPr>
                <a:t>α</a:t>
              </a:r>
              <a:r>
                <a:rPr lang="ja-JP" sz="3600">
                  <a:solidFill>
                    <a:srgbClr val="001132"/>
                  </a:solidFill>
                  <a:latin typeface="Meiryo"/>
                  <a:ea typeface="Meiryo"/>
                  <a:cs typeface="Meiryo"/>
                  <a:sym typeface="Meiryo"/>
                </a:rPr>
                <a:t>核種特有の法規制</a:t>
              </a:r>
              <a:endParaRPr/>
            </a:p>
          </p:txBody>
        </p:sp>
        <p:pic>
          <p:nvPicPr>
            <p:cNvPr id="600" name="Google Shape;600;p23"/>
            <p:cNvPicPr preferRelativeResize="0"/>
            <p:nvPr/>
          </p:nvPicPr>
          <p:blipFill rotWithShape="1">
            <a:blip r:embed="rId3">
              <a:alphaModFix/>
            </a:blip>
            <a:srcRect/>
            <a:stretch/>
          </p:blipFill>
          <p:spPr>
            <a:xfrm>
              <a:off x="64526" y="67458"/>
              <a:ext cx="856700" cy="860127"/>
            </a:xfrm>
            <a:prstGeom prst="rect">
              <a:avLst/>
            </a:prstGeom>
            <a:noFill/>
            <a:ln>
              <a:noFill/>
            </a:ln>
          </p:spPr>
        </p:pic>
      </p:gr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grpSp>
        <p:nvGrpSpPr>
          <p:cNvPr id="117" name="Google Shape;117;p3"/>
          <p:cNvGrpSpPr/>
          <p:nvPr/>
        </p:nvGrpSpPr>
        <p:grpSpPr>
          <a:xfrm>
            <a:off x="-6263" y="-5560"/>
            <a:ext cx="9156525" cy="981635"/>
            <a:chOff x="-6263" y="2754"/>
            <a:chExt cx="9156525" cy="981635"/>
          </a:xfrm>
        </p:grpSpPr>
        <p:sp>
          <p:nvSpPr>
            <p:cNvPr id="118" name="Google Shape;118;p3"/>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119" name="Google Shape;119;p3"/>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120" name="Google Shape;120;p3"/>
          <p:cNvSpPr txBox="1">
            <a:spLocks noGrp="1"/>
          </p:cNvSpPr>
          <p:nvPr>
            <p:ph type="body" idx="1"/>
          </p:nvPr>
        </p:nvSpPr>
        <p:spPr>
          <a:xfrm>
            <a:off x="283467" y="1438172"/>
            <a:ext cx="7717533" cy="575931"/>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rgbClr val="2F5597"/>
              </a:buClr>
              <a:buSzPts val="2800"/>
              <a:buChar char="•"/>
            </a:pPr>
            <a:r>
              <a:rPr lang="ja-JP">
                <a:solidFill>
                  <a:srgbClr val="2F5597"/>
                </a:solidFill>
                <a:latin typeface="Arial"/>
                <a:ea typeface="Arial"/>
                <a:cs typeface="Arial"/>
                <a:sym typeface="Arial"/>
              </a:rPr>
              <a:t>事業所の安全管理体制の例</a:t>
            </a:r>
            <a:endParaRPr/>
          </a:p>
        </p:txBody>
      </p:sp>
      <p:grpSp>
        <p:nvGrpSpPr>
          <p:cNvPr id="121" name="Google Shape;121;p3"/>
          <p:cNvGrpSpPr/>
          <p:nvPr/>
        </p:nvGrpSpPr>
        <p:grpSpPr>
          <a:xfrm>
            <a:off x="267965" y="2260615"/>
            <a:ext cx="8610052" cy="3653439"/>
            <a:chOff x="248915" y="2289190"/>
            <a:chExt cx="8610052" cy="3653439"/>
          </a:xfrm>
        </p:grpSpPr>
        <p:sp>
          <p:nvSpPr>
            <p:cNvPr id="122" name="Google Shape;122;p3"/>
            <p:cNvSpPr txBox="1"/>
            <p:nvPr/>
          </p:nvSpPr>
          <p:spPr>
            <a:xfrm>
              <a:off x="3567375" y="2289190"/>
              <a:ext cx="1569660"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事業所の長</a:t>
              </a:r>
              <a:endParaRPr/>
            </a:p>
          </p:txBody>
        </p:sp>
        <p:sp>
          <p:nvSpPr>
            <p:cNvPr id="123" name="Google Shape;123;p3"/>
            <p:cNvSpPr txBox="1"/>
            <p:nvPr/>
          </p:nvSpPr>
          <p:spPr>
            <a:xfrm>
              <a:off x="5466583" y="2887784"/>
              <a:ext cx="2031325"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放射線取扱主任者</a:t>
              </a:r>
              <a:endParaRPr/>
            </a:p>
          </p:txBody>
        </p:sp>
        <p:sp>
          <p:nvSpPr>
            <p:cNvPr id="124" name="Google Shape;124;p3"/>
            <p:cNvSpPr txBox="1"/>
            <p:nvPr/>
          </p:nvSpPr>
          <p:spPr>
            <a:xfrm>
              <a:off x="1218852" y="2887784"/>
              <a:ext cx="2031325"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放射線安全委員会</a:t>
              </a:r>
              <a:endParaRPr/>
            </a:p>
          </p:txBody>
        </p:sp>
        <p:sp>
          <p:nvSpPr>
            <p:cNvPr id="125" name="Google Shape;125;p3"/>
            <p:cNvSpPr txBox="1"/>
            <p:nvPr/>
          </p:nvSpPr>
          <p:spPr>
            <a:xfrm>
              <a:off x="3567375" y="3468468"/>
              <a:ext cx="1569660"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放射線管理室</a:t>
              </a:r>
              <a:endParaRPr/>
            </a:p>
          </p:txBody>
        </p:sp>
        <p:cxnSp>
          <p:nvCxnSpPr>
            <p:cNvPr id="126" name="Google Shape;126;p3"/>
            <p:cNvCxnSpPr>
              <a:stCxn id="122" idx="2"/>
              <a:endCxn id="125" idx="0"/>
            </p:cNvCxnSpPr>
            <p:nvPr/>
          </p:nvCxnSpPr>
          <p:spPr>
            <a:xfrm>
              <a:off x="4352205" y="2658522"/>
              <a:ext cx="0" cy="810000"/>
            </a:xfrm>
            <a:prstGeom prst="straightConnector1">
              <a:avLst/>
            </a:prstGeom>
            <a:noFill/>
            <a:ln w="25400" cap="flat" cmpd="sng">
              <a:solidFill>
                <a:schemeClr val="dk1"/>
              </a:solidFill>
              <a:prstDash val="solid"/>
              <a:miter lim="800000"/>
              <a:headEnd type="none" w="sm" len="sm"/>
              <a:tailEnd type="none" w="sm" len="sm"/>
            </a:ln>
          </p:spPr>
        </p:cxnSp>
        <p:cxnSp>
          <p:nvCxnSpPr>
            <p:cNvPr id="127" name="Google Shape;127;p3"/>
            <p:cNvCxnSpPr/>
            <p:nvPr/>
          </p:nvCxnSpPr>
          <p:spPr>
            <a:xfrm>
              <a:off x="3259702" y="3072450"/>
              <a:ext cx="2197356" cy="0"/>
            </a:xfrm>
            <a:prstGeom prst="straightConnector1">
              <a:avLst/>
            </a:prstGeom>
            <a:noFill/>
            <a:ln w="25400" cap="flat" cmpd="sng">
              <a:solidFill>
                <a:schemeClr val="dk1"/>
              </a:solidFill>
              <a:prstDash val="solid"/>
              <a:miter lim="800000"/>
              <a:headEnd type="none" w="sm" len="sm"/>
              <a:tailEnd type="none" w="sm" len="sm"/>
            </a:ln>
          </p:spPr>
        </p:cxnSp>
        <p:cxnSp>
          <p:nvCxnSpPr>
            <p:cNvPr id="128" name="Google Shape;128;p3"/>
            <p:cNvCxnSpPr/>
            <p:nvPr/>
          </p:nvCxnSpPr>
          <p:spPr>
            <a:xfrm>
              <a:off x="4352205" y="3847848"/>
              <a:ext cx="0" cy="401936"/>
            </a:xfrm>
            <a:prstGeom prst="straightConnector1">
              <a:avLst/>
            </a:prstGeom>
            <a:noFill/>
            <a:ln w="25400" cap="flat" cmpd="sng">
              <a:solidFill>
                <a:schemeClr val="dk1"/>
              </a:solidFill>
              <a:prstDash val="solid"/>
              <a:miter lim="800000"/>
              <a:headEnd type="none" w="sm" len="sm"/>
              <a:tailEnd type="none" w="sm" len="sm"/>
            </a:ln>
          </p:spPr>
        </p:cxnSp>
        <p:grpSp>
          <p:nvGrpSpPr>
            <p:cNvPr id="129" name="Google Shape;129;p3"/>
            <p:cNvGrpSpPr/>
            <p:nvPr/>
          </p:nvGrpSpPr>
          <p:grpSpPr>
            <a:xfrm>
              <a:off x="248915" y="4730013"/>
              <a:ext cx="2793073" cy="1212616"/>
              <a:chOff x="588305" y="4657858"/>
              <a:chExt cx="2793073" cy="1212616"/>
            </a:xfrm>
          </p:grpSpPr>
          <p:sp>
            <p:nvSpPr>
              <p:cNvPr id="130" name="Google Shape;130;p3"/>
              <p:cNvSpPr txBox="1"/>
              <p:nvPr/>
            </p:nvSpPr>
            <p:spPr>
              <a:xfrm>
                <a:off x="858391" y="4657858"/>
                <a:ext cx="2262158"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研究グループ責任者</a:t>
                </a:r>
                <a:endParaRPr/>
              </a:p>
            </p:txBody>
          </p:sp>
          <p:sp>
            <p:nvSpPr>
              <p:cNvPr id="131" name="Google Shape;131;p3"/>
              <p:cNvSpPr txBox="1"/>
              <p:nvPr/>
            </p:nvSpPr>
            <p:spPr>
              <a:xfrm>
                <a:off x="588305" y="5501142"/>
                <a:ext cx="1338828"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研究従事者</a:t>
                </a:r>
                <a:endParaRPr/>
              </a:p>
            </p:txBody>
          </p:sp>
          <p:sp>
            <p:nvSpPr>
              <p:cNvPr id="132" name="Google Shape;132;p3"/>
              <p:cNvSpPr txBox="1"/>
              <p:nvPr/>
            </p:nvSpPr>
            <p:spPr>
              <a:xfrm>
                <a:off x="2042550" y="5501142"/>
                <a:ext cx="1338828"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研究従事者</a:t>
                </a:r>
                <a:endParaRPr/>
              </a:p>
            </p:txBody>
          </p:sp>
          <p:cxnSp>
            <p:nvCxnSpPr>
              <p:cNvPr id="133" name="Google Shape;133;p3"/>
              <p:cNvCxnSpPr/>
              <p:nvPr/>
            </p:nvCxnSpPr>
            <p:spPr>
              <a:xfrm>
                <a:off x="1257719" y="5034340"/>
                <a:ext cx="0" cy="466802"/>
              </a:xfrm>
              <a:prstGeom prst="straightConnector1">
                <a:avLst/>
              </a:prstGeom>
              <a:noFill/>
              <a:ln w="25400" cap="flat" cmpd="sng">
                <a:solidFill>
                  <a:schemeClr val="dk1"/>
                </a:solidFill>
                <a:prstDash val="solid"/>
                <a:miter lim="800000"/>
                <a:headEnd type="none" w="sm" len="sm"/>
                <a:tailEnd type="none" w="sm" len="sm"/>
              </a:ln>
            </p:spPr>
          </p:cxnSp>
          <p:cxnSp>
            <p:nvCxnSpPr>
              <p:cNvPr id="134" name="Google Shape;134;p3"/>
              <p:cNvCxnSpPr/>
              <p:nvPr/>
            </p:nvCxnSpPr>
            <p:spPr>
              <a:xfrm>
                <a:off x="2711964" y="5034340"/>
                <a:ext cx="0" cy="466802"/>
              </a:xfrm>
              <a:prstGeom prst="straightConnector1">
                <a:avLst/>
              </a:prstGeom>
              <a:noFill/>
              <a:ln w="25400" cap="flat" cmpd="sng">
                <a:solidFill>
                  <a:schemeClr val="dk1"/>
                </a:solidFill>
                <a:prstDash val="solid"/>
                <a:miter lim="800000"/>
                <a:headEnd type="none" w="sm" len="sm"/>
                <a:tailEnd type="none" w="sm" len="sm"/>
              </a:ln>
            </p:spPr>
          </p:cxnSp>
        </p:grpSp>
        <p:grpSp>
          <p:nvGrpSpPr>
            <p:cNvPr id="135" name="Google Shape;135;p3"/>
            <p:cNvGrpSpPr/>
            <p:nvPr/>
          </p:nvGrpSpPr>
          <p:grpSpPr>
            <a:xfrm>
              <a:off x="3157404" y="4716587"/>
              <a:ext cx="2793073" cy="1225624"/>
              <a:chOff x="588305" y="4652000"/>
              <a:chExt cx="2793073" cy="1225624"/>
            </a:xfrm>
          </p:grpSpPr>
          <p:sp>
            <p:nvSpPr>
              <p:cNvPr id="136" name="Google Shape;136;p3"/>
              <p:cNvSpPr txBox="1"/>
              <p:nvPr/>
            </p:nvSpPr>
            <p:spPr>
              <a:xfrm>
                <a:off x="876061" y="4652000"/>
                <a:ext cx="2262158"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研究グループ責任者</a:t>
                </a:r>
                <a:endParaRPr/>
              </a:p>
            </p:txBody>
          </p:sp>
          <p:sp>
            <p:nvSpPr>
              <p:cNvPr id="137" name="Google Shape;137;p3"/>
              <p:cNvSpPr txBox="1"/>
              <p:nvPr/>
            </p:nvSpPr>
            <p:spPr>
              <a:xfrm>
                <a:off x="588305" y="5508292"/>
                <a:ext cx="1338828"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研究従事者</a:t>
                </a:r>
                <a:endParaRPr/>
              </a:p>
            </p:txBody>
          </p:sp>
          <p:sp>
            <p:nvSpPr>
              <p:cNvPr id="138" name="Google Shape;138;p3"/>
              <p:cNvSpPr txBox="1"/>
              <p:nvPr/>
            </p:nvSpPr>
            <p:spPr>
              <a:xfrm>
                <a:off x="2042550" y="5501142"/>
                <a:ext cx="1338828"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研究従事者</a:t>
                </a:r>
                <a:endParaRPr/>
              </a:p>
            </p:txBody>
          </p:sp>
          <p:cxnSp>
            <p:nvCxnSpPr>
              <p:cNvPr id="139" name="Google Shape;139;p3"/>
              <p:cNvCxnSpPr/>
              <p:nvPr/>
            </p:nvCxnSpPr>
            <p:spPr>
              <a:xfrm>
                <a:off x="1254815" y="5026980"/>
                <a:ext cx="0" cy="486000"/>
              </a:xfrm>
              <a:prstGeom prst="straightConnector1">
                <a:avLst/>
              </a:prstGeom>
              <a:noFill/>
              <a:ln w="25400" cap="flat" cmpd="sng">
                <a:solidFill>
                  <a:schemeClr val="dk1"/>
                </a:solidFill>
                <a:prstDash val="solid"/>
                <a:miter lim="800000"/>
                <a:headEnd type="none" w="sm" len="sm"/>
                <a:tailEnd type="none" w="sm" len="sm"/>
              </a:ln>
            </p:spPr>
          </p:cxnSp>
          <p:cxnSp>
            <p:nvCxnSpPr>
              <p:cNvPr id="140" name="Google Shape;140;p3"/>
              <p:cNvCxnSpPr/>
              <p:nvPr/>
            </p:nvCxnSpPr>
            <p:spPr>
              <a:xfrm>
                <a:off x="2706585" y="5034340"/>
                <a:ext cx="0" cy="466802"/>
              </a:xfrm>
              <a:prstGeom prst="straightConnector1">
                <a:avLst/>
              </a:prstGeom>
              <a:noFill/>
              <a:ln w="25400" cap="flat" cmpd="sng">
                <a:solidFill>
                  <a:schemeClr val="dk1"/>
                </a:solidFill>
                <a:prstDash val="solid"/>
                <a:miter lim="800000"/>
                <a:headEnd type="none" w="sm" len="sm"/>
                <a:tailEnd type="none" w="sm" len="sm"/>
              </a:ln>
            </p:spPr>
          </p:cxnSp>
        </p:grpSp>
        <p:grpSp>
          <p:nvGrpSpPr>
            <p:cNvPr id="141" name="Google Shape;141;p3"/>
            <p:cNvGrpSpPr/>
            <p:nvPr/>
          </p:nvGrpSpPr>
          <p:grpSpPr>
            <a:xfrm>
              <a:off x="6065894" y="4716587"/>
              <a:ext cx="2793073" cy="1218474"/>
              <a:chOff x="588305" y="4652000"/>
              <a:chExt cx="2793073" cy="1218474"/>
            </a:xfrm>
          </p:grpSpPr>
          <p:sp>
            <p:nvSpPr>
              <p:cNvPr id="142" name="Google Shape;142;p3"/>
              <p:cNvSpPr txBox="1"/>
              <p:nvPr/>
            </p:nvSpPr>
            <p:spPr>
              <a:xfrm>
                <a:off x="865303" y="4652000"/>
                <a:ext cx="2262158"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研究グループ責任者</a:t>
                </a:r>
                <a:endParaRPr/>
              </a:p>
            </p:txBody>
          </p:sp>
          <p:sp>
            <p:nvSpPr>
              <p:cNvPr id="143" name="Google Shape;143;p3"/>
              <p:cNvSpPr txBox="1"/>
              <p:nvPr/>
            </p:nvSpPr>
            <p:spPr>
              <a:xfrm>
                <a:off x="588305" y="5501142"/>
                <a:ext cx="1338828"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研究従事者</a:t>
                </a:r>
                <a:endParaRPr/>
              </a:p>
            </p:txBody>
          </p:sp>
          <p:sp>
            <p:nvSpPr>
              <p:cNvPr id="144" name="Google Shape;144;p3"/>
              <p:cNvSpPr txBox="1"/>
              <p:nvPr/>
            </p:nvSpPr>
            <p:spPr>
              <a:xfrm>
                <a:off x="2042550" y="5501142"/>
                <a:ext cx="1338828" cy="369332"/>
              </a:xfrm>
              <a:prstGeom prst="rect">
                <a:avLst/>
              </a:prstGeom>
              <a:noFill/>
              <a:ln w="25400" cap="flat" cmpd="sng">
                <a:solidFill>
                  <a:schemeClr val="dk1"/>
                </a:solidFill>
                <a:prstDash val="solid"/>
                <a:round/>
                <a:headEnd type="none" w="sm" len="sm"/>
                <a:tailEnd type="none" w="sm" len="sm"/>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1800">
                    <a:solidFill>
                      <a:schemeClr val="dk1"/>
                    </a:solidFill>
                    <a:latin typeface="Arial"/>
                    <a:ea typeface="Arial"/>
                    <a:cs typeface="Arial"/>
                    <a:sym typeface="Arial"/>
                  </a:rPr>
                  <a:t>研究従事者</a:t>
                </a:r>
                <a:endParaRPr/>
              </a:p>
            </p:txBody>
          </p:sp>
          <p:cxnSp>
            <p:nvCxnSpPr>
              <p:cNvPr id="145" name="Google Shape;145;p3"/>
              <p:cNvCxnSpPr/>
              <p:nvPr/>
            </p:nvCxnSpPr>
            <p:spPr>
              <a:xfrm>
                <a:off x="1257719" y="5034340"/>
                <a:ext cx="0" cy="466802"/>
              </a:xfrm>
              <a:prstGeom prst="straightConnector1">
                <a:avLst/>
              </a:prstGeom>
              <a:noFill/>
              <a:ln w="25400" cap="flat" cmpd="sng">
                <a:solidFill>
                  <a:schemeClr val="dk1"/>
                </a:solidFill>
                <a:prstDash val="solid"/>
                <a:miter lim="800000"/>
                <a:headEnd type="none" w="sm" len="sm"/>
                <a:tailEnd type="none" w="sm" len="sm"/>
              </a:ln>
            </p:spPr>
          </p:cxnSp>
          <p:cxnSp>
            <p:nvCxnSpPr>
              <p:cNvPr id="146" name="Google Shape;146;p3"/>
              <p:cNvCxnSpPr/>
              <p:nvPr/>
            </p:nvCxnSpPr>
            <p:spPr>
              <a:xfrm>
                <a:off x="2711964" y="5034340"/>
                <a:ext cx="0" cy="466802"/>
              </a:xfrm>
              <a:prstGeom prst="straightConnector1">
                <a:avLst/>
              </a:prstGeom>
              <a:noFill/>
              <a:ln w="25400" cap="flat" cmpd="sng">
                <a:solidFill>
                  <a:schemeClr val="dk1"/>
                </a:solidFill>
                <a:prstDash val="solid"/>
                <a:miter lim="800000"/>
                <a:headEnd type="none" w="sm" len="sm"/>
                <a:tailEnd type="none" w="sm" len="sm"/>
              </a:ln>
            </p:spPr>
          </p:cxnSp>
        </p:grpSp>
        <p:cxnSp>
          <p:nvCxnSpPr>
            <p:cNvPr id="147" name="Google Shape;147;p3"/>
            <p:cNvCxnSpPr/>
            <p:nvPr/>
          </p:nvCxnSpPr>
          <p:spPr>
            <a:xfrm>
              <a:off x="1647329" y="4240048"/>
              <a:ext cx="0" cy="486000"/>
            </a:xfrm>
            <a:prstGeom prst="straightConnector1">
              <a:avLst/>
            </a:prstGeom>
            <a:noFill/>
            <a:ln w="25400" cap="flat" cmpd="sng">
              <a:solidFill>
                <a:schemeClr val="dk1"/>
              </a:solidFill>
              <a:prstDash val="solid"/>
              <a:miter lim="800000"/>
              <a:headEnd type="none" w="sm" len="sm"/>
              <a:tailEnd type="none" w="sm" len="sm"/>
            </a:ln>
          </p:spPr>
        </p:cxnSp>
        <p:cxnSp>
          <p:nvCxnSpPr>
            <p:cNvPr id="148" name="Google Shape;148;p3"/>
            <p:cNvCxnSpPr/>
            <p:nvPr/>
          </p:nvCxnSpPr>
          <p:spPr>
            <a:xfrm>
              <a:off x="4558131" y="4255643"/>
              <a:ext cx="0" cy="466802"/>
            </a:xfrm>
            <a:prstGeom prst="straightConnector1">
              <a:avLst/>
            </a:prstGeom>
            <a:noFill/>
            <a:ln w="25400" cap="flat" cmpd="sng">
              <a:solidFill>
                <a:schemeClr val="dk1"/>
              </a:solidFill>
              <a:prstDash val="solid"/>
              <a:miter lim="800000"/>
              <a:headEnd type="none" w="sm" len="sm"/>
              <a:tailEnd type="none" w="sm" len="sm"/>
            </a:ln>
          </p:spPr>
        </p:cxnSp>
        <p:cxnSp>
          <p:nvCxnSpPr>
            <p:cNvPr id="149" name="Google Shape;149;p3"/>
            <p:cNvCxnSpPr/>
            <p:nvPr/>
          </p:nvCxnSpPr>
          <p:spPr>
            <a:xfrm>
              <a:off x="7470642" y="4237421"/>
              <a:ext cx="0" cy="486000"/>
            </a:xfrm>
            <a:prstGeom prst="straightConnector1">
              <a:avLst/>
            </a:prstGeom>
            <a:noFill/>
            <a:ln w="25400" cap="flat" cmpd="sng">
              <a:solidFill>
                <a:schemeClr val="dk1"/>
              </a:solidFill>
              <a:prstDash val="solid"/>
              <a:miter lim="800000"/>
              <a:headEnd type="none" w="sm" len="sm"/>
              <a:tailEnd type="none" w="sm" len="sm"/>
            </a:ln>
          </p:spPr>
        </p:cxnSp>
        <p:cxnSp>
          <p:nvCxnSpPr>
            <p:cNvPr id="150" name="Google Shape;150;p3"/>
            <p:cNvCxnSpPr/>
            <p:nvPr/>
          </p:nvCxnSpPr>
          <p:spPr>
            <a:xfrm>
              <a:off x="1647329" y="4249784"/>
              <a:ext cx="5832000" cy="0"/>
            </a:xfrm>
            <a:prstGeom prst="straightConnector1">
              <a:avLst/>
            </a:prstGeom>
            <a:noFill/>
            <a:ln w="25400" cap="flat" cmpd="sng">
              <a:solidFill>
                <a:schemeClr val="dk1"/>
              </a:solidFill>
              <a:prstDash val="solid"/>
              <a:miter lim="800000"/>
              <a:headEnd type="none" w="sm" len="sm"/>
              <a:tailEnd type="none" w="sm" len="sm"/>
            </a:ln>
          </p:spPr>
        </p:cxnSp>
      </p:grpSp>
      <p:sp>
        <p:nvSpPr>
          <p:cNvPr id="151" name="Google Shape;151;p3"/>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grpSp>
        <p:nvGrpSpPr>
          <p:cNvPr id="152" name="Google Shape;152;p3"/>
          <p:cNvGrpSpPr/>
          <p:nvPr/>
        </p:nvGrpSpPr>
        <p:grpSpPr>
          <a:xfrm>
            <a:off x="12525" y="46826"/>
            <a:ext cx="9144000" cy="860127"/>
            <a:chOff x="12526" y="67458"/>
            <a:chExt cx="9144000" cy="860127"/>
          </a:xfrm>
        </p:grpSpPr>
        <p:sp>
          <p:nvSpPr>
            <p:cNvPr id="153" name="Google Shape;153;p3"/>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1）安全管理体制</a:t>
              </a:r>
              <a:endParaRPr sz="3600">
                <a:solidFill>
                  <a:srgbClr val="001132"/>
                </a:solidFill>
                <a:latin typeface="Meiryo"/>
                <a:ea typeface="Meiryo"/>
                <a:cs typeface="Meiryo"/>
                <a:sym typeface="Meiryo"/>
              </a:endParaRPr>
            </a:p>
          </p:txBody>
        </p:sp>
        <p:pic>
          <p:nvPicPr>
            <p:cNvPr id="154" name="Google Shape;154;p3"/>
            <p:cNvPicPr preferRelativeResize="0"/>
            <p:nvPr/>
          </p:nvPicPr>
          <p:blipFill rotWithShape="1">
            <a:blip r:embed="rId3">
              <a:alphaModFix/>
            </a:blip>
            <a:srcRect/>
            <a:stretch/>
          </p:blipFill>
          <p:spPr>
            <a:xfrm>
              <a:off x="64526" y="67458"/>
              <a:ext cx="856700" cy="860127"/>
            </a:xfrm>
            <a:prstGeom prst="rect">
              <a:avLst/>
            </a:prstGeom>
            <a:noFill/>
            <a:ln>
              <a:noFill/>
            </a:ln>
          </p:spPr>
        </p:pic>
      </p:gr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60"/>
        <p:cNvGrpSpPr/>
        <p:nvPr/>
      </p:nvGrpSpPr>
      <p:grpSpPr>
        <a:xfrm>
          <a:off x="0" y="0"/>
          <a:ext cx="0" cy="0"/>
          <a:chOff x="0" y="0"/>
          <a:chExt cx="0" cy="0"/>
        </a:xfrm>
      </p:grpSpPr>
      <p:grpSp>
        <p:nvGrpSpPr>
          <p:cNvPr id="161" name="Google Shape;161;p4"/>
          <p:cNvGrpSpPr/>
          <p:nvPr/>
        </p:nvGrpSpPr>
        <p:grpSpPr>
          <a:xfrm>
            <a:off x="-13013" y="3949"/>
            <a:ext cx="9156525" cy="981635"/>
            <a:chOff x="-6263" y="2754"/>
            <a:chExt cx="9156525" cy="981635"/>
          </a:xfrm>
        </p:grpSpPr>
        <p:sp>
          <p:nvSpPr>
            <p:cNvPr id="162" name="Google Shape;162;p4"/>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163" name="Google Shape;163;p4"/>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164" name="Google Shape;164;p4"/>
          <p:cNvSpPr txBox="1">
            <a:spLocks noGrp="1"/>
          </p:cNvSpPr>
          <p:nvPr>
            <p:ph type="body" idx="1"/>
          </p:nvPr>
        </p:nvSpPr>
        <p:spPr>
          <a:xfrm>
            <a:off x="473058" y="1549429"/>
            <a:ext cx="8640000" cy="1926658"/>
          </a:xfrm>
          <a:prstGeom prst="rect">
            <a:avLst/>
          </a:prstGeom>
          <a:noFill/>
          <a:ln>
            <a:noFill/>
          </a:ln>
        </p:spPr>
        <p:txBody>
          <a:bodyPr spcFirstLastPara="1" wrap="square" lIns="91425" tIns="45700" rIns="91425" bIns="45700" anchor="t" anchorCtr="0">
            <a:noAutofit/>
          </a:bodyPr>
          <a:lstStyle/>
          <a:p>
            <a:pPr marL="228600" lvl="0" indent="-228600" algn="l" rtl="0">
              <a:lnSpc>
                <a:spcPct val="90000"/>
              </a:lnSpc>
              <a:spcBef>
                <a:spcPts val="0"/>
              </a:spcBef>
              <a:spcAft>
                <a:spcPts val="0"/>
              </a:spcAft>
              <a:buClr>
                <a:srgbClr val="2F5597"/>
              </a:buClr>
              <a:buSzPts val="2800"/>
              <a:buFont typeface="Noto Sans Symbols"/>
              <a:buChar char="◆"/>
            </a:pPr>
            <a:r>
              <a:rPr lang="ja-JP">
                <a:solidFill>
                  <a:srgbClr val="2F5597"/>
                </a:solidFill>
                <a:latin typeface="Arial"/>
                <a:ea typeface="Arial"/>
                <a:cs typeface="Arial"/>
                <a:sym typeface="Arial"/>
              </a:rPr>
              <a:t>放射線取扱主任者の選任</a:t>
            </a:r>
            <a:endParaRPr>
              <a:solidFill>
                <a:srgbClr val="2F5597"/>
              </a:solidFill>
              <a:latin typeface="Arial"/>
              <a:ea typeface="Arial"/>
              <a:cs typeface="Arial"/>
              <a:sym typeface="Arial"/>
            </a:endParaRPr>
          </a:p>
          <a:p>
            <a:pPr marL="457200" lvl="1" indent="0" algn="l" rtl="0">
              <a:lnSpc>
                <a:spcPct val="104166"/>
              </a:lnSpc>
              <a:spcBef>
                <a:spcPts val="500"/>
              </a:spcBef>
              <a:spcAft>
                <a:spcPts val="0"/>
              </a:spcAft>
              <a:buClr>
                <a:schemeClr val="dk1"/>
              </a:buClr>
              <a:buSzPts val="2400"/>
              <a:buNone/>
            </a:pPr>
            <a:endParaRPr>
              <a:latin typeface="Arial"/>
              <a:ea typeface="Arial"/>
              <a:cs typeface="Arial"/>
              <a:sym typeface="Arial"/>
            </a:endParaRPr>
          </a:p>
          <a:p>
            <a:pPr marL="457200" lvl="1" indent="0" algn="l" rtl="0">
              <a:lnSpc>
                <a:spcPct val="90000"/>
              </a:lnSpc>
              <a:spcBef>
                <a:spcPts val="500"/>
              </a:spcBef>
              <a:spcAft>
                <a:spcPts val="0"/>
              </a:spcAft>
              <a:buClr>
                <a:schemeClr val="dk1"/>
              </a:buClr>
              <a:buSzPts val="2400"/>
              <a:buNone/>
            </a:pPr>
            <a:endParaRPr>
              <a:latin typeface="Arial"/>
              <a:ea typeface="Arial"/>
              <a:cs typeface="Arial"/>
              <a:sym typeface="Arial"/>
            </a:endParaRPr>
          </a:p>
        </p:txBody>
      </p:sp>
      <p:sp>
        <p:nvSpPr>
          <p:cNvPr id="165" name="Google Shape;165;p4"/>
          <p:cNvSpPr/>
          <p:nvPr/>
        </p:nvSpPr>
        <p:spPr>
          <a:xfrm>
            <a:off x="473060" y="3699805"/>
            <a:ext cx="8891999" cy="876650"/>
          </a:xfrm>
          <a:prstGeom prst="rect">
            <a:avLst/>
          </a:prstGeom>
          <a:noFill/>
          <a:ln>
            <a:noFill/>
          </a:ln>
        </p:spPr>
        <p:txBody>
          <a:bodyPr spcFirstLastPara="1" wrap="square" lIns="91425" tIns="45700" rIns="91425" bIns="45700" anchor="t" anchorCtr="0">
            <a:spAutoFit/>
          </a:bodyPr>
          <a:lstStyle/>
          <a:p>
            <a:pPr marL="228600" marR="0" lvl="0" indent="-228600" algn="l" rtl="0">
              <a:lnSpc>
                <a:spcPct val="90000"/>
              </a:lnSpc>
              <a:spcBef>
                <a:spcPts val="0"/>
              </a:spcBef>
              <a:spcAft>
                <a:spcPts val="0"/>
              </a:spcAft>
              <a:buClr>
                <a:srgbClr val="2F5597"/>
              </a:buClr>
              <a:buSzPts val="2800"/>
              <a:buFont typeface="Noto Sans Symbols"/>
              <a:buChar char="◆"/>
            </a:pPr>
            <a:r>
              <a:rPr lang="ja-JP" sz="2800">
                <a:solidFill>
                  <a:srgbClr val="2F5597"/>
                </a:solidFill>
                <a:latin typeface="Arial"/>
                <a:ea typeface="Arial"/>
                <a:cs typeface="Arial"/>
                <a:sym typeface="Arial"/>
              </a:rPr>
              <a:t>放射線障害予防規程の制定</a:t>
            </a:r>
            <a:endParaRPr sz="2800">
              <a:solidFill>
                <a:srgbClr val="2F5597"/>
              </a:solidFill>
              <a:latin typeface="Arial"/>
              <a:ea typeface="Arial"/>
              <a:cs typeface="Arial"/>
              <a:sym typeface="Arial"/>
            </a:endParaRPr>
          </a:p>
          <a:p>
            <a:pPr marL="457200" marR="0" lvl="1" indent="0" algn="l" rtl="0">
              <a:lnSpc>
                <a:spcPct val="90000"/>
              </a:lnSpc>
              <a:spcBef>
                <a:spcPts val="500"/>
              </a:spcBef>
              <a:spcAft>
                <a:spcPts val="0"/>
              </a:spcAft>
              <a:buNone/>
            </a:pPr>
            <a:endParaRPr sz="2400" b="0" i="0" u="none" strike="noStrike" cap="none">
              <a:solidFill>
                <a:srgbClr val="000000"/>
              </a:solidFill>
              <a:latin typeface="Arial"/>
              <a:ea typeface="Arial"/>
              <a:cs typeface="Arial"/>
              <a:sym typeface="Arial"/>
            </a:endParaRPr>
          </a:p>
        </p:txBody>
      </p:sp>
      <p:sp>
        <p:nvSpPr>
          <p:cNvPr id="166" name="Google Shape;166;p4"/>
          <p:cNvSpPr/>
          <p:nvPr/>
        </p:nvSpPr>
        <p:spPr>
          <a:xfrm>
            <a:off x="473058" y="4604450"/>
            <a:ext cx="7983415" cy="424732"/>
          </a:xfrm>
          <a:prstGeom prst="rect">
            <a:avLst/>
          </a:prstGeom>
          <a:noFill/>
          <a:ln>
            <a:noFill/>
          </a:ln>
        </p:spPr>
        <p:txBody>
          <a:bodyPr spcFirstLastPara="1" wrap="square" lIns="91425" tIns="45700" rIns="91425" bIns="45700" anchor="t" anchorCtr="0">
            <a:spAutoFit/>
          </a:bodyPr>
          <a:lstStyle/>
          <a:p>
            <a:pPr marL="685800" marR="0" lvl="1" indent="-228600" algn="l" rtl="0">
              <a:lnSpc>
                <a:spcPct val="90000"/>
              </a:lnSpc>
              <a:spcBef>
                <a:spcPts val="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定めるべき内容は法令に定められている。</a:t>
            </a:r>
            <a:endParaRPr sz="2400" b="0" i="0" u="none" strike="noStrike" cap="none">
              <a:solidFill>
                <a:srgbClr val="000000"/>
              </a:solidFill>
              <a:latin typeface="Arial"/>
              <a:ea typeface="Arial"/>
              <a:cs typeface="Arial"/>
              <a:sym typeface="Arial"/>
            </a:endParaRPr>
          </a:p>
        </p:txBody>
      </p:sp>
      <p:sp>
        <p:nvSpPr>
          <p:cNvPr id="167" name="Google Shape;167;p4"/>
          <p:cNvSpPr/>
          <p:nvPr/>
        </p:nvSpPr>
        <p:spPr>
          <a:xfrm>
            <a:off x="473060" y="4978955"/>
            <a:ext cx="7983413" cy="1200329"/>
          </a:xfrm>
          <a:prstGeom prst="rect">
            <a:avLst/>
          </a:prstGeom>
          <a:noFill/>
          <a:ln>
            <a:noFill/>
          </a:ln>
        </p:spPr>
        <p:txBody>
          <a:bodyPr spcFirstLastPara="1" wrap="square" lIns="91425" tIns="45700" rIns="91425" bIns="45700" anchor="t" anchorCtr="0">
            <a:spAutoFit/>
          </a:bodyPr>
          <a:lstStyle/>
          <a:p>
            <a:pPr marL="685800" marR="0" lvl="1" indent="-228600" algn="l" rtl="0">
              <a:spcBef>
                <a:spcPts val="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管理側が行うべき内容も多く定められているが、少なくとも登録手続き、RIの使用、廃棄などユーザーでも必要な部分は理解しておくことが必要。</a:t>
            </a:r>
            <a:endParaRPr sz="2400" b="0" i="0" u="none" strike="noStrike" cap="none">
              <a:solidFill>
                <a:srgbClr val="000000"/>
              </a:solidFill>
              <a:latin typeface="Arial"/>
              <a:ea typeface="Arial"/>
              <a:cs typeface="Arial"/>
              <a:sym typeface="Arial"/>
            </a:endParaRPr>
          </a:p>
        </p:txBody>
      </p:sp>
      <p:sp>
        <p:nvSpPr>
          <p:cNvPr id="168" name="Google Shape;168;p4"/>
          <p:cNvSpPr/>
          <p:nvPr/>
        </p:nvSpPr>
        <p:spPr>
          <a:xfrm>
            <a:off x="473060" y="2490450"/>
            <a:ext cx="8124092" cy="830997"/>
          </a:xfrm>
          <a:prstGeom prst="rect">
            <a:avLst/>
          </a:prstGeom>
          <a:noFill/>
          <a:ln>
            <a:noFill/>
          </a:ln>
        </p:spPr>
        <p:txBody>
          <a:bodyPr spcFirstLastPara="1" wrap="square" lIns="91425" tIns="45700" rIns="91425" bIns="45700" anchor="t" anchorCtr="0">
            <a:spAutoFit/>
          </a:bodyPr>
          <a:lstStyle/>
          <a:p>
            <a:pPr marL="685800" marR="0" lvl="1" indent="-228600" algn="l" rtl="0">
              <a:spcBef>
                <a:spcPts val="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国家資格であり、非密封RI使用施設の場合、第一種放射線取扱主任者免状を持つ者が選任される。</a:t>
            </a:r>
            <a:endParaRPr sz="2400" b="0" i="0" u="none" strike="noStrike" cap="none">
              <a:solidFill>
                <a:srgbClr val="000000"/>
              </a:solidFill>
              <a:latin typeface="Arial"/>
              <a:ea typeface="Arial"/>
              <a:cs typeface="Arial"/>
              <a:sym typeface="Arial"/>
            </a:endParaRPr>
          </a:p>
        </p:txBody>
      </p:sp>
      <p:sp>
        <p:nvSpPr>
          <p:cNvPr id="169" name="Google Shape;169;p4"/>
          <p:cNvSpPr/>
          <p:nvPr/>
        </p:nvSpPr>
        <p:spPr>
          <a:xfrm>
            <a:off x="473058" y="2103894"/>
            <a:ext cx="3031599" cy="424732"/>
          </a:xfrm>
          <a:prstGeom prst="rect">
            <a:avLst/>
          </a:prstGeom>
          <a:noFill/>
          <a:ln>
            <a:noFill/>
          </a:ln>
        </p:spPr>
        <p:txBody>
          <a:bodyPr spcFirstLastPara="1" wrap="square" lIns="91425" tIns="45700" rIns="91425" bIns="45700" anchor="t" anchorCtr="0">
            <a:spAutoFit/>
          </a:bodyPr>
          <a:lstStyle/>
          <a:p>
            <a:pPr marL="685800" marR="0" lvl="1" indent="-228600" algn="l" rtl="0">
              <a:lnSpc>
                <a:spcPct val="90000"/>
              </a:lnSpc>
              <a:spcBef>
                <a:spcPts val="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事業所の監督者</a:t>
            </a:r>
            <a:endParaRPr sz="2400" b="0" i="0" u="none" strike="noStrike" cap="none">
              <a:solidFill>
                <a:srgbClr val="000000"/>
              </a:solidFill>
              <a:latin typeface="Arial"/>
              <a:ea typeface="Arial"/>
              <a:cs typeface="Arial"/>
              <a:sym typeface="Arial"/>
            </a:endParaRPr>
          </a:p>
        </p:txBody>
      </p:sp>
      <p:sp>
        <p:nvSpPr>
          <p:cNvPr id="170" name="Google Shape;170;p4"/>
          <p:cNvSpPr/>
          <p:nvPr/>
        </p:nvSpPr>
        <p:spPr>
          <a:xfrm>
            <a:off x="473058" y="4185217"/>
            <a:ext cx="8626510" cy="424732"/>
          </a:xfrm>
          <a:prstGeom prst="rect">
            <a:avLst/>
          </a:prstGeom>
          <a:noFill/>
          <a:ln>
            <a:noFill/>
          </a:ln>
        </p:spPr>
        <p:txBody>
          <a:bodyPr spcFirstLastPara="1" wrap="square" lIns="91425" tIns="45700" rIns="91425" bIns="45700" anchor="t" anchorCtr="0">
            <a:spAutoFit/>
          </a:bodyPr>
          <a:lstStyle/>
          <a:p>
            <a:pPr marL="685800" marR="0" lvl="1" indent="-228600" algn="l" rtl="0">
              <a:lnSpc>
                <a:spcPct val="90000"/>
              </a:lnSpc>
              <a:spcBef>
                <a:spcPts val="0"/>
              </a:spcBef>
              <a:spcAft>
                <a:spcPts val="0"/>
              </a:spcAft>
              <a:buClr>
                <a:srgbClr val="000000"/>
              </a:buClr>
              <a:buSzPts val="2400"/>
              <a:buFont typeface="Arial"/>
              <a:buChar char="•"/>
            </a:pPr>
            <a:r>
              <a:rPr lang="ja-JP" sz="2400" b="0" i="0" u="none" strike="noStrike" cap="none">
                <a:solidFill>
                  <a:srgbClr val="000000"/>
                </a:solidFill>
                <a:latin typeface="Arial"/>
                <a:ea typeface="Arial"/>
                <a:cs typeface="Arial"/>
                <a:sym typeface="Arial"/>
              </a:rPr>
              <a:t>各事業所の実態に即したローカルルール</a:t>
            </a:r>
            <a:endParaRPr sz="2400" b="0" i="0" u="none" strike="noStrike" cap="none">
              <a:solidFill>
                <a:srgbClr val="000000"/>
              </a:solidFill>
              <a:latin typeface="Arial"/>
              <a:ea typeface="Arial"/>
              <a:cs typeface="Arial"/>
              <a:sym typeface="Arial"/>
            </a:endParaRPr>
          </a:p>
        </p:txBody>
      </p:sp>
      <p:sp>
        <p:nvSpPr>
          <p:cNvPr id="171" name="Google Shape;171;p4"/>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grpSp>
        <p:nvGrpSpPr>
          <p:cNvPr id="172" name="Google Shape;172;p4"/>
          <p:cNvGrpSpPr/>
          <p:nvPr/>
        </p:nvGrpSpPr>
        <p:grpSpPr>
          <a:xfrm>
            <a:off x="12525" y="46826"/>
            <a:ext cx="9144000" cy="860127"/>
            <a:chOff x="12526" y="67458"/>
            <a:chExt cx="9144000" cy="860127"/>
          </a:xfrm>
        </p:grpSpPr>
        <p:sp>
          <p:nvSpPr>
            <p:cNvPr id="173" name="Google Shape;173;p4"/>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安全管理体制</a:t>
              </a:r>
              <a:endParaRPr sz="3600">
                <a:solidFill>
                  <a:srgbClr val="001132"/>
                </a:solidFill>
                <a:latin typeface="Meiryo"/>
                <a:ea typeface="Meiryo"/>
                <a:cs typeface="Meiryo"/>
                <a:sym typeface="Meiryo"/>
              </a:endParaRPr>
            </a:p>
          </p:txBody>
        </p:sp>
        <p:pic>
          <p:nvPicPr>
            <p:cNvPr id="174" name="Google Shape;174;p4"/>
            <p:cNvPicPr preferRelativeResize="0"/>
            <p:nvPr/>
          </p:nvPicPr>
          <p:blipFill rotWithShape="1">
            <a:blip r:embed="rId3">
              <a:alphaModFix/>
            </a:blip>
            <a:srcRect/>
            <a:stretch/>
          </p:blipFill>
          <p:spPr>
            <a:xfrm>
              <a:off x="64526" y="67458"/>
              <a:ext cx="856700" cy="860127"/>
            </a:xfrm>
            <a:prstGeom prst="rect">
              <a:avLst/>
            </a:prstGeom>
            <a:noFill/>
            <a:ln>
              <a:noFill/>
            </a:ln>
          </p:spPr>
        </p:pic>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80"/>
        <p:cNvGrpSpPr/>
        <p:nvPr/>
      </p:nvGrpSpPr>
      <p:grpSpPr>
        <a:xfrm>
          <a:off x="0" y="0"/>
          <a:ext cx="0" cy="0"/>
          <a:chOff x="0" y="0"/>
          <a:chExt cx="0" cy="0"/>
        </a:xfrm>
      </p:grpSpPr>
      <p:grpSp>
        <p:nvGrpSpPr>
          <p:cNvPr id="181" name="Google Shape;181;p5"/>
          <p:cNvGrpSpPr/>
          <p:nvPr/>
        </p:nvGrpSpPr>
        <p:grpSpPr>
          <a:xfrm>
            <a:off x="-10289" y="1698"/>
            <a:ext cx="9156525" cy="981635"/>
            <a:chOff x="-6263" y="2754"/>
            <a:chExt cx="9156525" cy="981635"/>
          </a:xfrm>
        </p:grpSpPr>
        <p:sp>
          <p:nvSpPr>
            <p:cNvPr id="182" name="Google Shape;182;p5"/>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183" name="Google Shape;183;p5"/>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184" name="Google Shape;184;p5"/>
          <p:cNvSpPr txBox="1">
            <a:spLocks noGrp="1"/>
          </p:cNvSpPr>
          <p:nvPr>
            <p:ph type="body" idx="1"/>
          </p:nvPr>
        </p:nvSpPr>
        <p:spPr>
          <a:xfrm>
            <a:off x="535467" y="1311951"/>
            <a:ext cx="8608533" cy="4762279"/>
          </a:xfrm>
          <a:prstGeom prst="rect">
            <a:avLst/>
          </a:prstGeom>
          <a:noFill/>
          <a:ln>
            <a:noFill/>
          </a:ln>
        </p:spPr>
        <p:txBody>
          <a:bodyPr spcFirstLastPara="1" wrap="square" lIns="91425" tIns="45700" rIns="91425" bIns="45700" anchor="t" anchorCtr="0">
            <a:noAutofit/>
          </a:bodyPr>
          <a:lstStyle/>
          <a:p>
            <a:pPr marL="228600" lvl="0" indent="-228600" algn="l" rtl="0">
              <a:lnSpc>
                <a:spcPct val="104999"/>
              </a:lnSpc>
              <a:spcBef>
                <a:spcPts val="0"/>
              </a:spcBef>
              <a:spcAft>
                <a:spcPts val="0"/>
              </a:spcAft>
              <a:buClr>
                <a:schemeClr val="dk1"/>
              </a:buClr>
              <a:buSzPts val="2000"/>
              <a:buChar char="•"/>
            </a:pPr>
            <a:r>
              <a:rPr lang="ja-JP" sz="2000">
                <a:latin typeface="Arial"/>
                <a:ea typeface="Arial"/>
                <a:cs typeface="Arial"/>
                <a:sym typeface="Arial"/>
              </a:rPr>
              <a:t>1955年　「原子力基本法」 制定</a:t>
            </a:r>
            <a:endParaRPr sz="2000">
              <a:latin typeface="Arial"/>
              <a:ea typeface="Arial"/>
              <a:cs typeface="Arial"/>
              <a:sym typeface="Arial"/>
            </a:endParaRPr>
          </a:p>
          <a:p>
            <a:pPr marL="685800" lvl="1" indent="-228600" algn="l" rtl="0">
              <a:lnSpc>
                <a:spcPct val="104999"/>
              </a:lnSpc>
              <a:spcBef>
                <a:spcPts val="500"/>
              </a:spcBef>
              <a:spcAft>
                <a:spcPts val="0"/>
              </a:spcAft>
              <a:buClr>
                <a:schemeClr val="dk1"/>
              </a:buClr>
              <a:buSzPts val="2000"/>
              <a:buChar char="•"/>
            </a:pPr>
            <a:r>
              <a:rPr lang="ja-JP" sz="2000">
                <a:latin typeface="MS PGothic"/>
                <a:ea typeface="MS PGothic"/>
                <a:cs typeface="MS PGothic"/>
                <a:sym typeface="MS PGothic"/>
              </a:rPr>
              <a:t>「</a:t>
            </a:r>
            <a:r>
              <a:rPr lang="ja-JP" sz="2000">
                <a:latin typeface="Arial"/>
                <a:ea typeface="Arial"/>
                <a:cs typeface="Arial"/>
                <a:sym typeface="Arial"/>
              </a:rPr>
              <a:t>民主・自主・公開</a:t>
            </a:r>
            <a:r>
              <a:rPr lang="ja-JP" sz="2000">
                <a:latin typeface="MS PGothic"/>
                <a:ea typeface="MS PGothic"/>
                <a:cs typeface="MS PGothic"/>
                <a:sym typeface="MS PGothic"/>
              </a:rPr>
              <a:t>」</a:t>
            </a:r>
            <a:r>
              <a:rPr lang="ja-JP" sz="2000">
                <a:latin typeface="Arial"/>
                <a:ea typeface="Arial"/>
                <a:cs typeface="Arial"/>
                <a:sym typeface="Arial"/>
              </a:rPr>
              <a:t>の三原則</a:t>
            </a:r>
            <a:endParaRPr sz="2000">
              <a:latin typeface="Arial"/>
              <a:ea typeface="Arial"/>
              <a:cs typeface="Arial"/>
              <a:sym typeface="Arial"/>
            </a:endParaRPr>
          </a:p>
        </p:txBody>
      </p:sp>
      <p:cxnSp>
        <p:nvCxnSpPr>
          <p:cNvPr id="185" name="Google Shape;185;p5"/>
          <p:cNvCxnSpPr/>
          <p:nvPr/>
        </p:nvCxnSpPr>
        <p:spPr>
          <a:xfrm>
            <a:off x="251998" y="4802885"/>
            <a:ext cx="8640000" cy="0"/>
          </a:xfrm>
          <a:prstGeom prst="straightConnector1">
            <a:avLst/>
          </a:prstGeom>
          <a:noFill/>
          <a:ln w="12700" cap="flat" cmpd="sng">
            <a:solidFill>
              <a:schemeClr val="dk1"/>
            </a:solidFill>
            <a:prstDash val="dot"/>
            <a:miter lim="800000"/>
            <a:headEnd type="none" w="sm" len="sm"/>
            <a:tailEnd type="none" w="sm" len="sm"/>
          </a:ln>
        </p:spPr>
      </p:cxnSp>
      <p:sp>
        <p:nvSpPr>
          <p:cNvPr id="186" name="Google Shape;186;p5"/>
          <p:cNvSpPr/>
          <p:nvPr/>
        </p:nvSpPr>
        <p:spPr>
          <a:xfrm>
            <a:off x="535467" y="2204285"/>
            <a:ext cx="8526890" cy="695062"/>
          </a:xfrm>
          <a:prstGeom prst="rect">
            <a:avLst/>
          </a:prstGeom>
          <a:noFill/>
          <a:ln>
            <a:noFill/>
          </a:ln>
        </p:spPr>
        <p:txBody>
          <a:bodyPr spcFirstLastPara="1" wrap="square" lIns="91425" tIns="45700" rIns="91425" bIns="45700" anchor="t" anchorCtr="0">
            <a:spAutoFit/>
          </a:bodyPr>
          <a:lstStyle/>
          <a:p>
            <a:pPr marL="228600" marR="0" lvl="0" indent="-228600" algn="l" rtl="0">
              <a:lnSpc>
                <a:spcPct val="104999"/>
              </a:lnSpc>
              <a:spcBef>
                <a:spcPts val="0"/>
              </a:spcBef>
              <a:spcAft>
                <a:spcPts val="0"/>
              </a:spcAft>
              <a:buClr>
                <a:srgbClr val="000000"/>
              </a:buClr>
              <a:buSzPts val="2000"/>
              <a:buFont typeface="Arial"/>
              <a:buChar char="•"/>
            </a:pPr>
            <a:r>
              <a:rPr lang="ja-JP" sz="2000">
                <a:solidFill>
                  <a:srgbClr val="000000"/>
                </a:solidFill>
                <a:latin typeface="Arial"/>
                <a:ea typeface="Arial"/>
                <a:cs typeface="Arial"/>
                <a:sym typeface="Arial"/>
              </a:rPr>
              <a:t>1958年　「原子炉等規制法」 施行</a:t>
            </a:r>
            <a:endParaRPr sz="2000">
              <a:solidFill>
                <a:srgbClr val="000000"/>
              </a:solidFill>
              <a:latin typeface="Arial"/>
              <a:ea typeface="Arial"/>
              <a:cs typeface="Arial"/>
              <a:sym typeface="Arial"/>
            </a:endParaRPr>
          </a:p>
          <a:p>
            <a:pPr marL="685800" marR="0" lvl="1" indent="-228600" algn="l" rtl="0">
              <a:lnSpc>
                <a:spcPct val="104999"/>
              </a:lnSpc>
              <a:spcBef>
                <a:spcPts val="500"/>
              </a:spcBef>
              <a:spcAft>
                <a:spcPts val="0"/>
              </a:spcAft>
              <a:buClr>
                <a:srgbClr val="000000"/>
              </a:buClr>
              <a:buSzPts val="2000"/>
              <a:buFont typeface="Arial"/>
              <a:buChar char="•"/>
            </a:pPr>
            <a:r>
              <a:rPr lang="ja-JP" sz="2000" b="0" i="0" u="none" strike="noStrike" cap="none">
                <a:solidFill>
                  <a:srgbClr val="000000"/>
                </a:solidFill>
                <a:latin typeface="Arial"/>
                <a:ea typeface="Arial"/>
                <a:cs typeface="Arial"/>
                <a:sym typeface="Arial"/>
              </a:rPr>
              <a:t>原子炉や、U、Th、Pu</a:t>
            </a:r>
            <a:r>
              <a:rPr lang="ja-JP" sz="2000" b="0" i="0" u="none" strike="noStrike" cap="none">
                <a:solidFill>
                  <a:srgbClr val="000000"/>
                </a:solidFill>
                <a:latin typeface="MS PGothic"/>
                <a:ea typeface="MS PGothic"/>
                <a:cs typeface="MS PGothic"/>
                <a:sym typeface="MS PGothic"/>
              </a:rPr>
              <a:t>（</a:t>
            </a:r>
            <a:r>
              <a:rPr lang="ja-JP" sz="2000" b="0" i="0" u="none" strike="noStrike" cap="none">
                <a:solidFill>
                  <a:srgbClr val="000000"/>
                </a:solidFill>
                <a:latin typeface="Arial"/>
                <a:ea typeface="Arial"/>
                <a:cs typeface="Arial"/>
                <a:sym typeface="Arial"/>
              </a:rPr>
              <a:t>核燃料物質等</a:t>
            </a:r>
            <a:r>
              <a:rPr lang="ja-JP" sz="2000" b="0" i="0" u="none" strike="noStrike" cap="none">
                <a:solidFill>
                  <a:srgbClr val="000000"/>
                </a:solidFill>
                <a:latin typeface="MS PGothic"/>
                <a:ea typeface="MS PGothic"/>
                <a:cs typeface="MS PGothic"/>
                <a:sym typeface="MS PGothic"/>
              </a:rPr>
              <a:t>）</a:t>
            </a:r>
            <a:r>
              <a:rPr lang="ja-JP" sz="2000" b="0" i="0" u="none" strike="noStrike" cap="none">
                <a:solidFill>
                  <a:srgbClr val="000000"/>
                </a:solidFill>
                <a:latin typeface="Arial"/>
                <a:ea typeface="Arial"/>
                <a:cs typeface="Arial"/>
                <a:sym typeface="Arial"/>
              </a:rPr>
              <a:t>を規制</a:t>
            </a:r>
            <a:endParaRPr sz="2000" b="0" i="0" u="none" strike="noStrike" cap="none">
              <a:solidFill>
                <a:srgbClr val="000000"/>
              </a:solidFill>
              <a:latin typeface="Arial"/>
              <a:ea typeface="Arial"/>
              <a:cs typeface="Arial"/>
              <a:sym typeface="Arial"/>
            </a:endParaRPr>
          </a:p>
        </p:txBody>
      </p:sp>
      <p:sp>
        <p:nvSpPr>
          <p:cNvPr id="187" name="Google Shape;187;p5"/>
          <p:cNvSpPr/>
          <p:nvPr/>
        </p:nvSpPr>
        <p:spPr>
          <a:xfrm>
            <a:off x="535467" y="3184109"/>
            <a:ext cx="8608533" cy="1823576"/>
          </a:xfrm>
          <a:prstGeom prst="rect">
            <a:avLst/>
          </a:prstGeom>
          <a:noFill/>
          <a:ln>
            <a:noFill/>
          </a:ln>
        </p:spPr>
        <p:txBody>
          <a:bodyPr spcFirstLastPara="1" wrap="square" lIns="91425" tIns="45700" rIns="91425" bIns="45700" anchor="t" anchorCtr="0">
            <a:spAutoFit/>
          </a:bodyPr>
          <a:lstStyle/>
          <a:p>
            <a:pPr marL="228600" marR="0" lvl="0" indent="-228600" algn="l" rtl="0">
              <a:lnSpc>
                <a:spcPct val="104999"/>
              </a:lnSpc>
              <a:spcBef>
                <a:spcPts val="0"/>
              </a:spcBef>
              <a:spcAft>
                <a:spcPts val="0"/>
              </a:spcAft>
              <a:buClr>
                <a:srgbClr val="000000"/>
              </a:buClr>
              <a:buSzPts val="2000"/>
              <a:buFont typeface="Arial"/>
              <a:buChar char="•"/>
            </a:pPr>
            <a:r>
              <a:rPr lang="ja-JP" sz="2000">
                <a:solidFill>
                  <a:srgbClr val="000000"/>
                </a:solidFill>
                <a:latin typeface="Arial"/>
                <a:ea typeface="Arial"/>
                <a:cs typeface="Arial"/>
                <a:sym typeface="Arial"/>
              </a:rPr>
              <a:t>1958年　</a:t>
            </a:r>
            <a:r>
              <a:rPr lang="ja-JP" sz="2000">
                <a:solidFill>
                  <a:srgbClr val="000000"/>
                </a:solidFill>
                <a:latin typeface="MS PGothic"/>
                <a:ea typeface="MS PGothic"/>
                <a:cs typeface="MS PGothic"/>
                <a:sym typeface="MS PGothic"/>
              </a:rPr>
              <a:t>「</a:t>
            </a:r>
            <a:r>
              <a:rPr lang="ja-JP" sz="2000">
                <a:solidFill>
                  <a:srgbClr val="000000"/>
                </a:solidFill>
                <a:latin typeface="Arial"/>
                <a:ea typeface="Arial"/>
                <a:cs typeface="Arial"/>
                <a:sym typeface="Arial"/>
              </a:rPr>
              <a:t>放射線障害防止法</a:t>
            </a:r>
            <a:r>
              <a:rPr lang="ja-JP" sz="2000">
                <a:solidFill>
                  <a:srgbClr val="000000"/>
                </a:solidFill>
                <a:latin typeface="MS PGothic"/>
                <a:ea typeface="MS PGothic"/>
                <a:cs typeface="MS PGothic"/>
                <a:sym typeface="MS PGothic"/>
              </a:rPr>
              <a:t>」 </a:t>
            </a:r>
            <a:r>
              <a:rPr lang="ja-JP" sz="2000">
                <a:solidFill>
                  <a:srgbClr val="000000"/>
                </a:solidFill>
                <a:latin typeface="Arial"/>
                <a:ea typeface="Arial"/>
                <a:cs typeface="Arial"/>
                <a:sym typeface="Arial"/>
              </a:rPr>
              <a:t>施行</a:t>
            </a:r>
            <a:endParaRPr sz="2000">
              <a:solidFill>
                <a:srgbClr val="000000"/>
              </a:solidFill>
              <a:latin typeface="Arial"/>
              <a:ea typeface="Arial"/>
              <a:cs typeface="Arial"/>
              <a:sym typeface="Arial"/>
            </a:endParaRPr>
          </a:p>
          <a:p>
            <a:pPr marL="0" marR="0" lvl="0" indent="0" algn="l" rtl="0">
              <a:lnSpc>
                <a:spcPct val="104999"/>
              </a:lnSpc>
              <a:spcBef>
                <a:spcPts val="1000"/>
              </a:spcBef>
              <a:spcAft>
                <a:spcPts val="0"/>
              </a:spcAft>
              <a:buNone/>
            </a:pPr>
            <a:r>
              <a:rPr lang="ja-JP" sz="2000">
                <a:solidFill>
                  <a:srgbClr val="000000"/>
                </a:solidFill>
                <a:latin typeface="Arial"/>
                <a:ea typeface="Arial"/>
                <a:cs typeface="Arial"/>
                <a:sym typeface="Arial"/>
              </a:rPr>
              <a:t>→2019年　</a:t>
            </a:r>
            <a:r>
              <a:rPr lang="ja-JP" sz="2000" u="sng">
                <a:solidFill>
                  <a:srgbClr val="2F5597"/>
                </a:solidFill>
                <a:latin typeface="MS PGothic"/>
                <a:ea typeface="MS PGothic"/>
                <a:cs typeface="MS PGothic"/>
                <a:sym typeface="MS PGothic"/>
              </a:rPr>
              <a:t>「</a:t>
            </a:r>
            <a:r>
              <a:rPr lang="ja-JP" sz="2000" u="sng">
                <a:solidFill>
                  <a:srgbClr val="2F5597"/>
                </a:solidFill>
                <a:latin typeface="Arial"/>
                <a:ea typeface="Arial"/>
                <a:cs typeface="Arial"/>
                <a:sym typeface="Arial"/>
              </a:rPr>
              <a:t>放射性同位元素等規制法</a:t>
            </a:r>
            <a:r>
              <a:rPr lang="ja-JP" sz="2000" u="sng">
                <a:solidFill>
                  <a:srgbClr val="2F5597"/>
                </a:solidFill>
                <a:latin typeface="MS PGothic"/>
                <a:ea typeface="MS PGothic"/>
                <a:cs typeface="MS PGothic"/>
                <a:sym typeface="MS PGothic"/>
              </a:rPr>
              <a:t>」 </a:t>
            </a:r>
            <a:r>
              <a:rPr lang="ja-JP" sz="2000">
                <a:solidFill>
                  <a:srgbClr val="000000"/>
                </a:solidFill>
                <a:latin typeface="Arial"/>
                <a:ea typeface="Arial"/>
                <a:cs typeface="Arial"/>
                <a:sym typeface="Arial"/>
              </a:rPr>
              <a:t>名称変更</a:t>
            </a:r>
            <a:endParaRPr sz="2000">
              <a:solidFill>
                <a:srgbClr val="000000"/>
              </a:solidFill>
              <a:latin typeface="Arial"/>
              <a:ea typeface="Arial"/>
              <a:cs typeface="Arial"/>
              <a:sym typeface="Arial"/>
            </a:endParaRPr>
          </a:p>
          <a:p>
            <a:pPr marL="685800" marR="0" lvl="1" indent="-228600" algn="l" rtl="0">
              <a:lnSpc>
                <a:spcPct val="104999"/>
              </a:lnSpc>
              <a:spcBef>
                <a:spcPts val="500"/>
              </a:spcBef>
              <a:spcAft>
                <a:spcPts val="0"/>
              </a:spcAft>
              <a:buClr>
                <a:srgbClr val="000000"/>
              </a:buClr>
              <a:buSzPts val="2000"/>
              <a:buFont typeface="Arial"/>
              <a:buChar char="•"/>
            </a:pPr>
            <a:r>
              <a:rPr lang="ja-JP" sz="2000" b="0" i="0" u="none" strike="noStrike" cap="none">
                <a:solidFill>
                  <a:srgbClr val="000000"/>
                </a:solidFill>
                <a:latin typeface="Arial"/>
                <a:ea typeface="Arial"/>
                <a:cs typeface="Arial"/>
                <a:sym typeface="Arial"/>
              </a:rPr>
              <a:t>放射性同位元素</a:t>
            </a:r>
            <a:r>
              <a:rPr lang="ja-JP" sz="2000" b="0" i="0" u="none" strike="noStrike" cap="none">
                <a:solidFill>
                  <a:srgbClr val="000000"/>
                </a:solidFill>
                <a:latin typeface="MS PGothic"/>
                <a:ea typeface="MS PGothic"/>
                <a:cs typeface="MS PGothic"/>
                <a:sym typeface="MS PGothic"/>
              </a:rPr>
              <a:t>（</a:t>
            </a:r>
            <a:r>
              <a:rPr lang="ja-JP" sz="2000" b="0" i="0" u="none" strike="noStrike" cap="none">
                <a:solidFill>
                  <a:srgbClr val="000000"/>
                </a:solidFill>
                <a:latin typeface="Arial"/>
                <a:ea typeface="Arial"/>
                <a:cs typeface="Arial"/>
                <a:sym typeface="Arial"/>
              </a:rPr>
              <a:t>核燃料物質等以外</a:t>
            </a:r>
            <a:r>
              <a:rPr lang="ja-JP" sz="2000" b="0" i="0" u="none" strike="noStrike" cap="none">
                <a:solidFill>
                  <a:srgbClr val="000000"/>
                </a:solidFill>
                <a:latin typeface="MS PGothic"/>
                <a:ea typeface="MS PGothic"/>
                <a:cs typeface="MS PGothic"/>
                <a:sym typeface="MS PGothic"/>
              </a:rPr>
              <a:t>）</a:t>
            </a:r>
            <a:r>
              <a:rPr lang="ja-JP" sz="2000" b="0" i="0" u="none" strike="noStrike" cap="none">
                <a:solidFill>
                  <a:srgbClr val="000000"/>
                </a:solidFill>
                <a:latin typeface="Arial"/>
                <a:ea typeface="Arial"/>
                <a:cs typeface="Arial"/>
                <a:sym typeface="Arial"/>
              </a:rPr>
              <a:t>や、放射線発生装置を規制</a:t>
            </a:r>
            <a:endParaRPr sz="2000" b="0" i="0" u="none" strike="noStrike" cap="none">
              <a:solidFill>
                <a:srgbClr val="000000"/>
              </a:solidFill>
              <a:latin typeface="Arial"/>
              <a:ea typeface="Arial"/>
              <a:cs typeface="Arial"/>
              <a:sym typeface="Arial"/>
            </a:endParaRPr>
          </a:p>
          <a:p>
            <a:pPr marL="685800" marR="0" lvl="1" indent="-228600" algn="l" rtl="0">
              <a:lnSpc>
                <a:spcPct val="104999"/>
              </a:lnSpc>
              <a:spcBef>
                <a:spcPts val="500"/>
              </a:spcBef>
              <a:spcAft>
                <a:spcPts val="0"/>
              </a:spcAft>
              <a:buClr>
                <a:srgbClr val="000000"/>
              </a:buClr>
              <a:buSzPts val="2000"/>
              <a:buFont typeface="Arial"/>
              <a:buChar char="•"/>
            </a:pPr>
            <a:r>
              <a:rPr lang="ja-JP" sz="2000" b="0" i="0" u="none" strike="noStrike" cap="none">
                <a:solidFill>
                  <a:srgbClr val="000000"/>
                </a:solidFill>
                <a:latin typeface="Arial"/>
                <a:ea typeface="Arial"/>
                <a:cs typeface="Arial"/>
                <a:sym typeface="Arial"/>
              </a:rPr>
              <a:t>現在は原子力規制委員会が所管</a:t>
            </a:r>
            <a:endParaRPr sz="2000" b="0" i="0" u="none" strike="noStrike" cap="none">
              <a:solidFill>
                <a:srgbClr val="000000"/>
              </a:solidFill>
              <a:latin typeface="Arial"/>
              <a:ea typeface="Arial"/>
              <a:cs typeface="Arial"/>
              <a:sym typeface="Arial"/>
            </a:endParaRPr>
          </a:p>
          <a:p>
            <a:pPr marL="228600" marR="0" lvl="0" indent="-101600" algn="l" rtl="0">
              <a:lnSpc>
                <a:spcPct val="104999"/>
              </a:lnSpc>
              <a:spcBef>
                <a:spcPts val="1000"/>
              </a:spcBef>
              <a:spcAft>
                <a:spcPts val="0"/>
              </a:spcAft>
              <a:buClr>
                <a:schemeClr val="dk1"/>
              </a:buClr>
              <a:buSzPts val="2000"/>
              <a:buFont typeface="Arial"/>
              <a:buNone/>
            </a:pPr>
            <a:endParaRPr sz="2000">
              <a:solidFill>
                <a:srgbClr val="000000"/>
              </a:solidFill>
              <a:latin typeface="Arial"/>
              <a:ea typeface="Arial"/>
              <a:cs typeface="Arial"/>
              <a:sym typeface="Arial"/>
            </a:endParaRPr>
          </a:p>
        </p:txBody>
      </p:sp>
      <p:sp>
        <p:nvSpPr>
          <p:cNvPr id="188" name="Google Shape;188;p5"/>
          <p:cNvSpPr/>
          <p:nvPr/>
        </p:nvSpPr>
        <p:spPr>
          <a:xfrm>
            <a:off x="535467" y="5007685"/>
            <a:ext cx="8102347" cy="1297791"/>
          </a:xfrm>
          <a:prstGeom prst="rect">
            <a:avLst/>
          </a:prstGeom>
          <a:noFill/>
          <a:ln>
            <a:noFill/>
          </a:ln>
        </p:spPr>
        <p:txBody>
          <a:bodyPr spcFirstLastPara="1" wrap="square" lIns="91425" tIns="45700" rIns="91425" bIns="45700" anchor="t" anchorCtr="0">
            <a:spAutoFit/>
          </a:bodyPr>
          <a:lstStyle/>
          <a:p>
            <a:pPr marL="228600" marR="0" lvl="0" indent="-228600" algn="l" rtl="0">
              <a:lnSpc>
                <a:spcPct val="104999"/>
              </a:lnSpc>
              <a:spcBef>
                <a:spcPts val="0"/>
              </a:spcBef>
              <a:spcAft>
                <a:spcPts val="0"/>
              </a:spcAft>
              <a:buClr>
                <a:srgbClr val="000000"/>
              </a:buClr>
              <a:buSzPts val="2000"/>
              <a:buFont typeface="Arial"/>
              <a:buChar char="•"/>
            </a:pPr>
            <a:r>
              <a:rPr lang="ja-JP" sz="2000">
                <a:solidFill>
                  <a:srgbClr val="000000"/>
                </a:solidFill>
                <a:latin typeface="Arial"/>
                <a:ea typeface="Arial"/>
                <a:cs typeface="Arial"/>
                <a:sym typeface="Arial"/>
              </a:rPr>
              <a:t>1971年　</a:t>
            </a:r>
            <a:r>
              <a:rPr lang="ja-JP" sz="2000" u="sng">
                <a:solidFill>
                  <a:srgbClr val="2F5597"/>
                </a:solidFill>
                <a:latin typeface="MS PGothic"/>
                <a:ea typeface="MS PGothic"/>
                <a:cs typeface="MS PGothic"/>
                <a:sym typeface="MS PGothic"/>
              </a:rPr>
              <a:t>「</a:t>
            </a:r>
            <a:r>
              <a:rPr lang="ja-JP" sz="2000" u="sng">
                <a:solidFill>
                  <a:srgbClr val="2F5597"/>
                </a:solidFill>
                <a:latin typeface="Arial"/>
                <a:ea typeface="Arial"/>
                <a:cs typeface="Arial"/>
                <a:sym typeface="Arial"/>
              </a:rPr>
              <a:t>電離放射線障害防止規則</a:t>
            </a:r>
            <a:r>
              <a:rPr lang="ja-JP" sz="2000" u="sng">
                <a:solidFill>
                  <a:srgbClr val="2F5597"/>
                </a:solidFill>
                <a:latin typeface="MS PGothic"/>
                <a:ea typeface="MS PGothic"/>
                <a:cs typeface="MS PGothic"/>
                <a:sym typeface="MS PGothic"/>
              </a:rPr>
              <a:t>」</a:t>
            </a:r>
            <a:r>
              <a:rPr lang="ja-JP" sz="2000" b="1" u="sng">
                <a:solidFill>
                  <a:srgbClr val="000000"/>
                </a:solidFill>
                <a:latin typeface="MS PGothic"/>
                <a:ea typeface="MS PGothic"/>
                <a:cs typeface="MS PGothic"/>
                <a:sym typeface="MS PGothic"/>
              </a:rPr>
              <a:t> </a:t>
            </a:r>
            <a:r>
              <a:rPr lang="ja-JP" sz="2000">
                <a:solidFill>
                  <a:srgbClr val="000000"/>
                </a:solidFill>
                <a:latin typeface="Arial"/>
                <a:ea typeface="Arial"/>
                <a:cs typeface="Arial"/>
                <a:sym typeface="Arial"/>
              </a:rPr>
              <a:t>施行</a:t>
            </a:r>
            <a:endParaRPr sz="2000">
              <a:solidFill>
                <a:srgbClr val="000000"/>
              </a:solidFill>
              <a:latin typeface="Arial"/>
              <a:ea typeface="Arial"/>
              <a:cs typeface="Arial"/>
              <a:sym typeface="Arial"/>
            </a:endParaRPr>
          </a:p>
          <a:p>
            <a:pPr marL="685800" marR="0" lvl="1" indent="-228600" algn="l" rtl="0">
              <a:lnSpc>
                <a:spcPct val="104999"/>
              </a:lnSpc>
              <a:spcBef>
                <a:spcPts val="500"/>
              </a:spcBef>
              <a:spcAft>
                <a:spcPts val="0"/>
              </a:spcAft>
              <a:buClr>
                <a:srgbClr val="000000"/>
              </a:buClr>
              <a:buSzPts val="2000"/>
              <a:buFont typeface="Arial"/>
              <a:buChar char="•"/>
            </a:pPr>
            <a:r>
              <a:rPr lang="ja-JP" sz="2000" b="0" i="0" u="none" strike="noStrike" cap="none">
                <a:solidFill>
                  <a:srgbClr val="000000"/>
                </a:solidFill>
                <a:latin typeface="MS PGothic"/>
                <a:ea typeface="MS PGothic"/>
                <a:cs typeface="MS PGothic"/>
                <a:sym typeface="MS PGothic"/>
              </a:rPr>
              <a:t>「</a:t>
            </a:r>
            <a:r>
              <a:rPr lang="ja-JP" sz="2000" b="0" i="0" u="none" strike="noStrike" cap="none">
                <a:solidFill>
                  <a:srgbClr val="000000"/>
                </a:solidFill>
                <a:latin typeface="Arial"/>
                <a:ea typeface="Arial"/>
                <a:cs typeface="Arial"/>
                <a:sym typeface="Arial"/>
              </a:rPr>
              <a:t>労働安全衛生法</a:t>
            </a:r>
            <a:r>
              <a:rPr lang="ja-JP" sz="2000" b="0" i="0" u="none" strike="noStrike" cap="none">
                <a:solidFill>
                  <a:srgbClr val="000000"/>
                </a:solidFill>
                <a:latin typeface="MS PGothic"/>
                <a:ea typeface="MS PGothic"/>
                <a:cs typeface="MS PGothic"/>
                <a:sym typeface="MS PGothic"/>
              </a:rPr>
              <a:t>」</a:t>
            </a:r>
            <a:r>
              <a:rPr lang="ja-JP" sz="2000" b="0" i="0" u="none" strike="noStrike" cap="none">
                <a:solidFill>
                  <a:srgbClr val="000000"/>
                </a:solidFill>
                <a:latin typeface="Arial"/>
                <a:ea typeface="Arial"/>
                <a:cs typeface="Arial"/>
                <a:sym typeface="Arial"/>
              </a:rPr>
              <a:t>に基づく規則：労働者が電離放射線を受けることをできるだけ少なくする</a:t>
            </a:r>
            <a:endParaRPr sz="2000" b="0" i="0" u="none" strike="noStrike" cap="none">
              <a:solidFill>
                <a:srgbClr val="000000"/>
              </a:solidFill>
              <a:latin typeface="Arial"/>
              <a:ea typeface="Arial"/>
              <a:cs typeface="Arial"/>
              <a:sym typeface="Arial"/>
            </a:endParaRPr>
          </a:p>
          <a:p>
            <a:pPr marL="685800" marR="0" lvl="1" indent="-228600" algn="l" rtl="0">
              <a:lnSpc>
                <a:spcPct val="104999"/>
              </a:lnSpc>
              <a:spcBef>
                <a:spcPts val="500"/>
              </a:spcBef>
              <a:spcAft>
                <a:spcPts val="0"/>
              </a:spcAft>
              <a:buClr>
                <a:srgbClr val="000000"/>
              </a:buClr>
              <a:buSzPts val="2000"/>
              <a:buFont typeface="Arial"/>
              <a:buChar char="•"/>
            </a:pPr>
            <a:r>
              <a:rPr lang="ja-JP" sz="2000" b="0" i="0" u="none" strike="noStrike" cap="none">
                <a:solidFill>
                  <a:srgbClr val="000000"/>
                </a:solidFill>
                <a:latin typeface="Arial"/>
                <a:ea typeface="Arial"/>
                <a:cs typeface="Arial"/>
                <a:sym typeface="Arial"/>
              </a:rPr>
              <a:t>厚生労働省が所管</a:t>
            </a:r>
            <a:endParaRPr sz="2000" b="0" i="0" u="none" strike="noStrike" cap="none">
              <a:solidFill>
                <a:srgbClr val="000000"/>
              </a:solidFill>
              <a:latin typeface="Arial"/>
              <a:ea typeface="Arial"/>
              <a:cs typeface="Arial"/>
              <a:sym typeface="Arial"/>
            </a:endParaRPr>
          </a:p>
        </p:txBody>
      </p:sp>
      <p:sp>
        <p:nvSpPr>
          <p:cNvPr id="189" name="Google Shape;189;p5"/>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grpSp>
        <p:nvGrpSpPr>
          <p:cNvPr id="190" name="Google Shape;190;p5"/>
          <p:cNvGrpSpPr/>
          <p:nvPr/>
        </p:nvGrpSpPr>
        <p:grpSpPr>
          <a:xfrm>
            <a:off x="12525" y="46826"/>
            <a:ext cx="9144000" cy="860127"/>
            <a:chOff x="12526" y="67458"/>
            <a:chExt cx="9144000" cy="860127"/>
          </a:xfrm>
        </p:grpSpPr>
        <p:sp>
          <p:nvSpPr>
            <p:cNvPr id="191" name="Google Shape;191;p5"/>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2）関係法令</a:t>
              </a:r>
              <a:endParaRPr/>
            </a:p>
          </p:txBody>
        </p:sp>
        <p:pic>
          <p:nvPicPr>
            <p:cNvPr id="192" name="Google Shape;192;p5"/>
            <p:cNvPicPr preferRelativeResize="0"/>
            <p:nvPr/>
          </p:nvPicPr>
          <p:blipFill rotWithShape="1">
            <a:blip r:embed="rId3">
              <a:alphaModFix/>
            </a:blip>
            <a:srcRect/>
            <a:stretch/>
          </p:blipFill>
          <p:spPr>
            <a:xfrm>
              <a:off x="64526" y="67458"/>
              <a:ext cx="856700" cy="860127"/>
            </a:xfrm>
            <a:prstGeom prst="rect">
              <a:avLst/>
            </a:prstGeom>
            <a:noFill/>
            <a:ln>
              <a:noFill/>
            </a:ln>
          </p:spPr>
        </p:pic>
      </p:gr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98"/>
        <p:cNvGrpSpPr/>
        <p:nvPr/>
      </p:nvGrpSpPr>
      <p:grpSpPr>
        <a:xfrm>
          <a:off x="0" y="0"/>
          <a:ext cx="0" cy="0"/>
          <a:chOff x="0" y="0"/>
          <a:chExt cx="0" cy="0"/>
        </a:xfrm>
      </p:grpSpPr>
      <p:grpSp>
        <p:nvGrpSpPr>
          <p:cNvPr id="199" name="Google Shape;199;p6"/>
          <p:cNvGrpSpPr/>
          <p:nvPr/>
        </p:nvGrpSpPr>
        <p:grpSpPr>
          <a:xfrm>
            <a:off x="-12525" y="-3218"/>
            <a:ext cx="9156525" cy="981635"/>
            <a:chOff x="-6263" y="2754"/>
            <a:chExt cx="9156525" cy="981635"/>
          </a:xfrm>
        </p:grpSpPr>
        <p:sp>
          <p:nvSpPr>
            <p:cNvPr id="200" name="Google Shape;200;p6"/>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201" name="Google Shape;201;p6"/>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grpSp>
        <p:nvGrpSpPr>
          <p:cNvPr id="202" name="Google Shape;202;p6"/>
          <p:cNvGrpSpPr/>
          <p:nvPr/>
        </p:nvGrpSpPr>
        <p:grpSpPr>
          <a:xfrm>
            <a:off x="594144" y="1384923"/>
            <a:ext cx="7980658" cy="4427653"/>
            <a:chOff x="825501" y="1384923"/>
            <a:chExt cx="7980658" cy="4427653"/>
          </a:xfrm>
        </p:grpSpPr>
        <p:sp>
          <p:nvSpPr>
            <p:cNvPr id="203" name="Google Shape;203;p6"/>
            <p:cNvSpPr/>
            <p:nvPr/>
          </p:nvSpPr>
          <p:spPr>
            <a:xfrm>
              <a:off x="825501" y="1384923"/>
              <a:ext cx="2338387" cy="914400"/>
            </a:xfrm>
            <a:prstGeom prst="rect">
              <a:avLst/>
            </a:prstGeom>
            <a:solidFill>
              <a:schemeClr val="lt1"/>
            </a:solid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Clr>
                  <a:schemeClr val="dk1"/>
                </a:buClr>
                <a:buSzPts val="2400"/>
                <a:buFont typeface="Arial"/>
                <a:buNone/>
              </a:pPr>
              <a:r>
                <a:rPr lang="ja-JP" sz="2400">
                  <a:solidFill>
                    <a:schemeClr val="dk1"/>
                  </a:solidFill>
                  <a:latin typeface="Arial"/>
                  <a:ea typeface="Arial"/>
                  <a:cs typeface="Arial"/>
                  <a:sym typeface="Arial"/>
                </a:rPr>
                <a:t>原子炉および</a:t>
              </a:r>
              <a:endParaRPr/>
            </a:p>
            <a:p>
              <a:pPr marL="0" marR="0" lvl="0" indent="0" algn="ctr" rtl="0">
                <a:spcBef>
                  <a:spcPts val="0"/>
                </a:spcBef>
                <a:spcAft>
                  <a:spcPts val="0"/>
                </a:spcAft>
                <a:buClr>
                  <a:schemeClr val="dk1"/>
                </a:buClr>
                <a:buSzPts val="2400"/>
                <a:buFont typeface="Arial"/>
                <a:buNone/>
              </a:pPr>
              <a:r>
                <a:rPr lang="ja-JP" sz="2400">
                  <a:solidFill>
                    <a:schemeClr val="dk1"/>
                  </a:solidFill>
                  <a:latin typeface="Arial"/>
                  <a:ea typeface="Arial"/>
                  <a:cs typeface="Arial"/>
                  <a:sym typeface="Arial"/>
                </a:rPr>
                <a:t>U,Th,Pu</a:t>
              </a:r>
              <a:endParaRPr sz="2400">
                <a:solidFill>
                  <a:schemeClr val="dk1"/>
                </a:solidFill>
                <a:latin typeface="Arial"/>
                <a:ea typeface="Arial"/>
                <a:cs typeface="Arial"/>
                <a:sym typeface="Arial"/>
              </a:endParaRPr>
            </a:p>
          </p:txBody>
        </p:sp>
        <p:sp>
          <p:nvSpPr>
            <p:cNvPr id="204" name="Google Shape;204;p6"/>
            <p:cNvSpPr txBox="1"/>
            <p:nvPr/>
          </p:nvSpPr>
          <p:spPr>
            <a:xfrm>
              <a:off x="5695838" y="1548403"/>
              <a:ext cx="2647868" cy="587441"/>
            </a:xfrm>
            <a:prstGeom prst="rect">
              <a:avLst/>
            </a:prstGeom>
            <a:noFill/>
            <a:ln w="25400" cap="flat" cmpd="sng">
              <a:solidFill>
                <a:schemeClr val="dk1"/>
              </a:solidFill>
              <a:prstDash val="solid"/>
              <a:miter lim="800000"/>
              <a:headEnd type="none" w="sm" len="sm"/>
              <a:tailEnd type="none" w="sm" len="sm"/>
            </a:ln>
          </p:spPr>
          <p:txBody>
            <a:bodyPr spcFirstLastPara="1" wrap="square" lIns="91425" tIns="108000" rIns="91425" bIns="108000" anchor="ctr" anchorCtr="0">
              <a:spAutoFit/>
            </a:bodyPr>
            <a:lstStyle/>
            <a:p>
              <a:pPr marL="0" marR="0" lvl="0" indent="0" algn="ctr" rtl="0">
                <a:spcBef>
                  <a:spcPts val="0"/>
                </a:spcBef>
                <a:spcAft>
                  <a:spcPts val="0"/>
                </a:spcAft>
                <a:buClr>
                  <a:schemeClr val="dk1"/>
                </a:buClr>
                <a:buSzPts val="2400"/>
                <a:buFont typeface="Arial"/>
                <a:buNone/>
              </a:pPr>
              <a:r>
                <a:rPr lang="ja-JP" sz="2400">
                  <a:solidFill>
                    <a:schemeClr val="dk1"/>
                  </a:solidFill>
                  <a:latin typeface="Arial"/>
                  <a:ea typeface="Arial"/>
                  <a:cs typeface="Arial"/>
                  <a:sym typeface="Arial"/>
                </a:rPr>
                <a:t>原子炉等規制法</a:t>
              </a:r>
              <a:endParaRPr/>
            </a:p>
          </p:txBody>
        </p:sp>
        <p:sp>
          <p:nvSpPr>
            <p:cNvPr id="205" name="Google Shape;205;p6"/>
            <p:cNvSpPr txBox="1"/>
            <p:nvPr/>
          </p:nvSpPr>
          <p:spPr>
            <a:xfrm>
              <a:off x="825501" y="2600701"/>
              <a:ext cx="2338387" cy="466725"/>
            </a:xfrm>
            <a:prstGeom prst="rect">
              <a:avLst/>
            </a:prstGeom>
            <a:noFill/>
            <a:ln w="25400" cap="flat" cmpd="sng">
              <a:solidFill>
                <a:srgbClr val="FF0000"/>
              </a:solidFill>
              <a:prstDash val="solid"/>
              <a:miter lim="800000"/>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ja-JP" sz="2400">
                  <a:solidFill>
                    <a:srgbClr val="2F5597"/>
                  </a:solidFill>
                  <a:latin typeface="Arial"/>
                  <a:ea typeface="Arial"/>
                  <a:cs typeface="Arial"/>
                  <a:sym typeface="Arial"/>
                </a:rPr>
                <a:t>放射性同位元素</a:t>
              </a:r>
              <a:endParaRPr/>
            </a:p>
          </p:txBody>
        </p:sp>
        <p:sp>
          <p:nvSpPr>
            <p:cNvPr id="206" name="Google Shape;206;p6"/>
            <p:cNvSpPr txBox="1"/>
            <p:nvPr/>
          </p:nvSpPr>
          <p:spPr>
            <a:xfrm>
              <a:off x="5695838" y="4006180"/>
              <a:ext cx="3110321" cy="1079884"/>
            </a:xfrm>
            <a:prstGeom prst="rect">
              <a:avLst/>
            </a:prstGeom>
            <a:noFill/>
            <a:ln w="25400" cap="flat" cmpd="sng">
              <a:solidFill>
                <a:srgbClr val="C00000"/>
              </a:solidFill>
              <a:prstDash val="solid"/>
              <a:miter lim="800000"/>
              <a:headEnd type="none" w="sm" len="sm"/>
              <a:tailEnd type="none" w="sm" len="sm"/>
            </a:ln>
          </p:spPr>
          <p:txBody>
            <a:bodyPr spcFirstLastPara="1" wrap="square" lIns="108000" tIns="108000" rIns="108000" bIns="108000" anchor="ctr" anchorCtr="0">
              <a:spAutoFit/>
            </a:bodyPr>
            <a:lstStyle/>
            <a:p>
              <a:pPr marL="0" marR="0" lvl="0" indent="0" algn="ctr" rtl="0">
                <a:spcBef>
                  <a:spcPts val="0"/>
                </a:spcBef>
                <a:spcAft>
                  <a:spcPts val="0"/>
                </a:spcAft>
                <a:buNone/>
              </a:pPr>
              <a:r>
                <a:rPr lang="ja-JP" sz="2800">
                  <a:solidFill>
                    <a:srgbClr val="2F5597"/>
                  </a:solidFill>
                  <a:latin typeface="Arial"/>
                  <a:ea typeface="Arial"/>
                  <a:cs typeface="Arial"/>
                  <a:sym typeface="Arial"/>
                </a:rPr>
                <a:t>放射性同位元素等</a:t>
              </a:r>
              <a:endParaRPr sz="2800">
                <a:solidFill>
                  <a:srgbClr val="2F5597"/>
                </a:solidFill>
                <a:latin typeface="Arial"/>
                <a:ea typeface="Arial"/>
                <a:cs typeface="Arial"/>
                <a:sym typeface="Arial"/>
              </a:endParaRPr>
            </a:p>
            <a:p>
              <a:pPr marL="0" marR="0" lvl="0" indent="0" algn="ctr" rtl="0">
                <a:spcBef>
                  <a:spcPts val="0"/>
                </a:spcBef>
                <a:spcAft>
                  <a:spcPts val="0"/>
                </a:spcAft>
                <a:buNone/>
              </a:pPr>
              <a:r>
                <a:rPr lang="ja-JP" sz="2800">
                  <a:solidFill>
                    <a:srgbClr val="2F5597"/>
                  </a:solidFill>
                  <a:latin typeface="Arial"/>
                  <a:ea typeface="Arial"/>
                  <a:cs typeface="Arial"/>
                  <a:sym typeface="Arial"/>
                </a:rPr>
                <a:t>規制法</a:t>
              </a:r>
              <a:endParaRPr sz="2800">
                <a:solidFill>
                  <a:srgbClr val="2F5597"/>
                </a:solidFill>
                <a:latin typeface="Arial"/>
                <a:ea typeface="Arial"/>
                <a:cs typeface="Arial"/>
                <a:sym typeface="Arial"/>
              </a:endParaRPr>
            </a:p>
          </p:txBody>
        </p:sp>
        <p:sp>
          <p:nvSpPr>
            <p:cNvPr id="207" name="Google Shape;207;p6"/>
            <p:cNvSpPr txBox="1"/>
            <p:nvPr/>
          </p:nvSpPr>
          <p:spPr>
            <a:xfrm>
              <a:off x="825501" y="3473034"/>
              <a:ext cx="2338387" cy="466725"/>
            </a:xfrm>
            <a:prstGeom prst="rect">
              <a:avLst/>
            </a:prstGeom>
            <a:noFill/>
            <a:ln w="25400" cap="flat" cmpd="sng">
              <a:solidFill>
                <a:srgbClr val="FF0000"/>
              </a:solidFill>
              <a:prstDash val="solid"/>
              <a:miter lim="800000"/>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None/>
              </a:pPr>
              <a:r>
                <a:rPr lang="ja-JP" sz="2400">
                  <a:solidFill>
                    <a:schemeClr val="dk1"/>
                  </a:solidFill>
                  <a:latin typeface="Arial"/>
                  <a:ea typeface="Arial"/>
                  <a:cs typeface="Arial"/>
                  <a:sym typeface="Arial"/>
                </a:rPr>
                <a:t>放射線発生装置</a:t>
              </a:r>
              <a:endParaRPr/>
            </a:p>
          </p:txBody>
        </p:sp>
        <p:sp>
          <p:nvSpPr>
            <p:cNvPr id="208" name="Google Shape;208;p6"/>
            <p:cNvSpPr txBox="1"/>
            <p:nvPr/>
          </p:nvSpPr>
          <p:spPr>
            <a:xfrm>
              <a:off x="825501" y="4207022"/>
              <a:ext cx="2338387" cy="830997"/>
            </a:xfrm>
            <a:prstGeom prst="rect">
              <a:avLst/>
            </a:prstGeom>
            <a:noFill/>
            <a:ln w="25400" cap="flat" cmpd="sng">
              <a:solidFill>
                <a:srgbClr val="0000CC"/>
              </a:solidFill>
              <a:prstDash val="solid"/>
              <a:miter lim="800000"/>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Clr>
                  <a:schemeClr val="dk1"/>
                </a:buClr>
                <a:buSzPts val="2400"/>
                <a:buFont typeface="Arial"/>
                <a:buNone/>
              </a:pPr>
              <a:r>
                <a:rPr lang="ja-JP" sz="2400" u="sng">
                  <a:solidFill>
                    <a:schemeClr val="dk1"/>
                  </a:solidFill>
                  <a:latin typeface="Arial"/>
                  <a:ea typeface="Arial"/>
                  <a:cs typeface="Arial"/>
                  <a:sym typeface="Arial"/>
                </a:rPr>
                <a:t>X線発生装置</a:t>
              </a:r>
              <a:endParaRPr/>
            </a:p>
            <a:p>
              <a:pPr marL="0" marR="0" lvl="0" indent="0" algn="ctr" rtl="0">
                <a:spcBef>
                  <a:spcPts val="0"/>
                </a:spcBef>
                <a:spcAft>
                  <a:spcPts val="0"/>
                </a:spcAft>
                <a:buClr>
                  <a:schemeClr val="dk1"/>
                </a:buClr>
                <a:buSzPts val="2400"/>
                <a:buFont typeface="Arial"/>
                <a:buNone/>
              </a:pPr>
              <a:r>
                <a:rPr lang="ja-JP" sz="2400" u="sng">
                  <a:solidFill>
                    <a:schemeClr val="dk1"/>
                  </a:solidFill>
                  <a:latin typeface="Arial"/>
                  <a:ea typeface="Arial"/>
                  <a:cs typeface="Arial"/>
                  <a:sym typeface="Arial"/>
                </a:rPr>
                <a:t>電子線&lt;1MeV</a:t>
              </a:r>
              <a:endParaRPr/>
            </a:p>
          </p:txBody>
        </p:sp>
        <p:sp>
          <p:nvSpPr>
            <p:cNvPr id="209" name="Google Shape;209;p6"/>
            <p:cNvSpPr/>
            <p:nvPr/>
          </p:nvSpPr>
          <p:spPr>
            <a:xfrm>
              <a:off x="5695838" y="2408606"/>
              <a:ext cx="2647868" cy="1471511"/>
            </a:xfrm>
            <a:prstGeom prst="rect">
              <a:avLst/>
            </a:prstGeom>
            <a:noFill/>
            <a:ln w="25400" cap="flat" cmpd="sng">
              <a:solidFill>
                <a:srgbClr val="FF0000"/>
              </a:solidFill>
              <a:prstDash val="solid"/>
              <a:miter lim="800000"/>
              <a:headEnd type="none" w="sm" len="sm"/>
              <a:tailEnd type="none" w="sm" len="sm"/>
            </a:ln>
          </p:spPr>
          <p:txBody>
            <a:bodyPr spcFirstLastPara="1" wrap="square" lIns="91425" tIns="180000" rIns="180000" bIns="180000" anchor="ctr" anchorCtr="0">
              <a:spAutoFit/>
            </a:bodyPr>
            <a:lstStyle/>
            <a:p>
              <a:pPr marL="0" marR="0" lvl="0" indent="0" algn="ctr" rtl="0">
                <a:spcBef>
                  <a:spcPts val="0"/>
                </a:spcBef>
                <a:spcAft>
                  <a:spcPts val="0"/>
                </a:spcAft>
                <a:buClr>
                  <a:schemeClr val="dk1"/>
                </a:buClr>
                <a:buSzPts val="2400"/>
                <a:buFont typeface="Arial"/>
                <a:buNone/>
              </a:pPr>
              <a:r>
                <a:rPr lang="ja-JP" sz="2400">
                  <a:solidFill>
                    <a:schemeClr val="dk1"/>
                  </a:solidFill>
                  <a:latin typeface="Arial"/>
                  <a:ea typeface="Arial"/>
                  <a:cs typeface="Arial"/>
                  <a:sym typeface="Arial"/>
                </a:rPr>
                <a:t>電離放射線障害防止規則</a:t>
              </a:r>
              <a:endParaRPr sz="2400">
                <a:solidFill>
                  <a:schemeClr val="dk1"/>
                </a:solidFill>
                <a:latin typeface="Arial"/>
                <a:ea typeface="Arial"/>
                <a:cs typeface="Arial"/>
                <a:sym typeface="Arial"/>
              </a:endParaRPr>
            </a:p>
            <a:p>
              <a:pPr marL="0" marR="0" lvl="0" indent="0" algn="ctr" rtl="0">
                <a:spcBef>
                  <a:spcPts val="0"/>
                </a:spcBef>
                <a:spcAft>
                  <a:spcPts val="0"/>
                </a:spcAft>
                <a:buClr>
                  <a:schemeClr val="dk1"/>
                </a:buClr>
                <a:buSzPts val="2400"/>
                <a:buFont typeface="MS PGothic"/>
                <a:buNone/>
              </a:pPr>
              <a:r>
                <a:rPr lang="ja-JP" sz="2400">
                  <a:solidFill>
                    <a:schemeClr val="dk1"/>
                  </a:solidFill>
                  <a:latin typeface="MS PGothic"/>
                  <a:ea typeface="MS PGothic"/>
                  <a:cs typeface="MS PGothic"/>
                  <a:sym typeface="MS PGothic"/>
                </a:rPr>
                <a:t>(</a:t>
              </a:r>
              <a:r>
                <a:rPr lang="ja-JP" sz="2400">
                  <a:solidFill>
                    <a:schemeClr val="dk1"/>
                  </a:solidFill>
                  <a:latin typeface="Arial"/>
                  <a:ea typeface="Arial"/>
                  <a:cs typeface="Arial"/>
                  <a:sym typeface="Arial"/>
                </a:rPr>
                <a:t>人事院規則10-5</a:t>
              </a:r>
              <a:r>
                <a:rPr lang="ja-JP" sz="2400">
                  <a:solidFill>
                    <a:schemeClr val="dk1"/>
                  </a:solidFill>
                  <a:latin typeface="MS PGothic"/>
                  <a:ea typeface="MS PGothic"/>
                  <a:cs typeface="MS PGothic"/>
                  <a:sym typeface="MS PGothic"/>
                </a:rPr>
                <a:t>)</a:t>
              </a:r>
              <a:endParaRPr/>
            </a:p>
          </p:txBody>
        </p:sp>
        <p:cxnSp>
          <p:nvCxnSpPr>
            <p:cNvPr id="210" name="Google Shape;210;p6"/>
            <p:cNvCxnSpPr/>
            <p:nvPr/>
          </p:nvCxnSpPr>
          <p:spPr>
            <a:xfrm rot="10800000" flipH="1">
              <a:off x="3267670" y="3410163"/>
              <a:ext cx="2331941" cy="1189379"/>
            </a:xfrm>
            <a:prstGeom prst="straightConnector1">
              <a:avLst/>
            </a:prstGeom>
            <a:noFill/>
            <a:ln w="25400" cap="flat" cmpd="sng">
              <a:solidFill>
                <a:srgbClr val="0000CC"/>
              </a:solidFill>
              <a:prstDash val="solid"/>
              <a:round/>
              <a:headEnd type="none" w="med" len="med"/>
              <a:tailEnd type="triangle" w="med" len="med"/>
            </a:ln>
          </p:spPr>
        </p:cxnSp>
        <p:cxnSp>
          <p:nvCxnSpPr>
            <p:cNvPr id="211" name="Google Shape;211;p6"/>
            <p:cNvCxnSpPr/>
            <p:nvPr/>
          </p:nvCxnSpPr>
          <p:spPr>
            <a:xfrm rot="10800000" flipH="1">
              <a:off x="3277394" y="3266498"/>
              <a:ext cx="2322217" cy="373069"/>
            </a:xfrm>
            <a:prstGeom prst="straightConnector1">
              <a:avLst/>
            </a:prstGeom>
            <a:noFill/>
            <a:ln w="25400" cap="flat" cmpd="sng">
              <a:solidFill>
                <a:srgbClr val="FF0000"/>
              </a:solidFill>
              <a:prstDash val="solid"/>
              <a:round/>
              <a:headEnd type="none" w="med" len="med"/>
              <a:tailEnd type="triangle" w="med" len="med"/>
            </a:ln>
          </p:spPr>
        </p:cxnSp>
        <p:cxnSp>
          <p:nvCxnSpPr>
            <p:cNvPr id="212" name="Google Shape;212;p6"/>
            <p:cNvCxnSpPr/>
            <p:nvPr/>
          </p:nvCxnSpPr>
          <p:spPr>
            <a:xfrm>
              <a:off x="3277394" y="3778005"/>
              <a:ext cx="2305446" cy="787568"/>
            </a:xfrm>
            <a:prstGeom prst="straightConnector1">
              <a:avLst/>
            </a:prstGeom>
            <a:noFill/>
            <a:ln w="25400" cap="flat" cmpd="sng">
              <a:solidFill>
                <a:srgbClr val="FF0000"/>
              </a:solidFill>
              <a:prstDash val="solid"/>
              <a:round/>
              <a:headEnd type="none" w="med" len="med"/>
              <a:tailEnd type="triangle" w="med" len="med"/>
            </a:ln>
          </p:spPr>
        </p:cxnSp>
        <p:cxnSp>
          <p:nvCxnSpPr>
            <p:cNvPr id="213" name="Google Shape;213;p6"/>
            <p:cNvCxnSpPr/>
            <p:nvPr/>
          </p:nvCxnSpPr>
          <p:spPr>
            <a:xfrm>
              <a:off x="3277394" y="2753101"/>
              <a:ext cx="2324894" cy="359226"/>
            </a:xfrm>
            <a:prstGeom prst="straightConnector1">
              <a:avLst/>
            </a:prstGeom>
            <a:noFill/>
            <a:ln w="28575" cap="flat" cmpd="sng">
              <a:solidFill>
                <a:srgbClr val="FF0000"/>
              </a:solidFill>
              <a:prstDash val="solid"/>
              <a:round/>
              <a:headEnd type="none" w="med" len="med"/>
              <a:tailEnd type="triangle" w="med" len="med"/>
            </a:ln>
          </p:spPr>
        </p:cxnSp>
        <p:cxnSp>
          <p:nvCxnSpPr>
            <p:cNvPr id="214" name="Google Shape;214;p6"/>
            <p:cNvCxnSpPr/>
            <p:nvPr/>
          </p:nvCxnSpPr>
          <p:spPr>
            <a:xfrm>
              <a:off x="3277394" y="2897908"/>
              <a:ext cx="2305446" cy="1524000"/>
            </a:xfrm>
            <a:prstGeom prst="straightConnector1">
              <a:avLst/>
            </a:prstGeom>
            <a:noFill/>
            <a:ln w="25400" cap="flat" cmpd="sng">
              <a:solidFill>
                <a:srgbClr val="FF0000"/>
              </a:solidFill>
              <a:prstDash val="solid"/>
              <a:round/>
              <a:headEnd type="none" w="med" len="med"/>
              <a:tailEnd type="triangle" w="med" len="med"/>
            </a:ln>
          </p:spPr>
        </p:cxnSp>
        <p:cxnSp>
          <p:nvCxnSpPr>
            <p:cNvPr id="215" name="Google Shape;215;p6"/>
            <p:cNvCxnSpPr/>
            <p:nvPr/>
          </p:nvCxnSpPr>
          <p:spPr>
            <a:xfrm>
              <a:off x="3267671" y="1832472"/>
              <a:ext cx="2315169" cy="20342"/>
            </a:xfrm>
            <a:prstGeom prst="straightConnector1">
              <a:avLst/>
            </a:prstGeom>
            <a:noFill/>
            <a:ln w="25400" cap="flat" cmpd="sng">
              <a:solidFill>
                <a:schemeClr val="dk1"/>
              </a:solidFill>
              <a:prstDash val="solid"/>
              <a:round/>
              <a:headEnd type="none" w="med" len="med"/>
              <a:tailEnd type="triangle" w="med" len="med"/>
            </a:ln>
          </p:spPr>
        </p:cxnSp>
        <p:cxnSp>
          <p:nvCxnSpPr>
            <p:cNvPr id="216" name="Google Shape;216;p6"/>
            <p:cNvCxnSpPr/>
            <p:nvPr/>
          </p:nvCxnSpPr>
          <p:spPr>
            <a:xfrm>
              <a:off x="3267670" y="1969166"/>
              <a:ext cx="2315170" cy="999497"/>
            </a:xfrm>
            <a:prstGeom prst="straightConnector1">
              <a:avLst/>
            </a:prstGeom>
            <a:noFill/>
            <a:ln w="25400" cap="flat" cmpd="sng">
              <a:solidFill>
                <a:schemeClr val="dk1"/>
              </a:solidFill>
              <a:prstDash val="solid"/>
              <a:round/>
              <a:headEnd type="none" w="med" len="med"/>
              <a:tailEnd type="triangle" w="med" len="med"/>
            </a:ln>
          </p:spPr>
        </p:cxnSp>
        <p:sp>
          <p:nvSpPr>
            <p:cNvPr id="217" name="Google Shape;217;p6"/>
            <p:cNvSpPr txBox="1"/>
            <p:nvPr/>
          </p:nvSpPr>
          <p:spPr>
            <a:xfrm>
              <a:off x="825501" y="5345051"/>
              <a:ext cx="2338387" cy="466725"/>
            </a:xfrm>
            <a:prstGeom prst="rect">
              <a:avLst/>
            </a:prstGeom>
            <a:noFill/>
            <a:ln w="25400" cap="flat" cmpd="sng">
              <a:solidFill>
                <a:schemeClr val="dk1"/>
              </a:solidFill>
              <a:prstDash val="solid"/>
              <a:miter lim="800000"/>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Clr>
                  <a:schemeClr val="dk1"/>
                </a:buClr>
                <a:buSzPts val="2400"/>
                <a:buFont typeface="Arial"/>
                <a:buNone/>
              </a:pPr>
              <a:r>
                <a:rPr lang="ja-JP" sz="2400">
                  <a:solidFill>
                    <a:schemeClr val="dk1"/>
                  </a:solidFill>
                  <a:latin typeface="Arial"/>
                  <a:ea typeface="Arial"/>
                  <a:cs typeface="Arial"/>
                  <a:sym typeface="Arial"/>
                </a:rPr>
                <a:t>放射性医薬品</a:t>
              </a:r>
              <a:endParaRPr/>
            </a:p>
          </p:txBody>
        </p:sp>
        <p:sp>
          <p:nvSpPr>
            <p:cNvPr id="218" name="Google Shape;218;p6"/>
            <p:cNvSpPr txBox="1"/>
            <p:nvPr/>
          </p:nvSpPr>
          <p:spPr>
            <a:xfrm>
              <a:off x="5702770" y="5345851"/>
              <a:ext cx="2338387" cy="466725"/>
            </a:xfrm>
            <a:prstGeom prst="rect">
              <a:avLst/>
            </a:prstGeom>
            <a:noFill/>
            <a:ln w="25400" cap="flat" cmpd="sng">
              <a:solidFill>
                <a:srgbClr val="2F5597"/>
              </a:solidFill>
              <a:prstDash val="solid"/>
              <a:miter lim="800000"/>
              <a:headEnd type="none" w="sm" len="sm"/>
              <a:tailEnd type="none" w="sm" len="sm"/>
            </a:ln>
          </p:spPr>
          <p:txBody>
            <a:bodyPr spcFirstLastPara="1" wrap="square" lIns="91425" tIns="45700" rIns="91425" bIns="45700" anchor="ctr" anchorCtr="0">
              <a:spAutoFit/>
            </a:bodyPr>
            <a:lstStyle/>
            <a:p>
              <a:pPr marL="0" marR="0" lvl="0" indent="0" algn="ctr" rtl="0">
                <a:spcBef>
                  <a:spcPts val="0"/>
                </a:spcBef>
                <a:spcAft>
                  <a:spcPts val="0"/>
                </a:spcAft>
                <a:buClr>
                  <a:schemeClr val="dk1"/>
                </a:buClr>
                <a:buSzPts val="2400"/>
                <a:buFont typeface="Arial"/>
                <a:buNone/>
              </a:pPr>
              <a:r>
                <a:rPr lang="ja-JP" sz="2400">
                  <a:solidFill>
                    <a:schemeClr val="dk1"/>
                  </a:solidFill>
                  <a:latin typeface="Arial"/>
                  <a:ea typeface="Arial"/>
                  <a:cs typeface="Arial"/>
                  <a:sym typeface="Arial"/>
                </a:rPr>
                <a:t>医療法施行規則</a:t>
              </a:r>
              <a:endParaRPr/>
            </a:p>
          </p:txBody>
        </p:sp>
        <p:cxnSp>
          <p:nvCxnSpPr>
            <p:cNvPr id="219" name="Google Shape;219;p6"/>
            <p:cNvCxnSpPr/>
            <p:nvPr/>
          </p:nvCxnSpPr>
          <p:spPr>
            <a:xfrm rot="10800000" flipH="1">
              <a:off x="3264370" y="5583438"/>
              <a:ext cx="2315336" cy="854"/>
            </a:xfrm>
            <a:prstGeom prst="straightConnector1">
              <a:avLst/>
            </a:prstGeom>
            <a:noFill/>
            <a:ln w="25400" cap="flat" cmpd="sng">
              <a:solidFill>
                <a:schemeClr val="dk1"/>
              </a:solidFill>
              <a:prstDash val="solid"/>
              <a:round/>
              <a:headEnd type="none" w="med" len="med"/>
              <a:tailEnd type="triangle" w="med" len="med"/>
            </a:ln>
          </p:spPr>
        </p:cxnSp>
        <p:cxnSp>
          <p:nvCxnSpPr>
            <p:cNvPr id="220" name="Google Shape;220;p6"/>
            <p:cNvCxnSpPr/>
            <p:nvPr/>
          </p:nvCxnSpPr>
          <p:spPr>
            <a:xfrm rot="10800000" flipH="1">
              <a:off x="3267670" y="3567588"/>
              <a:ext cx="2334617" cy="1927253"/>
            </a:xfrm>
            <a:prstGeom prst="straightConnector1">
              <a:avLst/>
            </a:prstGeom>
            <a:noFill/>
            <a:ln w="25400" cap="flat" cmpd="sng">
              <a:solidFill>
                <a:schemeClr val="dk1"/>
              </a:solidFill>
              <a:prstDash val="solid"/>
              <a:round/>
              <a:headEnd type="none" w="med" len="med"/>
              <a:tailEnd type="triangle" w="med" len="med"/>
            </a:ln>
          </p:spPr>
        </p:cxnSp>
      </p:grpSp>
      <p:sp>
        <p:nvSpPr>
          <p:cNvPr id="221" name="Google Shape;221;p6"/>
          <p:cNvSpPr txBox="1"/>
          <p:nvPr/>
        </p:nvSpPr>
        <p:spPr>
          <a:xfrm>
            <a:off x="0" y="6022082"/>
            <a:ext cx="9144000" cy="400110"/>
          </a:xfrm>
          <a:prstGeom prst="rect">
            <a:avLst/>
          </a:prstGeom>
          <a:noFill/>
          <a:ln>
            <a:noFill/>
          </a:ln>
        </p:spPr>
        <p:txBody>
          <a:bodyPr spcFirstLastPara="1" wrap="square" lIns="91425" tIns="45700" rIns="91425" bIns="45700" anchor="t" anchorCtr="0">
            <a:spAutoFit/>
          </a:bodyPr>
          <a:lstStyle/>
          <a:p>
            <a:pPr marL="0" marR="0" lvl="0" indent="0" algn="ctr" rtl="0">
              <a:spcBef>
                <a:spcPts val="0"/>
              </a:spcBef>
              <a:spcAft>
                <a:spcPts val="0"/>
              </a:spcAft>
              <a:buNone/>
            </a:pPr>
            <a:r>
              <a:rPr lang="ja-JP" sz="2000">
                <a:solidFill>
                  <a:schemeClr val="dk1"/>
                </a:solidFill>
                <a:latin typeface="Arial"/>
                <a:ea typeface="Arial"/>
                <a:cs typeface="Arial"/>
                <a:sym typeface="Arial"/>
              </a:rPr>
              <a:t>事業所外を運搬する場合には</a:t>
            </a:r>
            <a:r>
              <a:rPr lang="ja-JP" sz="2000">
                <a:solidFill>
                  <a:schemeClr val="dk1"/>
                </a:solidFill>
                <a:latin typeface="MS PGothic"/>
                <a:ea typeface="MS PGothic"/>
                <a:cs typeface="MS PGothic"/>
                <a:sym typeface="MS PGothic"/>
              </a:rPr>
              <a:t>「</a:t>
            </a:r>
            <a:r>
              <a:rPr lang="ja-JP" sz="2000">
                <a:solidFill>
                  <a:schemeClr val="dk1"/>
                </a:solidFill>
                <a:latin typeface="Arial"/>
                <a:ea typeface="Arial"/>
                <a:cs typeface="Arial"/>
                <a:sym typeface="Arial"/>
              </a:rPr>
              <a:t>放射性同位元素等車両運搬規則</a:t>
            </a:r>
            <a:r>
              <a:rPr lang="ja-JP" sz="2000">
                <a:solidFill>
                  <a:schemeClr val="dk1"/>
                </a:solidFill>
                <a:latin typeface="MS PGothic"/>
                <a:ea typeface="MS PGothic"/>
                <a:cs typeface="MS PGothic"/>
                <a:sym typeface="MS PGothic"/>
              </a:rPr>
              <a:t>」</a:t>
            </a:r>
            <a:endParaRPr sz="2000">
              <a:solidFill>
                <a:schemeClr val="dk1"/>
              </a:solidFill>
              <a:latin typeface="MS PGothic"/>
              <a:ea typeface="MS PGothic"/>
              <a:cs typeface="MS PGothic"/>
              <a:sym typeface="MS PGothic"/>
            </a:endParaRPr>
          </a:p>
        </p:txBody>
      </p:sp>
      <p:grpSp>
        <p:nvGrpSpPr>
          <p:cNvPr id="222" name="Google Shape;222;p6"/>
          <p:cNvGrpSpPr/>
          <p:nvPr/>
        </p:nvGrpSpPr>
        <p:grpSpPr>
          <a:xfrm>
            <a:off x="12525" y="46826"/>
            <a:ext cx="9144000" cy="860127"/>
            <a:chOff x="12526" y="67458"/>
            <a:chExt cx="9144000" cy="860127"/>
          </a:xfrm>
        </p:grpSpPr>
        <p:sp>
          <p:nvSpPr>
            <p:cNvPr id="223" name="Google Shape;223;p6"/>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放射線源別の法規制</a:t>
              </a:r>
              <a:endParaRPr/>
            </a:p>
          </p:txBody>
        </p:sp>
        <p:pic>
          <p:nvPicPr>
            <p:cNvPr id="224" name="Google Shape;224;p6"/>
            <p:cNvPicPr preferRelativeResize="0"/>
            <p:nvPr/>
          </p:nvPicPr>
          <p:blipFill rotWithShape="1">
            <a:blip r:embed="rId3">
              <a:alphaModFix/>
            </a:blip>
            <a:srcRect/>
            <a:stretch/>
          </p:blipFill>
          <p:spPr>
            <a:xfrm>
              <a:off x="64526" y="67458"/>
              <a:ext cx="856700" cy="860127"/>
            </a:xfrm>
            <a:prstGeom prst="rect">
              <a:avLst/>
            </a:prstGeom>
            <a:noFill/>
            <a:ln>
              <a:noFill/>
            </a:ln>
          </p:spPr>
        </p:pic>
      </p:grpSp>
      <p:sp>
        <p:nvSpPr>
          <p:cNvPr id="225" name="Google Shape;225;p6"/>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231"/>
        <p:cNvGrpSpPr/>
        <p:nvPr/>
      </p:nvGrpSpPr>
      <p:grpSpPr>
        <a:xfrm>
          <a:off x="0" y="0"/>
          <a:ext cx="0" cy="0"/>
          <a:chOff x="0" y="0"/>
          <a:chExt cx="0" cy="0"/>
        </a:xfrm>
      </p:grpSpPr>
      <p:grpSp>
        <p:nvGrpSpPr>
          <p:cNvPr id="232" name="Google Shape;232;p7"/>
          <p:cNvGrpSpPr/>
          <p:nvPr/>
        </p:nvGrpSpPr>
        <p:grpSpPr>
          <a:xfrm>
            <a:off x="-12525" y="-3218"/>
            <a:ext cx="9156525" cy="981635"/>
            <a:chOff x="-6263" y="2754"/>
            <a:chExt cx="9156525" cy="981635"/>
          </a:xfrm>
        </p:grpSpPr>
        <p:sp>
          <p:nvSpPr>
            <p:cNvPr id="233" name="Google Shape;233;p7"/>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234" name="Google Shape;234;p7"/>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235" name="Google Shape;235;p7"/>
          <p:cNvSpPr txBox="1"/>
          <p:nvPr/>
        </p:nvSpPr>
        <p:spPr>
          <a:xfrm>
            <a:off x="605791" y="1544980"/>
            <a:ext cx="7943849" cy="5074128"/>
          </a:xfrm>
          <a:prstGeom prst="rect">
            <a:avLst/>
          </a:prstGeom>
          <a:noFill/>
          <a:ln>
            <a:noFill/>
          </a:ln>
        </p:spPr>
        <p:txBody>
          <a:bodyPr spcFirstLastPara="1" wrap="square" lIns="180000" tIns="45700" rIns="91425" bIns="45700" anchor="t" anchorCtr="0">
            <a:noAutofit/>
          </a:bodyPr>
          <a:lstStyle/>
          <a:p>
            <a:pPr marL="0" marR="0" lvl="0" indent="0" algn="l" rtl="0">
              <a:lnSpc>
                <a:spcPct val="128571"/>
              </a:lnSpc>
              <a:spcBef>
                <a:spcPts val="0"/>
              </a:spcBef>
              <a:spcAft>
                <a:spcPts val="0"/>
              </a:spcAft>
              <a:buClr>
                <a:schemeClr val="dk1"/>
              </a:buClr>
              <a:buSzPts val="2800"/>
              <a:buFont typeface="Arial"/>
              <a:buNone/>
            </a:pPr>
            <a:r>
              <a:rPr lang="ja-JP" sz="2800">
                <a:solidFill>
                  <a:schemeClr val="dk1"/>
                </a:solidFill>
                <a:latin typeface="MS Gothic"/>
                <a:ea typeface="MS Gothic"/>
                <a:cs typeface="MS Gothic"/>
                <a:sym typeface="MS Gothic"/>
              </a:rPr>
              <a:t>（目的）第一条</a:t>
            </a:r>
            <a:endParaRPr sz="2800" dirty="0">
              <a:solidFill>
                <a:schemeClr val="dk1"/>
              </a:solidFill>
              <a:latin typeface="MS Gothic"/>
              <a:ea typeface="MS Gothic"/>
              <a:cs typeface="MS Gothic"/>
              <a:sym typeface="MS Gothic"/>
            </a:endParaRPr>
          </a:p>
          <a:p>
            <a:pPr marL="0" marR="0" lvl="0" indent="0" algn="l" rtl="0">
              <a:lnSpc>
                <a:spcPct val="144000"/>
              </a:lnSpc>
              <a:spcBef>
                <a:spcPts val="1000"/>
              </a:spcBef>
              <a:spcAft>
                <a:spcPts val="0"/>
              </a:spcAft>
              <a:buClr>
                <a:schemeClr val="dk1"/>
              </a:buClr>
              <a:buSzPts val="2500"/>
              <a:buFont typeface="Arial"/>
              <a:buNone/>
            </a:pPr>
            <a:r>
              <a:rPr lang="ja-JP" sz="2500">
                <a:solidFill>
                  <a:schemeClr val="dk1"/>
                </a:solidFill>
                <a:latin typeface="MS Gothic"/>
                <a:ea typeface="MS Gothic"/>
                <a:cs typeface="MS Gothic"/>
                <a:sym typeface="MS Gothic"/>
              </a:rPr>
              <a:t>　</a:t>
            </a:r>
            <a:r>
              <a:rPr lang="ja-JP" sz="2500">
                <a:solidFill>
                  <a:schemeClr val="dk1"/>
                </a:solidFill>
                <a:latin typeface="Arial"/>
                <a:ea typeface="Arial"/>
                <a:cs typeface="Arial"/>
                <a:sym typeface="Arial"/>
              </a:rPr>
              <a:t>この法律は、原子力基本法の精神にのっとり、放射性同位元素の使用、販売、賃貸、廃棄その他の取扱い、放射線発生装置の使用及び放射性同位元素又は放射線発生装置から発生した放射線によって汚染された物</a:t>
            </a:r>
            <a:r>
              <a:rPr lang="ja-JP" sz="2500">
                <a:solidFill>
                  <a:schemeClr val="dk1"/>
                </a:solidFill>
                <a:latin typeface="MS PGothic"/>
                <a:ea typeface="MS PGothic"/>
                <a:cs typeface="MS PGothic"/>
                <a:sym typeface="MS PGothic"/>
              </a:rPr>
              <a:t>（</a:t>
            </a:r>
            <a:r>
              <a:rPr lang="ja-JP" sz="2500">
                <a:solidFill>
                  <a:schemeClr val="dk1"/>
                </a:solidFill>
                <a:latin typeface="Arial"/>
                <a:ea typeface="Arial"/>
                <a:cs typeface="Arial"/>
                <a:sym typeface="Arial"/>
              </a:rPr>
              <a:t>以下</a:t>
            </a:r>
            <a:r>
              <a:rPr lang="ja-JP" sz="2500">
                <a:solidFill>
                  <a:schemeClr val="dk1"/>
                </a:solidFill>
                <a:latin typeface="MS PGothic"/>
                <a:ea typeface="MS PGothic"/>
                <a:cs typeface="MS PGothic"/>
                <a:sym typeface="MS PGothic"/>
              </a:rPr>
              <a:t>「</a:t>
            </a:r>
            <a:r>
              <a:rPr lang="ja-JP" sz="2500">
                <a:solidFill>
                  <a:schemeClr val="dk1"/>
                </a:solidFill>
                <a:latin typeface="Arial"/>
                <a:ea typeface="Arial"/>
                <a:cs typeface="Arial"/>
                <a:sym typeface="Arial"/>
              </a:rPr>
              <a:t>放射性汚染物</a:t>
            </a:r>
            <a:r>
              <a:rPr lang="ja-JP" sz="2500">
                <a:solidFill>
                  <a:schemeClr val="dk1"/>
                </a:solidFill>
                <a:latin typeface="MS PGothic"/>
                <a:ea typeface="MS PGothic"/>
                <a:cs typeface="MS PGothic"/>
                <a:sym typeface="MS PGothic"/>
              </a:rPr>
              <a:t>」</a:t>
            </a:r>
            <a:r>
              <a:rPr lang="ja-JP" sz="2500">
                <a:solidFill>
                  <a:schemeClr val="dk1"/>
                </a:solidFill>
                <a:latin typeface="Arial"/>
                <a:ea typeface="Arial"/>
                <a:cs typeface="Arial"/>
                <a:sym typeface="Arial"/>
              </a:rPr>
              <a:t>という</a:t>
            </a:r>
            <a:r>
              <a:rPr lang="ja-JP" sz="2500">
                <a:solidFill>
                  <a:schemeClr val="dk1"/>
                </a:solidFill>
                <a:latin typeface="MS PGothic"/>
                <a:ea typeface="MS PGothic"/>
                <a:cs typeface="MS PGothic"/>
                <a:sym typeface="MS PGothic"/>
              </a:rPr>
              <a:t>。）</a:t>
            </a:r>
            <a:r>
              <a:rPr lang="ja-JP" sz="2500">
                <a:solidFill>
                  <a:schemeClr val="dk1"/>
                </a:solidFill>
                <a:latin typeface="Arial"/>
                <a:ea typeface="Arial"/>
                <a:cs typeface="Arial"/>
                <a:sym typeface="Arial"/>
              </a:rPr>
              <a:t>の廃棄その他の取扱いを規制することにより、これらによる</a:t>
            </a:r>
            <a:r>
              <a:rPr lang="ja-JP" sz="2500">
                <a:solidFill>
                  <a:srgbClr val="C00000"/>
                </a:solidFill>
                <a:latin typeface="Arial"/>
                <a:ea typeface="Arial"/>
                <a:cs typeface="Arial"/>
                <a:sym typeface="Arial"/>
              </a:rPr>
              <a:t>放射線障害を防止</a:t>
            </a:r>
            <a:r>
              <a:rPr lang="ja-JP" sz="2500">
                <a:solidFill>
                  <a:schemeClr val="dk1"/>
                </a:solidFill>
                <a:latin typeface="Arial"/>
                <a:ea typeface="Arial"/>
                <a:cs typeface="Arial"/>
                <a:sym typeface="Arial"/>
              </a:rPr>
              <a:t>し、</a:t>
            </a:r>
            <a:r>
              <a:rPr lang="ja-JP" sz="2500" u="sng">
                <a:solidFill>
                  <a:schemeClr val="dk1"/>
                </a:solidFill>
                <a:latin typeface="Arial"/>
                <a:ea typeface="Arial"/>
                <a:cs typeface="Arial"/>
                <a:sym typeface="Arial"/>
              </a:rPr>
              <a:t>及び特定放射性同位元素を防護して</a:t>
            </a:r>
            <a:r>
              <a:rPr lang="ja-JP" sz="2500">
                <a:solidFill>
                  <a:srgbClr val="C00000"/>
                </a:solidFill>
                <a:latin typeface="Arial"/>
                <a:ea typeface="Arial"/>
                <a:cs typeface="Arial"/>
                <a:sym typeface="Arial"/>
              </a:rPr>
              <a:t>公共の安全を確保</a:t>
            </a:r>
            <a:r>
              <a:rPr lang="ja-JP" sz="2500">
                <a:solidFill>
                  <a:schemeClr val="dk1"/>
                </a:solidFill>
                <a:latin typeface="Arial"/>
                <a:ea typeface="Arial"/>
                <a:cs typeface="Arial"/>
                <a:sym typeface="Arial"/>
              </a:rPr>
              <a:t>することを目的とする。 </a:t>
            </a:r>
            <a:endParaRPr dirty="0"/>
          </a:p>
        </p:txBody>
      </p:sp>
      <p:sp>
        <p:nvSpPr>
          <p:cNvPr id="236" name="Google Shape;236;p7"/>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grpSp>
        <p:nvGrpSpPr>
          <p:cNvPr id="237" name="Google Shape;237;p7"/>
          <p:cNvGrpSpPr/>
          <p:nvPr/>
        </p:nvGrpSpPr>
        <p:grpSpPr>
          <a:xfrm>
            <a:off x="64525" y="46826"/>
            <a:ext cx="9092000" cy="860127"/>
            <a:chOff x="64526" y="67458"/>
            <a:chExt cx="9092000" cy="860127"/>
          </a:xfrm>
        </p:grpSpPr>
        <p:sp>
          <p:nvSpPr>
            <p:cNvPr id="238" name="Google Shape;238;p7"/>
            <p:cNvSpPr txBox="1"/>
            <p:nvPr/>
          </p:nvSpPr>
          <p:spPr>
            <a:xfrm>
              <a:off x="704336" y="259524"/>
              <a:ext cx="8452190" cy="539942"/>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2800">
                  <a:solidFill>
                    <a:srgbClr val="001132"/>
                  </a:solidFill>
                  <a:latin typeface="Meiryo"/>
                  <a:ea typeface="Meiryo"/>
                  <a:cs typeface="Meiryo"/>
                  <a:sym typeface="Meiryo"/>
                </a:rPr>
                <a:t>3）放射性同位元素等の規制に関する法律の目的</a:t>
              </a:r>
              <a:endParaRPr/>
            </a:p>
          </p:txBody>
        </p:sp>
        <p:pic>
          <p:nvPicPr>
            <p:cNvPr id="239" name="Google Shape;239;p7"/>
            <p:cNvPicPr preferRelativeResize="0"/>
            <p:nvPr/>
          </p:nvPicPr>
          <p:blipFill rotWithShape="1">
            <a:blip r:embed="rId3">
              <a:alphaModFix/>
            </a:blip>
            <a:srcRect/>
            <a:stretch/>
          </p:blipFill>
          <p:spPr>
            <a:xfrm>
              <a:off x="64526" y="67458"/>
              <a:ext cx="856700" cy="860127"/>
            </a:xfrm>
            <a:prstGeom prst="rect">
              <a:avLst/>
            </a:prstGeom>
            <a:noFill/>
            <a:ln>
              <a:noFill/>
            </a:ln>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245"/>
        <p:cNvGrpSpPr/>
        <p:nvPr/>
      </p:nvGrpSpPr>
      <p:grpSpPr>
        <a:xfrm>
          <a:off x="0" y="0"/>
          <a:ext cx="0" cy="0"/>
          <a:chOff x="0" y="0"/>
          <a:chExt cx="0" cy="0"/>
        </a:xfrm>
      </p:grpSpPr>
      <p:grpSp>
        <p:nvGrpSpPr>
          <p:cNvPr id="246" name="Google Shape;246;p8"/>
          <p:cNvGrpSpPr/>
          <p:nvPr/>
        </p:nvGrpSpPr>
        <p:grpSpPr>
          <a:xfrm>
            <a:off x="-15002" y="1107"/>
            <a:ext cx="9156525" cy="981635"/>
            <a:chOff x="-6263" y="2754"/>
            <a:chExt cx="9156525" cy="981635"/>
          </a:xfrm>
        </p:grpSpPr>
        <p:sp>
          <p:nvSpPr>
            <p:cNvPr id="247" name="Google Shape;247;p8"/>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248" name="Google Shape;248;p8"/>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249" name="Google Shape;249;p8"/>
          <p:cNvSpPr txBox="1">
            <a:spLocks noGrp="1"/>
          </p:cNvSpPr>
          <p:nvPr>
            <p:ph type="body" idx="1"/>
          </p:nvPr>
        </p:nvSpPr>
        <p:spPr>
          <a:xfrm>
            <a:off x="252000" y="1486247"/>
            <a:ext cx="8640000" cy="4391025"/>
          </a:xfrm>
          <a:prstGeom prst="rect">
            <a:avLst/>
          </a:prstGeom>
          <a:noFill/>
          <a:ln>
            <a:noFill/>
          </a:ln>
        </p:spPr>
        <p:txBody>
          <a:bodyPr spcFirstLastPara="1" wrap="square" lIns="91425" tIns="45700" rIns="91425" bIns="45700" anchor="t" anchorCtr="0">
            <a:normAutofit/>
          </a:bodyPr>
          <a:lstStyle/>
          <a:p>
            <a:pPr marL="0" lvl="0" indent="0" algn="l" rtl="0">
              <a:lnSpc>
                <a:spcPct val="120000"/>
              </a:lnSpc>
              <a:spcBef>
                <a:spcPts val="0"/>
              </a:spcBef>
              <a:spcAft>
                <a:spcPts val="0"/>
              </a:spcAft>
              <a:buClr>
                <a:srgbClr val="2F5597"/>
              </a:buClr>
              <a:buSzPts val="3200"/>
              <a:buNone/>
            </a:pPr>
            <a:r>
              <a:rPr lang="ja-JP" sz="3200">
                <a:solidFill>
                  <a:srgbClr val="2F5597"/>
                </a:solidFill>
                <a:latin typeface="Arial"/>
                <a:ea typeface="Arial"/>
                <a:cs typeface="Arial"/>
                <a:sym typeface="Arial"/>
              </a:rPr>
              <a:t>　</a:t>
            </a:r>
            <a:endParaRPr sz="3800">
              <a:latin typeface="Arial"/>
              <a:ea typeface="Arial"/>
              <a:cs typeface="Arial"/>
              <a:sym typeface="Arial"/>
            </a:endParaRPr>
          </a:p>
        </p:txBody>
      </p:sp>
      <p:sp>
        <p:nvSpPr>
          <p:cNvPr id="250" name="Google Shape;250;p8"/>
          <p:cNvSpPr/>
          <p:nvPr/>
        </p:nvSpPr>
        <p:spPr>
          <a:xfrm>
            <a:off x="252000" y="1283700"/>
            <a:ext cx="8892000" cy="4929555"/>
          </a:xfrm>
          <a:prstGeom prst="rect">
            <a:avLst/>
          </a:prstGeom>
          <a:noFill/>
          <a:ln>
            <a:noFill/>
          </a:ln>
        </p:spPr>
        <p:txBody>
          <a:bodyPr spcFirstLastPara="1" wrap="square" lIns="91425" tIns="45700" rIns="91425" bIns="45700" anchor="t" anchorCtr="0">
            <a:spAutoFit/>
          </a:bodyPr>
          <a:lstStyle/>
          <a:p>
            <a:pPr marL="0" marR="0" lvl="0" indent="0" algn="l" rtl="0">
              <a:spcBef>
                <a:spcPts val="0"/>
              </a:spcBef>
              <a:spcAft>
                <a:spcPts val="0"/>
              </a:spcAft>
              <a:buNone/>
            </a:pPr>
            <a:r>
              <a:rPr lang="ja-JP" sz="2800">
                <a:solidFill>
                  <a:srgbClr val="2F5597"/>
                </a:solidFill>
                <a:latin typeface="MS Gothic"/>
                <a:ea typeface="MS Gothic"/>
                <a:cs typeface="MS Gothic"/>
                <a:sym typeface="MS Gothic"/>
              </a:rPr>
              <a:t>　</a:t>
            </a:r>
            <a:r>
              <a:rPr lang="ja-JP" sz="3200">
                <a:solidFill>
                  <a:srgbClr val="2F5597"/>
                </a:solidFill>
                <a:latin typeface="MS Gothic"/>
                <a:ea typeface="MS Gothic"/>
                <a:cs typeface="MS Gothic"/>
                <a:sym typeface="MS Gothic"/>
              </a:rPr>
              <a:t>放射線業務従事者</a:t>
            </a:r>
            <a:endParaRPr sz="3200">
              <a:solidFill>
                <a:srgbClr val="2F5597"/>
              </a:solidFill>
              <a:latin typeface="MS Gothic"/>
              <a:ea typeface="MS Gothic"/>
              <a:cs typeface="MS Gothic"/>
              <a:sym typeface="MS Gothic"/>
            </a:endParaRPr>
          </a:p>
          <a:p>
            <a:pPr marL="457200" marR="0" lvl="1" indent="0" algn="l" rtl="0">
              <a:lnSpc>
                <a:spcPct val="44444"/>
              </a:lnSpc>
              <a:spcBef>
                <a:spcPts val="500"/>
              </a:spcBef>
              <a:spcAft>
                <a:spcPts val="0"/>
              </a:spcAft>
              <a:buNone/>
            </a:pPr>
            <a:endParaRPr sz="1800" b="0" i="0" u="none" strike="noStrike" cap="none">
              <a:solidFill>
                <a:srgbClr val="000000"/>
              </a:solidFill>
              <a:latin typeface="Arial"/>
              <a:ea typeface="Arial"/>
              <a:cs typeface="Arial"/>
              <a:sym typeface="Arial"/>
            </a:endParaRPr>
          </a:p>
          <a:p>
            <a:pPr marL="685800" marR="0" lvl="1" indent="-228600" algn="l" rtl="0">
              <a:spcBef>
                <a:spcPts val="500"/>
              </a:spcBef>
              <a:spcAft>
                <a:spcPts val="0"/>
              </a:spcAft>
              <a:buClr>
                <a:srgbClr val="000000"/>
              </a:buClr>
              <a:buSzPts val="2600"/>
              <a:buFont typeface="Arial"/>
              <a:buChar char="•"/>
            </a:pPr>
            <a:r>
              <a:rPr lang="ja-JP" sz="2600" b="0" i="0" u="none" strike="noStrike" cap="none">
                <a:solidFill>
                  <a:srgbClr val="000000"/>
                </a:solidFill>
                <a:latin typeface="Arial"/>
                <a:ea typeface="Arial"/>
                <a:cs typeface="Arial"/>
                <a:sym typeface="Arial"/>
              </a:rPr>
              <a:t>定義：RI等の取扱、管理又はこれに付随する業務に</a:t>
            </a:r>
            <a:endParaRPr sz="2600" b="0" i="0" u="none" strike="noStrike" cap="none">
              <a:solidFill>
                <a:srgbClr val="000000"/>
              </a:solidFill>
              <a:latin typeface="Arial"/>
              <a:ea typeface="Arial"/>
              <a:cs typeface="Arial"/>
              <a:sym typeface="Arial"/>
            </a:endParaRPr>
          </a:p>
          <a:p>
            <a:pPr marL="457200" marR="0" lvl="1" indent="0" algn="l" rtl="0">
              <a:spcBef>
                <a:spcPts val="500"/>
              </a:spcBef>
              <a:spcAft>
                <a:spcPts val="0"/>
              </a:spcAft>
              <a:buNone/>
            </a:pPr>
            <a:r>
              <a:rPr lang="ja-JP" sz="2600" b="0" i="0" u="none" strike="noStrike" cap="none">
                <a:solidFill>
                  <a:srgbClr val="000000"/>
                </a:solidFill>
                <a:latin typeface="Arial"/>
                <a:ea typeface="Arial"/>
                <a:cs typeface="Arial"/>
                <a:sym typeface="Arial"/>
              </a:rPr>
              <a:t>　　　  従事するために</a:t>
            </a:r>
            <a:r>
              <a:rPr lang="ja-JP" sz="2600" b="0" i="0" u="none" strike="noStrike" cap="none">
                <a:solidFill>
                  <a:srgbClr val="C00000"/>
                </a:solidFill>
                <a:latin typeface="Arial"/>
                <a:ea typeface="Arial"/>
                <a:cs typeface="Arial"/>
                <a:sym typeface="Arial"/>
              </a:rPr>
              <a:t>管理区域に立ち入る</a:t>
            </a:r>
            <a:r>
              <a:rPr lang="ja-JP" sz="2600" b="0" i="0" u="none" strike="noStrike" cap="none">
                <a:solidFill>
                  <a:srgbClr val="000000"/>
                </a:solidFill>
                <a:latin typeface="Arial"/>
                <a:ea typeface="Arial"/>
                <a:cs typeface="Arial"/>
                <a:sym typeface="Arial"/>
              </a:rPr>
              <a:t>者</a:t>
            </a:r>
            <a:endParaRPr sz="2600" b="0" i="0" u="none" strike="noStrike" cap="none">
              <a:solidFill>
                <a:srgbClr val="000000"/>
              </a:solidFill>
              <a:latin typeface="Arial"/>
              <a:ea typeface="Arial"/>
              <a:cs typeface="Arial"/>
              <a:sym typeface="Arial"/>
            </a:endParaRPr>
          </a:p>
          <a:p>
            <a:pPr marL="457200" marR="0" lvl="1" indent="0" algn="l" rtl="0">
              <a:spcBef>
                <a:spcPts val="500"/>
              </a:spcBef>
              <a:spcAft>
                <a:spcPts val="0"/>
              </a:spcAft>
              <a:buNone/>
            </a:pPr>
            <a:endParaRPr sz="2600" b="0" i="0" u="none" strike="noStrike" cap="none">
              <a:solidFill>
                <a:srgbClr val="000000"/>
              </a:solidFill>
              <a:latin typeface="Arial"/>
              <a:ea typeface="Arial"/>
              <a:cs typeface="Arial"/>
              <a:sym typeface="Arial"/>
            </a:endParaRPr>
          </a:p>
          <a:p>
            <a:pPr marL="685800" marR="0" lvl="1" indent="-228600" algn="l" rtl="0">
              <a:spcBef>
                <a:spcPts val="500"/>
              </a:spcBef>
              <a:spcAft>
                <a:spcPts val="0"/>
              </a:spcAft>
              <a:buClr>
                <a:srgbClr val="000000"/>
              </a:buClr>
              <a:buSzPts val="2600"/>
              <a:buFont typeface="Arial"/>
              <a:buChar char="•"/>
            </a:pPr>
            <a:r>
              <a:rPr lang="ja-JP" sz="2600" b="0" i="0" u="none" strike="noStrike" cap="none">
                <a:solidFill>
                  <a:srgbClr val="000000"/>
                </a:solidFill>
                <a:latin typeface="Arial"/>
                <a:ea typeface="Arial"/>
                <a:cs typeface="Arial"/>
                <a:sym typeface="Arial"/>
              </a:rPr>
              <a:t>以下の管理が必要</a:t>
            </a:r>
            <a:endParaRPr sz="2600" b="0" i="0" u="none" strike="noStrike" cap="none">
              <a:solidFill>
                <a:srgbClr val="000000"/>
              </a:solidFill>
              <a:latin typeface="Arial"/>
              <a:ea typeface="Arial"/>
              <a:cs typeface="Arial"/>
              <a:sym typeface="Arial"/>
            </a:endParaRPr>
          </a:p>
          <a:p>
            <a:pPr marL="1143000" marR="0" lvl="2" indent="-228600" algn="l" rtl="0">
              <a:spcBef>
                <a:spcPts val="500"/>
              </a:spcBef>
              <a:spcAft>
                <a:spcPts val="0"/>
              </a:spcAft>
              <a:buClr>
                <a:srgbClr val="000000"/>
              </a:buClr>
              <a:buSzPts val="2600"/>
              <a:buFont typeface="Arial"/>
              <a:buChar char="•"/>
            </a:pPr>
            <a:r>
              <a:rPr lang="ja-JP" sz="2600" b="0" i="0" u="none" strike="noStrike" cap="none">
                <a:solidFill>
                  <a:srgbClr val="000000"/>
                </a:solidFill>
                <a:latin typeface="Arial"/>
                <a:ea typeface="Arial"/>
                <a:cs typeface="Arial"/>
                <a:sym typeface="Arial"/>
              </a:rPr>
              <a:t>教育・訓練</a:t>
            </a:r>
            <a:endParaRPr sz="2600" b="0" i="0" u="none" strike="noStrike" cap="none">
              <a:solidFill>
                <a:srgbClr val="000000"/>
              </a:solidFill>
              <a:latin typeface="Arial"/>
              <a:ea typeface="Arial"/>
              <a:cs typeface="Arial"/>
              <a:sym typeface="Arial"/>
            </a:endParaRPr>
          </a:p>
          <a:p>
            <a:pPr marL="1143000" marR="0" lvl="2" indent="-228600" algn="l" rtl="0">
              <a:spcBef>
                <a:spcPts val="500"/>
              </a:spcBef>
              <a:spcAft>
                <a:spcPts val="0"/>
              </a:spcAft>
              <a:buClr>
                <a:srgbClr val="000000"/>
              </a:buClr>
              <a:buSzPts val="2600"/>
              <a:buFont typeface="Arial"/>
              <a:buChar char="•"/>
            </a:pPr>
            <a:r>
              <a:rPr lang="ja-JP" sz="2600" b="0" i="0" u="none" strike="noStrike" cap="none">
                <a:solidFill>
                  <a:srgbClr val="000000"/>
                </a:solidFill>
                <a:latin typeface="Arial"/>
                <a:ea typeface="Arial"/>
                <a:cs typeface="Arial"/>
                <a:sym typeface="Arial"/>
              </a:rPr>
              <a:t>健康診断</a:t>
            </a:r>
            <a:endParaRPr sz="2600" b="0" i="0" u="none" strike="noStrike" cap="none">
              <a:solidFill>
                <a:srgbClr val="000000"/>
              </a:solidFill>
              <a:latin typeface="Arial"/>
              <a:ea typeface="Arial"/>
              <a:cs typeface="Arial"/>
              <a:sym typeface="Arial"/>
            </a:endParaRPr>
          </a:p>
          <a:p>
            <a:pPr marL="1143000" marR="0" lvl="2" indent="-228600" algn="l" rtl="0">
              <a:spcBef>
                <a:spcPts val="500"/>
              </a:spcBef>
              <a:spcAft>
                <a:spcPts val="0"/>
              </a:spcAft>
              <a:buClr>
                <a:srgbClr val="000000"/>
              </a:buClr>
              <a:buSzPts val="2600"/>
              <a:buFont typeface="Arial"/>
              <a:buChar char="•"/>
            </a:pPr>
            <a:r>
              <a:rPr lang="ja-JP" sz="2600" b="0" i="0" u="none" strike="noStrike" cap="none">
                <a:solidFill>
                  <a:srgbClr val="000000"/>
                </a:solidFill>
                <a:latin typeface="Arial"/>
                <a:ea typeface="Arial"/>
                <a:cs typeface="Arial"/>
                <a:sym typeface="Arial"/>
              </a:rPr>
              <a:t>被ばく線量の測定・算定</a:t>
            </a:r>
            <a:endParaRPr sz="2600" b="0" i="0" u="none" strike="noStrike" cap="none">
              <a:solidFill>
                <a:srgbClr val="000000"/>
              </a:solidFill>
              <a:latin typeface="Arial"/>
              <a:ea typeface="Arial"/>
              <a:cs typeface="Arial"/>
              <a:sym typeface="Arial"/>
            </a:endParaRPr>
          </a:p>
          <a:p>
            <a:pPr marL="1143000" marR="0" lvl="2" indent="-228600" algn="l" rtl="0">
              <a:spcBef>
                <a:spcPts val="500"/>
              </a:spcBef>
              <a:spcAft>
                <a:spcPts val="0"/>
              </a:spcAft>
              <a:buClr>
                <a:srgbClr val="000000"/>
              </a:buClr>
              <a:buSzPts val="2600"/>
              <a:buFont typeface="Arial"/>
              <a:buChar char="•"/>
            </a:pPr>
            <a:r>
              <a:rPr lang="ja-JP" sz="2600" b="0" i="0" u="none" strike="noStrike" cap="none">
                <a:solidFill>
                  <a:srgbClr val="000000"/>
                </a:solidFill>
                <a:latin typeface="Arial"/>
                <a:ea typeface="Arial"/>
                <a:cs typeface="Arial"/>
                <a:sym typeface="Arial"/>
              </a:rPr>
              <a:t>記録の交付・保管</a:t>
            </a:r>
            <a:endParaRPr sz="2600" b="0" i="0" u="none" strike="noStrike" cap="none">
              <a:solidFill>
                <a:srgbClr val="000000"/>
              </a:solidFill>
              <a:latin typeface="Arial"/>
              <a:ea typeface="Arial"/>
              <a:cs typeface="Arial"/>
              <a:sym typeface="Arial"/>
            </a:endParaRPr>
          </a:p>
          <a:p>
            <a:pPr marL="1143000" marR="0" lvl="2" indent="-228600" algn="l" rtl="0">
              <a:spcBef>
                <a:spcPts val="500"/>
              </a:spcBef>
              <a:spcAft>
                <a:spcPts val="0"/>
              </a:spcAft>
              <a:buClr>
                <a:srgbClr val="000000"/>
              </a:buClr>
              <a:buSzPts val="2600"/>
              <a:buFont typeface="Arial"/>
              <a:buChar char="•"/>
            </a:pPr>
            <a:r>
              <a:rPr lang="ja-JP" sz="2600" b="0" i="0" u="none" strike="noStrike" cap="none">
                <a:solidFill>
                  <a:srgbClr val="000000"/>
                </a:solidFill>
                <a:latin typeface="Arial"/>
                <a:ea typeface="Arial"/>
                <a:cs typeface="Arial"/>
                <a:sym typeface="Arial"/>
              </a:rPr>
              <a:t>放射線障害のおそれのある者への措置</a:t>
            </a:r>
            <a:endParaRPr sz="2600" b="0" i="0" u="none" strike="noStrike" cap="none">
              <a:solidFill>
                <a:srgbClr val="000000"/>
              </a:solidFill>
              <a:latin typeface="Arial"/>
              <a:ea typeface="Arial"/>
              <a:cs typeface="Arial"/>
              <a:sym typeface="Arial"/>
            </a:endParaRPr>
          </a:p>
        </p:txBody>
      </p:sp>
      <p:sp>
        <p:nvSpPr>
          <p:cNvPr id="251" name="Google Shape;251;p8"/>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grpSp>
        <p:nvGrpSpPr>
          <p:cNvPr id="252" name="Google Shape;252;p8"/>
          <p:cNvGrpSpPr/>
          <p:nvPr/>
        </p:nvGrpSpPr>
        <p:grpSpPr>
          <a:xfrm>
            <a:off x="12525" y="46826"/>
            <a:ext cx="9144000" cy="860127"/>
            <a:chOff x="12526" y="67458"/>
            <a:chExt cx="9144000" cy="860127"/>
          </a:xfrm>
        </p:grpSpPr>
        <p:sp>
          <p:nvSpPr>
            <p:cNvPr id="253" name="Google Shape;253;p8"/>
            <p:cNvSpPr txBox="1"/>
            <p:nvPr/>
          </p:nvSpPr>
          <p:spPr>
            <a:xfrm>
              <a:off x="12526" y="197969"/>
              <a:ext cx="9144000" cy="663053"/>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600">
                  <a:solidFill>
                    <a:srgbClr val="001132"/>
                  </a:solidFill>
                  <a:latin typeface="Meiryo"/>
                  <a:ea typeface="Meiryo"/>
                  <a:cs typeface="Meiryo"/>
                  <a:sym typeface="Meiryo"/>
                </a:rPr>
                <a:t>4）放射線業務従事者の義務</a:t>
              </a:r>
              <a:endParaRPr/>
            </a:p>
          </p:txBody>
        </p:sp>
        <p:pic>
          <p:nvPicPr>
            <p:cNvPr id="254" name="Google Shape;254;p8"/>
            <p:cNvPicPr preferRelativeResize="0"/>
            <p:nvPr/>
          </p:nvPicPr>
          <p:blipFill rotWithShape="1">
            <a:blip r:embed="rId3">
              <a:alphaModFix/>
            </a:blip>
            <a:srcRect/>
            <a:stretch/>
          </p:blipFill>
          <p:spPr>
            <a:xfrm>
              <a:off x="64526" y="67458"/>
              <a:ext cx="856700" cy="860127"/>
            </a:xfrm>
            <a:prstGeom prst="rect">
              <a:avLst/>
            </a:prstGeom>
            <a:noFill/>
            <a:ln>
              <a:noFill/>
            </a:ln>
          </p:spPr>
        </p:pic>
      </p:gr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260"/>
        <p:cNvGrpSpPr/>
        <p:nvPr/>
      </p:nvGrpSpPr>
      <p:grpSpPr>
        <a:xfrm>
          <a:off x="0" y="0"/>
          <a:ext cx="0" cy="0"/>
          <a:chOff x="0" y="0"/>
          <a:chExt cx="0" cy="0"/>
        </a:xfrm>
      </p:grpSpPr>
      <p:grpSp>
        <p:nvGrpSpPr>
          <p:cNvPr id="261" name="Google Shape;261;p9"/>
          <p:cNvGrpSpPr/>
          <p:nvPr/>
        </p:nvGrpSpPr>
        <p:grpSpPr>
          <a:xfrm>
            <a:off x="-12525" y="-7515"/>
            <a:ext cx="9156525" cy="981635"/>
            <a:chOff x="-6263" y="2754"/>
            <a:chExt cx="9156525" cy="981635"/>
          </a:xfrm>
        </p:grpSpPr>
        <p:sp>
          <p:nvSpPr>
            <p:cNvPr id="262" name="Google Shape;262;p9"/>
            <p:cNvSpPr/>
            <p:nvPr/>
          </p:nvSpPr>
          <p:spPr>
            <a:xfrm>
              <a:off x="-6263" y="2754"/>
              <a:ext cx="9156525" cy="981635"/>
            </a:xfrm>
            <a:prstGeom prst="rect">
              <a:avLst/>
            </a:prstGeom>
            <a:solidFill>
              <a:srgbClr val="D4E5F7"/>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dk1"/>
                </a:buClr>
                <a:buSzPts val="1800"/>
                <a:buFont typeface="Arial"/>
                <a:buNone/>
              </a:pPr>
              <a:endParaRPr sz="1800" b="0" i="0" u="none" strike="noStrike" cap="none">
                <a:solidFill>
                  <a:srgbClr val="FFFFFF"/>
                </a:solidFill>
                <a:latin typeface="Arial"/>
                <a:ea typeface="Arial"/>
                <a:cs typeface="Arial"/>
                <a:sym typeface="Arial"/>
              </a:endParaRPr>
            </a:p>
          </p:txBody>
        </p:sp>
        <p:cxnSp>
          <p:nvCxnSpPr>
            <p:cNvPr id="263" name="Google Shape;263;p9"/>
            <p:cNvCxnSpPr/>
            <p:nvPr/>
          </p:nvCxnSpPr>
          <p:spPr>
            <a:xfrm>
              <a:off x="-4952" y="980092"/>
              <a:ext cx="9143146" cy="4297"/>
            </a:xfrm>
            <a:prstGeom prst="straightConnector1">
              <a:avLst/>
            </a:prstGeom>
            <a:noFill/>
            <a:ln w="50800" cap="flat" cmpd="sng">
              <a:solidFill>
                <a:srgbClr val="BFBFBF"/>
              </a:solidFill>
              <a:prstDash val="solid"/>
              <a:miter lim="800000"/>
              <a:headEnd type="none" w="sm" len="sm"/>
              <a:tailEnd type="none" w="sm" len="sm"/>
            </a:ln>
          </p:spPr>
        </p:cxnSp>
      </p:grpSp>
      <p:sp>
        <p:nvSpPr>
          <p:cNvPr id="264" name="Google Shape;264;p9"/>
          <p:cNvSpPr txBox="1">
            <a:spLocks noGrp="1"/>
          </p:cNvSpPr>
          <p:nvPr>
            <p:ph type="body" idx="1"/>
          </p:nvPr>
        </p:nvSpPr>
        <p:spPr>
          <a:xfrm>
            <a:off x="252000" y="1309819"/>
            <a:ext cx="8640000" cy="1371832"/>
          </a:xfrm>
          <a:prstGeom prst="rect">
            <a:avLst/>
          </a:prstGeom>
          <a:noFill/>
          <a:ln>
            <a:noFill/>
          </a:ln>
        </p:spPr>
        <p:txBody>
          <a:bodyPr spcFirstLastPara="1" wrap="square" lIns="91425" tIns="45700" rIns="91425" bIns="45700" anchor="t" anchorCtr="0">
            <a:normAutofit/>
          </a:bodyPr>
          <a:lstStyle/>
          <a:p>
            <a:pPr marL="228600" lvl="0" indent="-228600" algn="l" rtl="0">
              <a:lnSpc>
                <a:spcPct val="90000"/>
              </a:lnSpc>
              <a:spcBef>
                <a:spcPts val="0"/>
              </a:spcBef>
              <a:spcAft>
                <a:spcPts val="0"/>
              </a:spcAft>
              <a:buClr>
                <a:schemeClr val="dk1"/>
              </a:buClr>
              <a:buSzPts val="2400"/>
              <a:buChar char="•"/>
            </a:pPr>
            <a:r>
              <a:rPr lang="ja-JP" sz="2400">
                <a:latin typeface="Arial"/>
                <a:ea typeface="Arial"/>
                <a:cs typeface="Arial"/>
                <a:sym typeface="Arial"/>
              </a:rPr>
              <a:t>放射線業務従事者の教育訓練の</a:t>
            </a:r>
            <a:r>
              <a:rPr lang="ja-JP" sz="2400">
                <a:solidFill>
                  <a:srgbClr val="C00000"/>
                </a:solidFill>
                <a:latin typeface="Arial"/>
                <a:ea typeface="Arial"/>
                <a:cs typeface="Arial"/>
                <a:sym typeface="Arial"/>
              </a:rPr>
              <a:t>最低時間数</a:t>
            </a:r>
            <a:r>
              <a:rPr lang="ja-JP" sz="2400">
                <a:latin typeface="Arial"/>
                <a:ea typeface="Arial"/>
                <a:cs typeface="Arial"/>
                <a:sym typeface="Arial"/>
              </a:rPr>
              <a:t>が法令に定められている。</a:t>
            </a:r>
            <a:endParaRPr sz="2400">
              <a:latin typeface="Arial"/>
              <a:ea typeface="Arial"/>
              <a:cs typeface="Arial"/>
              <a:sym typeface="Arial"/>
            </a:endParaRPr>
          </a:p>
          <a:p>
            <a:pPr marL="228600" lvl="0" indent="-228600" algn="l" rtl="0">
              <a:lnSpc>
                <a:spcPct val="90000"/>
              </a:lnSpc>
              <a:spcBef>
                <a:spcPts val="1000"/>
              </a:spcBef>
              <a:spcAft>
                <a:spcPts val="0"/>
              </a:spcAft>
              <a:buClr>
                <a:schemeClr val="dk1"/>
              </a:buClr>
              <a:buSzPts val="2400"/>
              <a:buChar char="•"/>
            </a:pPr>
            <a:r>
              <a:rPr lang="ja-JP" sz="2400">
                <a:latin typeface="Arial"/>
                <a:ea typeface="Arial"/>
                <a:cs typeface="Arial"/>
                <a:sym typeface="Arial"/>
              </a:rPr>
              <a:t>具体的な時間・内容は、各事業所が実態に応じて決める。</a:t>
            </a:r>
            <a:endParaRPr sz="2400">
              <a:latin typeface="Arial"/>
              <a:ea typeface="Arial"/>
              <a:cs typeface="Arial"/>
              <a:sym typeface="Arial"/>
            </a:endParaRPr>
          </a:p>
        </p:txBody>
      </p:sp>
      <p:graphicFrame>
        <p:nvGraphicFramePr>
          <p:cNvPr id="265" name="Google Shape;265;p9"/>
          <p:cNvGraphicFramePr/>
          <p:nvPr/>
        </p:nvGraphicFramePr>
        <p:xfrm>
          <a:off x="248195" y="2813437"/>
          <a:ext cx="8642725" cy="3475050"/>
        </p:xfrm>
        <a:graphic>
          <a:graphicData uri="http://schemas.openxmlformats.org/drawingml/2006/table">
            <a:tbl>
              <a:tblPr firstRow="1" bandRow="1">
                <a:noFill/>
                <a:tableStyleId>{0F68433C-9067-49A5-95E9-15CA20C8B148}</a:tableStyleId>
              </a:tblPr>
              <a:tblGrid>
                <a:gridCol w="1562750">
                  <a:extLst>
                    <a:ext uri="{9D8B030D-6E8A-4147-A177-3AD203B41FA5}">
                      <a16:colId xmlns:a16="http://schemas.microsoft.com/office/drawing/2014/main" val="20000"/>
                    </a:ext>
                  </a:extLst>
                </a:gridCol>
                <a:gridCol w="1606250">
                  <a:extLst>
                    <a:ext uri="{9D8B030D-6E8A-4147-A177-3AD203B41FA5}">
                      <a16:colId xmlns:a16="http://schemas.microsoft.com/office/drawing/2014/main" val="20001"/>
                    </a:ext>
                  </a:extLst>
                </a:gridCol>
                <a:gridCol w="2122125">
                  <a:extLst>
                    <a:ext uri="{9D8B030D-6E8A-4147-A177-3AD203B41FA5}">
                      <a16:colId xmlns:a16="http://schemas.microsoft.com/office/drawing/2014/main" val="20002"/>
                    </a:ext>
                  </a:extLst>
                </a:gridCol>
                <a:gridCol w="3351600">
                  <a:extLst>
                    <a:ext uri="{9D8B030D-6E8A-4147-A177-3AD203B41FA5}">
                      <a16:colId xmlns:a16="http://schemas.microsoft.com/office/drawing/2014/main" val="20003"/>
                    </a:ext>
                  </a:extLst>
                </a:gridCol>
              </a:tblGrid>
              <a:tr h="1463225">
                <a:tc>
                  <a:txBody>
                    <a:bodyPr/>
                    <a:lstStyle/>
                    <a:p>
                      <a:pPr marL="0" marR="0" lvl="0" indent="0" algn="ctr" rtl="0">
                        <a:spcBef>
                          <a:spcPts val="0"/>
                        </a:spcBef>
                        <a:spcAft>
                          <a:spcPts val="0"/>
                        </a:spcAft>
                        <a:buNone/>
                      </a:pPr>
                      <a:endParaRPr sz="1800" u="none" strike="noStrike" cap="none">
                        <a:latin typeface="Arial"/>
                        <a:ea typeface="Arial"/>
                        <a:cs typeface="Arial"/>
                        <a:sym typeface="Arial"/>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ja-JP" sz="1900" b="0" u="none" strike="noStrike" cap="none">
                          <a:solidFill>
                            <a:schemeClr val="dk1"/>
                          </a:solidFill>
                          <a:latin typeface="Arial"/>
                          <a:ea typeface="Arial"/>
                          <a:cs typeface="Arial"/>
                          <a:sym typeface="Arial"/>
                        </a:rPr>
                        <a:t>放射線の</a:t>
                      </a:r>
                      <a:endParaRPr sz="1900" b="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r>
                        <a:rPr lang="ja-JP" sz="1900" b="0" u="none" strike="noStrike" cap="none">
                          <a:solidFill>
                            <a:schemeClr val="dk1"/>
                          </a:solidFill>
                          <a:latin typeface="Arial"/>
                          <a:ea typeface="Arial"/>
                          <a:cs typeface="Arial"/>
                          <a:sym typeface="Arial"/>
                        </a:rPr>
                        <a:t>人体に</a:t>
                      </a:r>
                      <a:endParaRPr sz="1900" b="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r>
                        <a:rPr lang="ja-JP" sz="1900" b="0" u="none" strike="noStrike" cap="none">
                          <a:solidFill>
                            <a:schemeClr val="dk1"/>
                          </a:solidFill>
                          <a:latin typeface="Arial"/>
                          <a:ea typeface="Arial"/>
                          <a:cs typeface="Arial"/>
                          <a:sym typeface="Arial"/>
                        </a:rPr>
                        <a:t>与える影響</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FDFDF"/>
                    </a:solidFill>
                  </a:tcPr>
                </a:tc>
                <a:tc>
                  <a:txBody>
                    <a:bodyPr/>
                    <a:lstStyle/>
                    <a:p>
                      <a:pPr marL="0" marR="0" lvl="0" indent="0" algn="ctr" rtl="0">
                        <a:spcBef>
                          <a:spcPts val="0"/>
                        </a:spcBef>
                        <a:spcAft>
                          <a:spcPts val="0"/>
                        </a:spcAft>
                        <a:buNone/>
                      </a:pPr>
                      <a:r>
                        <a:rPr lang="ja-JP" sz="1900" b="0" u="none" strike="noStrike" cap="none">
                          <a:solidFill>
                            <a:schemeClr val="dk1"/>
                          </a:solidFill>
                          <a:latin typeface="Arial"/>
                          <a:ea typeface="Arial"/>
                          <a:cs typeface="Arial"/>
                          <a:sym typeface="Arial"/>
                        </a:rPr>
                        <a:t>放射性同位元素等または放射線発生装置の安全取扱い</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FDFDF"/>
                    </a:solidFill>
                  </a:tcPr>
                </a:tc>
                <a:tc>
                  <a:txBody>
                    <a:bodyPr/>
                    <a:lstStyle/>
                    <a:p>
                      <a:pPr marL="0" marR="0" lvl="0" indent="0" algn="ctr" rtl="0">
                        <a:spcBef>
                          <a:spcPts val="0"/>
                        </a:spcBef>
                        <a:spcAft>
                          <a:spcPts val="0"/>
                        </a:spcAft>
                        <a:buNone/>
                      </a:pPr>
                      <a:r>
                        <a:rPr lang="ja-JP" sz="1900" b="0" u="none" strike="noStrike" cap="none">
                          <a:solidFill>
                            <a:schemeClr val="dk1"/>
                          </a:solidFill>
                          <a:latin typeface="Arial"/>
                          <a:ea typeface="Arial"/>
                          <a:cs typeface="Arial"/>
                          <a:sym typeface="Arial"/>
                        </a:rPr>
                        <a:t>放射性同位元素及び放射線発生装置による放射線障害の</a:t>
                      </a:r>
                      <a:endParaRPr sz="1900" b="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r>
                        <a:rPr lang="ja-JP" sz="1900" b="0" u="none" strike="noStrike" cap="none">
                          <a:solidFill>
                            <a:schemeClr val="dk1"/>
                          </a:solidFill>
                          <a:latin typeface="Arial"/>
                          <a:ea typeface="Arial"/>
                          <a:cs typeface="Arial"/>
                          <a:sym typeface="Arial"/>
                        </a:rPr>
                        <a:t>防止に関する法令</a:t>
                      </a:r>
                      <a:endParaRPr sz="1900" b="0" u="none" strike="noStrike" cap="none">
                        <a:solidFill>
                          <a:schemeClr val="dk1"/>
                        </a:solidFill>
                        <a:latin typeface="Arial"/>
                        <a:ea typeface="Arial"/>
                        <a:cs typeface="Arial"/>
                        <a:sym typeface="Arial"/>
                      </a:endParaRPr>
                    </a:p>
                    <a:p>
                      <a:pPr marL="0" marR="0" lvl="0" indent="0" algn="ctr" rtl="0">
                        <a:spcBef>
                          <a:spcPts val="0"/>
                        </a:spcBef>
                        <a:spcAft>
                          <a:spcPts val="0"/>
                        </a:spcAft>
                        <a:buNone/>
                      </a:pPr>
                      <a:r>
                        <a:rPr lang="ja-JP" sz="1900" b="0" u="none" strike="noStrike" cap="none">
                          <a:solidFill>
                            <a:schemeClr val="dk1"/>
                          </a:solidFill>
                          <a:latin typeface="Arial"/>
                          <a:ea typeface="Arial"/>
                          <a:cs typeface="Arial"/>
                          <a:sym typeface="Arial"/>
                        </a:rPr>
                        <a:t>および放射線障害予防規程</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rgbClr val="DFDFDF"/>
                    </a:solidFill>
                  </a:tcPr>
                </a:tc>
                <a:extLst>
                  <a:ext uri="{0D108BD9-81ED-4DB2-BD59-A6C34878D82A}">
                    <a16:rowId xmlns:a16="http://schemas.microsoft.com/office/drawing/2014/main" val="10000"/>
                  </a:ext>
                </a:extLst>
              </a:tr>
              <a:tr h="1005975">
                <a:tc>
                  <a:txBody>
                    <a:bodyPr/>
                    <a:lstStyle/>
                    <a:p>
                      <a:pPr marL="0" marR="0" lvl="0" indent="0" algn="l" rtl="0">
                        <a:spcBef>
                          <a:spcPts val="0"/>
                        </a:spcBef>
                        <a:spcAft>
                          <a:spcPts val="0"/>
                        </a:spcAft>
                        <a:buNone/>
                      </a:pPr>
                      <a:r>
                        <a:rPr lang="ja-JP" sz="2000" b="0" u="none" strike="noStrike" cap="none">
                          <a:latin typeface="MS Gothic"/>
                          <a:ea typeface="MS Gothic"/>
                          <a:cs typeface="MS Gothic"/>
                          <a:sym typeface="MS Gothic"/>
                        </a:rPr>
                        <a:t>初めて</a:t>
                      </a:r>
                      <a:endParaRPr sz="2000" b="0" u="none" strike="noStrike" cap="none">
                        <a:latin typeface="MS Gothic"/>
                        <a:ea typeface="MS Gothic"/>
                        <a:cs typeface="MS Gothic"/>
                        <a:sym typeface="MS Gothic"/>
                      </a:endParaRPr>
                    </a:p>
                    <a:p>
                      <a:pPr marL="0" marR="0" lvl="0" indent="0" algn="l" rtl="0">
                        <a:spcBef>
                          <a:spcPts val="0"/>
                        </a:spcBef>
                        <a:spcAft>
                          <a:spcPts val="0"/>
                        </a:spcAft>
                        <a:buNone/>
                      </a:pPr>
                      <a:r>
                        <a:rPr lang="ja-JP" sz="2000" b="0" u="none" strike="noStrike" cap="none">
                          <a:latin typeface="MS Gothic"/>
                          <a:ea typeface="MS Gothic"/>
                          <a:cs typeface="MS Gothic"/>
                          <a:sym typeface="MS Gothic"/>
                        </a:rPr>
                        <a:t>管理区域に</a:t>
                      </a:r>
                      <a:endParaRPr sz="2000" b="0" u="none" strike="noStrike" cap="none">
                        <a:latin typeface="MS Gothic"/>
                        <a:ea typeface="MS Gothic"/>
                        <a:cs typeface="MS Gothic"/>
                        <a:sym typeface="MS Gothic"/>
                      </a:endParaRPr>
                    </a:p>
                    <a:p>
                      <a:pPr marL="0" marR="0" lvl="0" indent="0" algn="l" rtl="0">
                        <a:spcBef>
                          <a:spcPts val="0"/>
                        </a:spcBef>
                        <a:spcAft>
                          <a:spcPts val="0"/>
                        </a:spcAft>
                        <a:buNone/>
                      </a:pPr>
                      <a:r>
                        <a:rPr lang="ja-JP" sz="2000" b="0" u="none" strike="noStrike" cap="none">
                          <a:latin typeface="MS Gothic"/>
                          <a:ea typeface="MS Gothic"/>
                          <a:cs typeface="MS Gothic"/>
                          <a:sym typeface="MS Gothic"/>
                        </a:rPr>
                        <a:t>立ち入る前</a:t>
                      </a:r>
                      <a:endParaRPr sz="2000" b="0" u="none" strike="noStrike" cap="none">
                        <a:solidFill>
                          <a:schemeClr val="dk1"/>
                        </a:solidFill>
                        <a:latin typeface="MS Gothic"/>
                        <a:ea typeface="MS Gothic"/>
                        <a:cs typeface="MS Gothic"/>
                        <a:sym typeface="MS Gothic"/>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1"/>
                    </a:solidFill>
                  </a:tcPr>
                </a:tc>
                <a:tc>
                  <a:txBody>
                    <a:bodyPr/>
                    <a:lstStyle/>
                    <a:p>
                      <a:pPr marL="0" marR="0" lvl="0" indent="0" algn="ctr" rtl="0">
                        <a:spcBef>
                          <a:spcPts val="0"/>
                        </a:spcBef>
                        <a:spcAft>
                          <a:spcPts val="0"/>
                        </a:spcAft>
                        <a:buNone/>
                      </a:pPr>
                      <a:r>
                        <a:rPr lang="ja-JP" sz="2400" b="0" u="none" strike="noStrike" cap="none">
                          <a:latin typeface="MS Gothic"/>
                          <a:ea typeface="MS Gothic"/>
                          <a:cs typeface="MS Gothic"/>
                          <a:sym typeface="MS Gothic"/>
                        </a:rPr>
                        <a:t>30分</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ja-JP" sz="2400" b="0" u="none" strike="noStrike" cap="none">
                          <a:latin typeface="MS Gothic"/>
                          <a:ea typeface="MS Gothic"/>
                          <a:cs typeface="MS Gothic"/>
                          <a:sym typeface="MS Gothic"/>
                        </a:rPr>
                        <a:t>1時間</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a:txBody>
                    <a:bodyPr/>
                    <a:lstStyle/>
                    <a:p>
                      <a:pPr marL="0" marR="0" lvl="0" indent="0" algn="ctr" rtl="0">
                        <a:spcBef>
                          <a:spcPts val="0"/>
                        </a:spcBef>
                        <a:spcAft>
                          <a:spcPts val="0"/>
                        </a:spcAft>
                        <a:buNone/>
                      </a:pPr>
                      <a:r>
                        <a:rPr lang="ja-JP" sz="2400" b="0" u="none" strike="noStrike" cap="none">
                          <a:latin typeface="MS Gothic"/>
                          <a:ea typeface="MS Gothic"/>
                          <a:cs typeface="MS Gothic"/>
                          <a:sym typeface="MS Gothic"/>
                        </a:rPr>
                        <a:t>30分</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extLst>
                  <a:ext uri="{0D108BD9-81ED-4DB2-BD59-A6C34878D82A}">
                    <a16:rowId xmlns:a16="http://schemas.microsoft.com/office/drawing/2014/main" val="10001"/>
                  </a:ext>
                </a:extLst>
              </a:tr>
              <a:tr h="1005850">
                <a:tc>
                  <a:txBody>
                    <a:bodyPr/>
                    <a:lstStyle/>
                    <a:p>
                      <a:pPr marL="0" marR="0" lvl="1" indent="0" algn="l" rtl="0">
                        <a:lnSpc>
                          <a:spcPct val="100000"/>
                        </a:lnSpc>
                        <a:spcBef>
                          <a:spcPts val="0"/>
                        </a:spcBef>
                        <a:spcAft>
                          <a:spcPts val="0"/>
                        </a:spcAft>
                        <a:buClr>
                          <a:schemeClr val="dk1"/>
                        </a:buClr>
                        <a:buSzPts val="2000"/>
                        <a:buFont typeface="MS Gothic"/>
                        <a:buNone/>
                      </a:pPr>
                      <a:r>
                        <a:rPr lang="ja-JP" sz="2000" b="0" u="none" strike="noStrike" cap="none">
                          <a:latin typeface="MS Gothic"/>
                          <a:ea typeface="MS Gothic"/>
                          <a:cs typeface="MS Gothic"/>
                          <a:sym typeface="MS Gothic"/>
                        </a:rPr>
                        <a:t>立ち入り後</a:t>
                      </a:r>
                      <a:endParaRPr sz="2000" b="0" u="none" strike="noStrike" cap="none">
                        <a:latin typeface="MS Gothic"/>
                        <a:ea typeface="MS Gothic"/>
                        <a:cs typeface="MS Gothic"/>
                        <a:sym typeface="MS Gothic"/>
                      </a:endParaRPr>
                    </a:p>
                    <a:p>
                      <a:pPr marL="0" marR="0" lvl="1" indent="0" algn="l" rtl="0">
                        <a:lnSpc>
                          <a:spcPct val="100000"/>
                        </a:lnSpc>
                        <a:spcBef>
                          <a:spcPts val="0"/>
                        </a:spcBef>
                        <a:spcAft>
                          <a:spcPts val="0"/>
                        </a:spcAft>
                        <a:buClr>
                          <a:schemeClr val="dk1"/>
                        </a:buClr>
                        <a:buSzPts val="2000"/>
                        <a:buFont typeface="MS Gothic"/>
                        <a:buNone/>
                      </a:pPr>
                      <a:r>
                        <a:rPr lang="ja-JP" sz="2000" b="0" u="none" strike="noStrike" cap="none">
                          <a:latin typeface="MS Gothic"/>
                          <a:ea typeface="MS Gothic"/>
                          <a:cs typeface="MS Gothic"/>
                          <a:sym typeface="MS Gothic"/>
                        </a:rPr>
                        <a:t>各年度ごと</a:t>
                      </a:r>
                      <a:endParaRPr sz="2000" b="0" u="none" strike="noStrike" cap="none">
                        <a:solidFill>
                          <a:schemeClr val="dk1"/>
                        </a:solidFill>
                        <a:latin typeface="MS Gothic"/>
                        <a:ea typeface="MS Gothic"/>
                        <a:cs typeface="MS Gothic"/>
                        <a:sym typeface="MS Gothic"/>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solidFill>
                      <a:schemeClr val="accent1"/>
                    </a:solidFill>
                  </a:tcPr>
                </a:tc>
                <a:tc gridSpan="3">
                  <a:txBody>
                    <a:bodyPr/>
                    <a:lstStyle/>
                    <a:p>
                      <a:pPr marL="0" marR="0" lvl="0" indent="0" algn="ctr" rtl="0">
                        <a:spcBef>
                          <a:spcPts val="0"/>
                        </a:spcBef>
                        <a:spcAft>
                          <a:spcPts val="0"/>
                        </a:spcAft>
                        <a:buNone/>
                      </a:pPr>
                      <a:r>
                        <a:rPr lang="ja-JP" sz="2000" b="0" u="none" strike="noStrike" cap="none">
                          <a:latin typeface="MS Gothic"/>
                          <a:ea typeface="MS Gothic"/>
                          <a:cs typeface="MS Gothic"/>
                          <a:sym typeface="MS Gothic"/>
                        </a:rPr>
                        <a:t>時間の規定なし</a:t>
                      </a:r>
                      <a:endParaRPr/>
                    </a:p>
                  </a:txBody>
                  <a:tcPr marL="91450" marR="91450" marT="45725" marB="45725" anchor="ctr">
                    <a:lnL w="12700" cap="flat" cmpd="sng">
                      <a:solidFill>
                        <a:schemeClr val="dk1"/>
                      </a:solidFill>
                      <a:prstDash val="solid"/>
                      <a:round/>
                      <a:headEnd type="none" w="sm" len="sm"/>
                      <a:tailEnd type="none" w="sm" len="sm"/>
                    </a:lnL>
                    <a:lnR w="12700" cap="flat" cmpd="sng">
                      <a:solidFill>
                        <a:schemeClr val="dk1"/>
                      </a:solidFill>
                      <a:prstDash val="solid"/>
                      <a:round/>
                      <a:headEnd type="none" w="sm" len="sm"/>
                      <a:tailEnd type="none" w="sm" len="sm"/>
                    </a:lnR>
                    <a:lnT w="12700" cap="flat" cmpd="sng">
                      <a:solidFill>
                        <a:schemeClr val="dk1"/>
                      </a:solidFill>
                      <a:prstDash val="solid"/>
                      <a:round/>
                      <a:headEnd type="none" w="sm" len="sm"/>
                      <a:tailEnd type="none" w="sm" len="sm"/>
                    </a:lnT>
                    <a:lnB w="12700" cap="flat" cmpd="sng">
                      <a:solidFill>
                        <a:schemeClr val="dk1"/>
                      </a:solidFill>
                      <a:prstDash val="solid"/>
                      <a:round/>
                      <a:headEnd type="none" w="sm" len="sm"/>
                      <a:tailEnd type="none" w="sm" len="sm"/>
                    </a:lnB>
                  </a:tcPr>
                </a:tc>
                <a:tc hMerge="1">
                  <a:txBody>
                    <a:bodyPr/>
                    <a:lstStyle/>
                    <a:p>
                      <a:endParaRPr lang="ja-JP"/>
                    </a:p>
                  </a:txBody>
                  <a:tcPr/>
                </a:tc>
                <a:tc hMerge="1">
                  <a:txBody>
                    <a:bodyPr/>
                    <a:lstStyle/>
                    <a:p>
                      <a:endParaRPr lang="ja-JP"/>
                    </a:p>
                  </a:txBody>
                  <a:tcPr/>
                </a:tc>
                <a:extLst>
                  <a:ext uri="{0D108BD9-81ED-4DB2-BD59-A6C34878D82A}">
                    <a16:rowId xmlns:a16="http://schemas.microsoft.com/office/drawing/2014/main" val="10002"/>
                  </a:ext>
                </a:extLst>
              </a:tr>
            </a:tbl>
          </a:graphicData>
        </a:graphic>
      </p:graphicFrame>
      <p:sp>
        <p:nvSpPr>
          <p:cNvPr id="266" name="Google Shape;266;p9"/>
          <p:cNvSpPr txBox="1"/>
          <p:nvPr/>
        </p:nvSpPr>
        <p:spPr>
          <a:xfrm>
            <a:off x="192652" y="6643981"/>
            <a:ext cx="3086100" cy="365125"/>
          </a:xfrm>
          <a:prstGeom prst="rect">
            <a:avLst/>
          </a:prstGeom>
          <a:noFill/>
          <a:ln>
            <a:noFill/>
          </a:ln>
        </p:spPr>
        <p:txBody>
          <a:bodyPr spcFirstLastPara="1" wrap="square" lIns="91425" tIns="45700" rIns="91425" bIns="45700" anchor="t" anchorCtr="0">
            <a:noAutofit/>
          </a:bodyPr>
          <a:lstStyle/>
          <a:p>
            <a:pPr marL="0" marR="0" lvl="0" indent="0" algn="l" rtl="0">
              <a:spcBef>
                <a:spcPts val="0"/>
              </a:spcBef>
              <a:spcAft>
                <a:spcPts val="0"/>
              </a:spcAft>
              <a:buNone/>
            </a:pPr>
            <a:r>
              <a:rPr lang="ja-JP" sz="800">
                <a:solidFill>
                  <a:srgbClr val="898989"/>
                </a:solidFill>
                <a:latin typeface="Meiryo"/>
                <a:ea typeface="Meiryo"/>
                <a:cs typeface="Meiryo"/>
                <a:sym typeface="Meiryo"/>
              </a:rPr>
              <a:t>日本放射線安全管理学会</a:t>
            </a:r>
            <a:endParaRPr sz="800">
              <a:solidFill>
                <a:srgbClr val="898989"/>
              </a:solidFill>
              <a:latin typeface="Meiryo"/>
              <a:ea typeface="Meiryo"/>
              <a:cs typeface="Meiryo"/>
              <a:sym typeface="Meiryo"/>
            </a:endParaRPr>
          </a:p>
        </p:txBody>
      </p:sp>
      <p:grpSp>
        <p:nvGrpSpPr>
          <p:cNvPr id="267" name="Google Shape;267;p9"/>
          <p:cNvGrpSpPr/>
          <p:nvPr/>
        </p:nvGrpSpPr>
        <p:grpSpPr>
          <a:xfrm>
            <a:off x="64525" y="46826"/>
            <a:ext cx="9091999" cy="860127"/>
            <a:chOff x="64526" y="67458"/>
            <a:chExt cx="9091999" cy="860127"/>
          </a:xfrm>
        </p:grpSpPr>
        <p:sp>
          <p:nvSpPr>
            <p:cNvPr id="268" name="Google Shape;268;p9"/>
            <p:cNvSpPr txBox="1"/>
            <p:nvPr/>
          </p:nvSpPr>
          <p:spPr>
            <a:xfrm>
              <a:off x="815546" y="213357"/>
              <a:ext cx="8340979" cy="632275"/>
            </a:xfrm>
            <a:prstGeom prst="rect">
              <a:avLst/>
            </a:prstGeom>
            <a:noFill/>
            <a:ln>
              <a:noFill/>
            </a:ln>
          </p:spPr>
          <p:txBody>
            <a:bodyPr spcFirstLastPara="1" wrap="square" lIns="91425" tIns="108000" rIns="91425" bIns="0" anchor="ctr" anchorCtr="0">
              <a:spAutoFit/>
            </a:bodyPr>
            <a:lstStyle/>
            <a:p>
              <a:pPr marL="0" marR="0" lvl="0" indent="0" algn="ctr" rtl="0">
                <a:spcBef>
                  <a:spcPts val="0"/>
                </a:spcBef>
                <a:spcAft>
                  <a:spcPts val="0"/>
                </a:spcAft>
                <a:buNone/>
              </a:pPr>
              <a:r>
                <a:rPr lang="ja-JP" sz="3400">
                  <a:solidFill>
                    <a:srgbClr val="001132"/>
                  </a:solidFill>
                  <a:latin typeface="Meiryo"/>
                  <a:ea typeface="Meiryo"/>
                  <a:cs typeface="Meiryo"/>
                  <a:sym typeface="Meiryo"/>
                </a:rPr>
                <a:t>放射線業務従事者の義務 －教育訓練－</a:t>
              </a:r>
              <a:endParaRPr/>
            </a:p>
          </p:txBody>
        </p:sp>
        <p:pic>
          <p:nvPicPr>
            <p:cNvPr id="269" name="Google Shape;269;p9"/>
            <p:cNvPicPr preferRelativeResize="0"/>
            <p:nvPr/>
          </p:nvPicPr>
          <p:blipFill rotWithShape="1">
            <a:blip r:embed="rId3">
              <a:alphaModFix/>
            </a:blip>
            <a:srcRect/>
            <a:stretch/>
          </p:blipFill>
          <p:spPr>
            <a:xfrm>
              <a:off x="64526" y="67458"/>
              <a:ext cx="856700" cy="860127"/>
            </a:xfrm>
            <a:prstGeom prst="rect">
              <a:avLst/>
            </a:prstGeom>
            <a:noFill/>
            <a:ln>
              <a:noFill/>
            </a:ln>
          </p:spPr>
        </p:pic>
      </p:grpSp>
    </p:spTree>
  </p:cSld>
  <p:clrMapOvr>
    <a:masterClrMapping/>
  </p:clrMapOvr>
</p:sld>
</file>

<file path=ppt/theme/theme1.xml><?xml version="1.0" encoding="utf-8"?>
<a:theme xmlns:a="http://schemas.openxmlformats.org/drawingml/2006/main" name="Office テーマ">
  <a:themeElements>
    <a:clrScheme name="グレースケール">
      <a:dk1>
        <a:srgbClr val="000000"/>
      </a:dk1>
      <a:lt1>
        <a:srgbClr val="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5395</Words>
  <Application>Microsoft Macintosh PowerPoint</Application>
  <PresentationFormat>画面に合わせる (4:3)</PresentationFormat>
  <Paragraphs>484</Paragraphs>
  <Slides>23</Slides>
  <Notes>23</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23</vt:i4>
      </vt:variant>
    </vt:vector>
  </HeadingPairs>
  <TitlesOfParts>
    <vt:vector size="30" baseType="lpstr">
      <vt:lpstr>MS PGothic</vt:lpstr>
      <vt:lpstr>MS Gothic</vt:lpstr>
      <vt:lpstr>Noto Sans Symbols</vt:lpstr>
      <vt:lpstr>Meiryo</vt:lpstr>
      <vt:lpstr>Arial</vt:lpstr>
      <vt:lpstr>Times</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Microsoft Office ユーザー</dc:creator>
  <cp:lastModifiedBy>桧垣　正吾</cp:lastModifiedBy>
  <cp:revision>1</cp:revision>
  <dcterms:created xsi:type="dcterms:W3CDTF">2020-02-21T05:54:49Z</dcterms:created>
  <dcterms:modified xsi:type="dcterms:W3CDTF">2021-06-03T08:11:37Z</dcterms:modified>
</cp:coreProperties>
</file>