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6"/>
  </p:notesMasterIdLst>
  <p:handoutMasterIdLst>
    <p:handoutMasterId r:id="rId7"/>
  </p:handoutMasterIdLst>
  <p:sldIdLst>
    <p:sldId id="259" r:id="rId2"/>
    <p:sldId id="260" r:id="rId3"/>
    <p:sldId id="263" r:id="rId4"/>
    <p:sldId id="262" r:id="rId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BFBF"/>
    <a:srgbClr val="001132"/>
    <a:srgbClr val="5A5A5A"/>
    <a:srgbClr val="515151"/>
    <a:srgbClr val="737373"/>
    <a:srgbClr val="3A3A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89701" autoAdjust="0"/>
  </p:normalViewPr>
  <p:slideViewPr>
    <p:cSldViewPr snapToGrid="0">
      <p:cViewPr>
        <p:scale>
          <a:sx n="46" d="100"/>
          <a:sy n="46" d="100"/>
        </p:scale>
        <p:origin x="3144" y="12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A370FBD1-345D-403A-9E8E-CED08F91A053}" type="datetimeFigureOut">
              <a:rPr kumimoji="1" lang="ja-JP" altLang="en-US" smtClean="0"/>
              <a:t>2020/8/26</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AB015262-D2AD-4B07-AC1F-594F907F4104}" type="slidenum">
              <a:rPr kumimoji="1" lang="ja-JP" altLang="en-US" smtClean="0"/>
              <a:t>‹#›</a:t>
            </a:fld>
            <a:endParaRPr kumimoji="1" lang="ja-JP" altLang="en-US"/>
          </a:p>
        </p:txBody>
      </p:sp>
    </p:spTree>
    <p:extLst>
      <p:ext uri="{BB962C8B-B14F-4D97-AF65-F5344CB8AC3E}">
        <p14:creationId xmlns:p14="http://schemas.microsoft.com/office/powerpoint/2010/main" val="382073397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A7EC9B15-7B8F-4FB9-B2F0-CDCA76716D7B}" type="datetimeFigureOut">
              <a:rPr kumimoji="1" lang="ja-JP" altLang="en-US" smtClean="0"/>
              <a:t>2020/8/26</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B3EEBA42-B479-4EFD-9183-F94953E73A70}" type="slidenum">
              <a:rPr kumimoji="1" lang="ja-JP" altLang="en-US" smtClean="0"/>
              <a:t>‹#›</a:t>
            </a:fld>
            <a:endParaRPr kumimoji="1" lang="ja-JP" altLang="en-US"/>
          </a:p>
        </p:txBody>
      </p:sp>
    </p:spTree>
    <p:extLst>
      <p:ext uri="{BB962C8B-B14F-4D97-AF65-F5344CB8AC3E}">
        <p14:creationId xmlns:p14="http://schemas.microsoft.com/office/powerpoint/2010/main" val="294421239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388865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2542626-4E07-490B-8ACC-F09DEAF895C8}" type="datetime1">
              <a:rPr kumimoji="1" lang="ja-JP" altLang="en-US" smtClean="0"/>
              <a:t>2020/8/26</a:t>
            </a:fld>
            <a:endParaRPr kumimoji="1" lang="ja-JP" altLang="en-US"/>
          </a:p>
        </p:txBody>
      </p:sp>
      <p:sp>
        <p:nvSpPr>
          <p:cNvPr id="5" name="Footer Placeholder 4"/>
          <p:cNvSpPr>
            <a:spLocks noGrp="1"/>
          </p:cNvSpPr>
          <p:nvPr>
            <p:ph type="ftr" sz="quarter" idx="11"/>
          </p:nvPr>
        </p:nvSpPr>
        <p:spPr>
          <a:xfrm>
            <a:off x="305513" y="6492875"/>
            <a:ext cx="3086100" cy="365125"/>
          </a:xfrm>
          <a:prstGeom prst="rect">
            <a:avLst/>
          </a:prstGeom>
        </p:spPr>
        <p:txBody>
          <a:bodyPr/>
          <a:lstStyle/>
          <a:p>
            <a:r>
              <a:rPr kumimoji="1" lang="zh-CN" altLang="en-US" smtClean="0"/>
              <a:t>日本放射線安全管理学会</a:t>
            </a:r>
            <a:endParaRPr kumimoji="1" lang="ja-JP" altLang="en-US"/>
          </a:p>
        </p:txBody>
      </p:sp>
      <p:sp>
        <p:nvSpPr>
          <p:cNvPr id="6" name="Slide Number Placeholder 5"/>
          <p:cNvSpPr>
            <a:spLocks noGrp="1"/>
          </p:cNvSpPr>
          <p:nvPr>
            <p:ph type="sldNum" sz="quarter" idx="12"/>
          </p:nvPr>
        </p:nvSpPr>
        <p:spPr>
          <a:xfrm>
            <a:off x="7086600" y="6485917"/>
            <a:ext cx="2057400" cy="365125"/>
          </a:xfrm>
          <a:prstGeom prst="rect">
            <a:avLst/>
          </a:prstGeom>
        </p:spPr>
        <p:txBody>
          <a:bodyPr/>
          <a:lstStyle/>
          <a:p>
            <a:fld id="{40908674-3FD2-4B7B-8B54-7FA698904745}" type="slidenum">
              <a:rPr kumimoji="1" lang="ja-JP" altLang="en-US" smtClean="0"/>
              <a:t>‹#›</a:t>
            </a:fld>
            <a:endParaRPr kumimoji="1" lang="ja-JP" altLang="en-US"/>
          </a:p>
        </p:txBody>
      </p:sp>
    </p:spTree>
    <p:extLst>
      <p:ext uri="{BB962C8B-B14F-4D97-AF65-F5344CB8AC3E}">
        <p14:creationId xmlns:p14="http://schemas.microsoft.com/office/powerpoint/2010/main" val="2162363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1D823EE-0605-4C8A-8F73-B10E7953DEBD}" type="datetime1">
              <a:rPr kumimoji="1" lang="ja-JP" altLang="en-US" smtClean="0"/>
              <a:t>2020/8/26</a:t>
            </a:fld>
            <a:endParaRPr kumimoji="1" lang="ja-JP" altLang="en-US"/>
          </a:p>
        </p:txBody>
      </p:sp>
      <p:sp>
        <p:nvSpPr>
          <p:cNvPr id="5" name="Footer Placeholder 4"/>
          <p:cNvSpPr>
            <a:spLocks noGrp="1"/>
          </p:cNvSpPr>
          <p:nvPr>
            <p:ph type="ftr" sz="quarter" idx="11"/>
          </p:nvPr>
        </p:nvSpPr>
        <p:spPr>
          <a:xfrm>
            <a:off x="305513" y="6492875"/>
            <a:ext cx="3086100" cy="365125"/>
          </a:xfrm>
          <a:prstGeom prst="rect">
            <a:avLst/>
          </a:prstGeom>
        </p:spPr>
        <p:txBody>
          <a:bodyPr/>
          <a:lstStyle/>
          <a:p>
            <a:r>
              <a:rPr kumimoji="1" lang="zh-CN" altLang="en-US" smtClean="0"/>
              <a:t>日本放射線安全管理学会</a:t>
            </a:r>
            <a:endParaRPr kumimoji="1" lang="ja-JP" altLang="en-US"/>
          </a:p>
        </p:txBody>
      </p:sp>
      <p:sp>
        <p:nvSpPr>
          <p:cNvPr id="6" name="Slide Number Placeholder 5"/>
          <p:cNvSpPr>
            <a:spLocks noGrp="1"/>
          </p:cNvSpPr>
          <p:nvPr>
            <p:ph type="sldNum" sz="quarter" idx="12"/>
          </p:nvPr>
        </p:nvSpPr>
        <p:spPr>
          <a:xfrm>
            <a:off x="7086600" y="6485917"/>
            <a:ext cx="2057400" cy="365125"/>
          </a:xfrm>
          <a:prstGeom prst="rect">
            <a:avLst/>
          </a:prstGeom>
        </p:spPr>
        <p:txBody>
          <a:bodyPr/>
          <a:lstStyle/>
          <a:p>
            <a:fld id="{40908674-3FD2-4B7B-8B54-7FA698904745}" type="slidenum">
              <a:rPr kumimoji="1" lang="ja-JP" altLang="en-US" smtClean="0"/>
              <a:t>‹#›</a:t>
            </a:fld>
            <a:endParaRPr kumimoji="1" lang="ja-JP" altLang="en-US"/>
          </a:p>
        </p:txBody>
      </p:sp>
    </p:spTree>
    <p:extLst>
      <p:ext uri="{BB962C8B-B14F-4D97-AF65-F5344CB8AC3E}">
        <p14:creationId xmlns:p14="http://schemas.microsoft.com/office/powerpoint/2010/main" val="2457385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B44AF4-0F7A-430D-8B3F-79228C0F0460}" type="datetime1">
              <a:rPr kumimoji="1" lang="ja-JP" altLang="en-US" smtClean="0"/>
              <a:t>2020/8/26</a:t>
            </a:fld>
            <a:endParaRPr kumimoji="1" lang="ja-JP" altLang="en-US"/>
          </a:p>
        </p:txBody>
      </p:sp>
      <p:sp>
        <p:nvSpPr>
          <p:cNvPr id="5" name="Footer Placeholder 4"/>
          <p:cNvSpPr>
            <a:spLocks noGrp="1"/>
          </p:cNvSpPr>
          <p:nvPr>
            <p:ph type="ftr" sz="quarter" idx="11"/>
          </p:nvPr>
        </p:nvSpPr>
        <p:spPr>
          <a:xfrm>
            <a:off x="305513" y="6492875"/>
            <a:ext cx="3086100" cy="365125"/>
          </a:xfrm>
          <a:prstGeom prst="rect">
            <a:avLst/>
          </a:prstGeom>
        </p:spPr>
        <p:txBody>
          <a:bodyPr/>
          <a:lstStyle/>
          <a:p>
            <a:r>
              <a:rPr kumimoji="1" lang="zh-CN" altLang="en-US" smtClean="0"/>
              <a:t>日本放射線安全管理学会</a:t>
            </a:r>
            <a:endParaRPr kumimoji="1" lang="ja-JP" altLang="en-US"/>
          </a:p>
        </p:txBody>
      </p:sp>
      <p:sp>
        <p:nvSpPr>
          <p:cNvPr id="6" name="Slide Number Placeholder 5"/>
          <p:cNvSpPr>
            <a:spLocks noGrp="1"/>
          </p:cNvSpPr>
          <p:nvPr>
            <p:ph type="sldNum" sz="quarter" idx="12"/>
          </p:nvPr>
        </p:nvSpPr>
        <p:spPr>
          <a:xfrm>
            <a:off x="7086600" y="6485917"/>
            <a:ext cx="2057400" cy="365125"/>
          </a:xfrm>
          <a:prstGeom prst="rect">
            <a:avLst/>
          </a:prstGeom>
        </p:spPr>
        <p:txBody>
          <a:bodyPr/>
          <a:lstStyle/>
          <a:p>
            <a:fld id="{40908674-3FD2-4B7B-8B54-7FA698904745}" type="slidenum">
              <a:rPr kumimoji="1" lang="ja-JP" altLang="en-US" smtClean="0"/>
              <a:t>‹#›</a:t>
            </a:fld>
            <a:endParaRPr kumimoji="1" lang="ja-JP" altLang="en-US"/>
          </a:p>
        </p:txBody>
      </p:sp>
    </p:spTree>
    <p:extLst>
      <p:ext uri="{BB962C8B-B14F-4D97-AF65-F5344CB8AC3E}">
        <p14:creationId xmlns:p14="http://schemas.microsoft.com/office/powerpoint/2010/main" val="1026575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7B41ACA-3B00-46CB-8FBA-B538462B8B2E}" type="datetime1">
              <a:rPr kumimoji="1" lang="ja-JP" altLang="en-US" smtClean="0"/>
              <a:t>2020/8/26</a:t>
            </a:fld>
            <a:endParaRPr kumimoji="1" lang="ja-JP" altLang="en-US"/>
          </a:p>
        </p:txBody>
      </p:sp>
      <p:sp>
        <p:nvSpPr>
          <p:cNvPr id="5" name="Footer Placeholder 4"/>
          <p:cNvSpPr>
            <a:spLocks noGrp="1"/>
          </p:cNvSpPr>
          <p:nvPr>
            <p:ph type="ftr" sz="quarter" idx="11"/>
          </p:nvPr>
        </p:nvSpPr>
        <p:spPr>
          <a:xfrm>
            <a:off x="141683" y="6561455"/>
            <a:ext cx="3086100" cy="365125"/>
          </a:xfrm>
          <a:prstGeom prst="rect">
            <a:avLst/>
          </a:prstGeom>
        </p:spPr>
        <p:txBody>
          <a:bodyPr/>
          <a:lstStyle/>
          <a:p>
            <a:r>
              <a:rPr kumimoji="1" lang="zh-CN" altLang="en-US" dirty="0" smtClean="0"/>
              <a:t>日本放射線安全管理学会</a:t>
            </a:r>
            <a:endParaRPr kumimoji="1" lang="ja-JP" altLang="en-US" dirty="0"/>
          </a:p>
        </p:txBody>
      </p:sp>
    </p:spTree>
    <p:extLst>
      <p:ext uri="{BB962C8B-B14F-4D97-AF65-F5344CB8AC3E}">
        <p14:creationId xmlns:p14="http://schemas.microsoft.com/office/powerpoint/2010/main" val="33227438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FE2D5CD-CC62-48DE-BA69-C2629AB7F336}" type="datetime1">
              <a:rPr kumimoji="1" lang="ja-JP" altLang="en-US" smtClean="0"/>
              <a:t>2020/8/26</a:t>
            </a:fld>
            <a:endParaRPr kumimoji="1" lang="ja-JP" altLang="en-US"/>
          </a:p>
        </p:txBody>
      </p:sp>
      <p:sp>
        <p:nvSpPr>
          <p:cNvPr id="5" name="Footer Placeholder 4"/>
          <p:cNvSpPr>
            <a:spLocks noGrp="1"/>
          </p:cNvSpPr>
          <p:nvPr>
            <p:ph type="ftr" sz="quarter" idx="11"/>
          </p:nvPr>
        </p:nvSpPr>
        <p:spPr>
          <a:xfrm>
            <a:off x="305513" y="6492875"/>
            <a:ext cx="3086100" cy="365125"/>
          </a:xfrm>
          <a:prstGeom prst="rect">
            <a:avLst/>
          </a:prstGeom>
        </p:spPr>
        <p:txBody>
          <a:bodyPr/>
          <a:lstStyle/>
          <a:p>
            <a:r>
              <a:rPr kumimoji="1" lang="zh-CN" altLang="en-US" smtClean="0"/>
              <a:t>日本放射線安全管理学会</a:t>
            </a:r>
            <a:endParaRPr kumimoji="1" lang="ja-JP" altLang="en-US"/>
          </a:p>
        </p:txBody>
      </p:sp>
      <p:sp>
        <p:nvSpPr>
          <p:cNvPr id="6" name="Slide Number Placeholder 5"/>
          <p:cNvSpPr>
            <a:spLocks noGrp="1"/>
          </p:cNvSpPr>
          <p:nvPr>
            <p:ph type="sldNum" sz="quarter" idx="12"/>
          </p:nvPr>
        </p:nvSpPr>
        <p:spPr>
          <a:xfrm>
            <a:off x="7086600" y="6485917"/>
            <a:ext cx="2057400" cy="365125"/>
          </a:xfrm>
          <a:prstGeom prst="rect">
            <a:avLst/>
          </a:prstGeom>
        </p:spPr>
        <p:txBody>
          <a:bodyPr/>
          <a:lstStyle/>
          <a:p>
            <a:fld id="{40908674-3FD2-4B7B-8B54-7FA698904745}" type="slidenum">
              <a:rPr kumimoji="1" lang="ja-JP" altLang="en-US" smtClean="0"/>
              <a:t>‹#›</a:t>
            </a:fld>
            <a:endParaRPr kumimoji="1" lang="ja-JP" altLang="en-US"/>
          </a:p>
        </p:txBody>
      </p:sp>
    </p:spTree>
    <p:extLst>
      <p:ext uri="{BB962C8B-B14F-4D97-AF65-F5344CB8AC3E}">
        <p14:creationId xmlns:p14="http://schemas.microsoft.com/office/powerpoint/2010/main" val="1548961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181AEA4-4390-4C1A-B123-8A119388F209}" type="datetime1">
              <a:rPr kumimoji="1" lang="ja-JP" altLang="en-US" smtClean="0"/>
              <a:t>2020/8/26</a:t>
            </a:fld>
            <a:endParaRPr kumimoji="1" lang="ja-JP" altLang="en-US"/>
          </a:p>
        </p:txBody>
      </p:sp>
      <p:sp>
        <p:nvSpPr>
          <p:cNvPr id="6" name="Footer Placeholder 5"/>
          <p:cNvSpPr>
            <a:spLocks noGrp="1"/>
          </p:cNvSpPr>
          <p:nvPr>
            <p:ph type="ftr" sz="quarter" idx="11"/>
          </p:nvPr>
        </p:nvSpPr>
        <p:spPr>
          <a:xfrm>
            <a:off x="305513" y="6492875"/>
            <a:ext cx="3086100" cy="365125"/>
          </a:xfrm>
          <a:prstGeom prst="rect">
            <a:avLst/>
          </a:prstGeom>
        </p:spPr>
        <p:txBody>
          <a:bodyPr/>
          <a:lstStyle/>
          <a:p>
            <a:r>
              <a:rPr kumimoji="1" lang="zh-CN" altLang="en-US" smtClean="0"/>
              <a:t>日本放射線安全管理学会</a:t>
            </a:r>
            <a:endParaRPr kumimoji="1" lang="ja-JP" altLang="en-US"/>
          </a:p>
        </p:txBody>
      </p:sp>
      <p:sp>
        <p:nvSpPr>
          <p:cNvPr id="7" name="Slide Number Placeholder 6"/>
          <p:cNvSpPr>
            <a:spLocks noGrp="1"/>
          </p:cNvSpPr>
          <p:nvPr>
            <p:ph type="sldNum" sz="quarter" idx="12"/>
          </p:nvPr>
        </p:nvSpPr>
        <p:spPr>
          <a:xfrm>
            <a:off x="7086600" y="6485917"/>
            <a:ext cx="2057400" cy="365125"/>
          </a:xfrm>
          <a:prstGeom prst="rect">
            <a:avLst/>
          </a:prstGeom>
        </p:spPr>
        <p:txBody>
          <a:bodyPr/>
          <a:lstStyle/>
          <a:p>
            <a:fld id="{40908674-3FD2-4B7B-8B54-7FA698904745}" type="slidenum">
              <a:rPr kumimoji="1" lang="ja-JP" altLang="en-US" smtClean="0"/>
              <a:t>‹#›</a:t>
            </a:fld>
            <a:endParaRPr kumimoji="1" lang="ja-JP" altLang="en-US"/>
          </a:p>
        </p:txBody>
      </p:sp>
    </p:spTree>
    <p:extLst>
      <p:ext uri="{BB962C8B-B14F-4D97-AF65-F5344CB8AC3E}">
        <p14:creationId xmlns:p14="http://schemas.microsoft.com/office/powerpoint/2010/main" val="2236565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3DE3637-3B5B-4748-8C57-1F12DC4DA100}" type="datetime1">
              <a:rPr kumimoji="1" lang="ja-JP" altLang="en-US" smtClean="0"/>
              <a:t>2020/8/26</a:t>
            </a:fld>
            <a:endParaRPr kumimoji="1" lang="ja-JP" altLang="en-US"/>
          </a:p>
        </p:txBody>
      </p:sp>
      <p:sp>
        <p:nvSpPr>
          <p:cNvPr id="8" name="Footer Placeholder 7"/>
          <p:cNvSpPr>
            <a:spLocks noGrp="1"/>
          </p:cNvSpPr>
          <p:nvPr>
            <p:ph type="ftr" sz="quarter" idx="11"/>
          </p:nvPr>
        </p:nvSpPr>
        <p:spPr>
          <a:xfrm>
            <a:off x="305513" y="6492875"/>
            <a:ext cx="3086100" cy="365125"/>
          </a:xfrm>
          <a:prstGeom prst="rect">
            <a:avLst/>
          </a:prstGeom>
        </p:spPr>
        <p:txBody>
          <a:bodyPr/>
          <a:lstStyle/>
          <a:p>
            <a:r>
              <a:rPr kumimoji="1" lang="zh-CN" altLang="en-US" smtClean="0"/>
              <a:t>日本放射線安全管理学会</a:t>
            </a:r>
            <a:endParaRPr kumimoji="1" lang="ja-JP" altLang="en-US"/>
          </a:p>
        </p:txBody>
      </p:sp>
      <p:sp>
        <p:nvSpPr>
          <p:cNvPr id="9" name="Slide Number Placeholder 8"/>
          <p:cNvSpPr>
            <a:spLocks noGrp="1"/>
          </p:cNvSpPr>
          <p:nvPr>
            <p:ph type="sldNum" sz="quarter" idx="12"/>
          </p:nvPr>
        </p:nvSpPr>
        <p:spPr>
          <a:xfrm>
            <a:off x="7086600" y="6485917"/>
            <a:ext cx="2057400" cy="365125"/>
          </a:xfrm>
          <a:prstGeom prst="rect">
            <a:avLst/>
          </a:prstGeom>
        </p:spPr>
        <p:txBody>
          <a:bodyPr/>
          <a:lstStyle/>
          <a:p>
            <a:fld id="{40908674-3FD2-4B7B-8B54-7FA698904745}" type="slidenum">
              <a:rPr kumimoji="1" lang="ja-JP" altLang="en-US" smtClean="0"/>
              <a:t>‹#›</a:t>
            </a:fld>
            <a:endParaRPr kumimoji="1" lang="ja-JP" altLang="en-US"/>
          </a:p>
        </p:txBody>
      </p:sp>
    </p:spTree>
    <p:extLst>
      <p:ext uri="{BB962C8B-B14F-4D97-AF65-F5344CB8AC3E}">
        <p14:creationId xmlns:p14="http://schemas.microsoft.com/office/powerpoint/2010/main" val="2779670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7B21C18-4017-4B50-A729-C0AB0648B7FF}" type="datetime1">
              <a:rPr kumimoji="1" lang="ja-JP" altLang="en-US" smtClean="0"/>
              <a:t>2020/8/26</a:t>
            </a:fld>
            <a:endParaRPr kumimoji="1" lang="ja-JP" altLang="en-US"/>
          </a:p>
        </p:txBody>
      </p:sp>
      <p:sp>
        <p:nvSpPr>
          <p:cNvPr id="4" name="Footer Placeholder 3"/>
          <p:cNvSpPr>
            <a:spLocks noGrp="1"/>
          </p:cNvSpPr>
          <p:nvPr>
            <p:ph type="ftr" sz="quarter" idx="11"/>
          </p:nvPr>
        </p:nvSpPr>
        <p:spPr>
          <a:xfrm>
            <a:off x="305513" y="6492875"/>
            <a:ext cx="3086100" cy="365125"/>
          </a:xfrm>
          <a:prstGeom prst="rect">
            <a:avLst/>
          </a:prstGeom>
        </p:spPr>
        <p:txBody>
          <a:bodyPr/>
          <a:lstStyle/>
          <a:p>
            <a:r>
              <a:rPr kumimoji="1" lang="zh-CN" altLang="en-US" smtClean="0"/>
              <a:t>日本放射線安全管理学会</a:t>
            </a:r>
            <a:endParaRPr kumimoji="1" lang="ja-JP" altLang="en-US"/>
          </a:p>
        </p:txBody>
      </p:sp>
      <p:sp>
        <p:nvSpPr>
          <p:cNvPr id="5" name="Slide Number Placeholder 4"/>
          <p:cNvSpPr>
            <a:spLocks noGrp="1"/>
          </p:cNvSpPr>
          <p:nvPr>
            <p:ph type="sldNum" sz="quarter" idx="12"/>
          </p:nvPr>
        </p:nvSpPr>
        <p:spPr>
          <a:xfrm>
            <a:off x="7086600" y="6485917"/>
            <a:ext cx="2057400" cy="365125"/>
          </a:xfrm>
          <a:prstGeom prst="rect">
            <a:avLst/>
          </a:prstGeom>
        </p:spPr>
        <p:txBody>
          <a:bodyPr/>
          <a:lstStyle/>
          <a:p>
            <a:fld id="{40908674-3FD2-4B7B-8B54-7FA698904745}" type="slidenum">
              <a:rPr kumimoji="1" lang="ja-JP" altLang="en-US" smtClean="0"/>
              <a:t>‹#›</a:t>
            </a:fld>
            <a:endParaRPr kumimoji="1" lang="ja-JP" altLang="en-US"/>
          </a:p>
        </p:txBody>
      </p:sp>
    </p:spTree>
    <p:extLst>
      <p:ext uri="{BB962C8B-B14F-4D97-AF65-F5344CB8AC3E}">
        <p14:creationId xmlns:p14="http://schemas.microsoft.com/office/powerpoint/2010/main" val="2277069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97A1CA-E0F7-4EDE-8384-9C3BB84C7EC0}" type="datetime1">
              <a:rPr kumimoji="1" lang="ja-JP" altLang="en-US" smtClean="0"/>
              <a:t>2020/8/26</a:t>
            </a:fld>
            <a:endParaRPr kumimoji="1" lang="ja-JP" altLang="en-US"/>
          </a:p>
        </p:txBody>
      </p:sp>
      <p:sp>
        <p:nvSpPr>
          <p:cNvPr id="3" name="Footer Placeholder 2"/>
          <p:cNvSpPr>
            <a:spLocks noGrp="1"/>
          </p:cNvSpPr>
          <p:nvPr>
            <p:ph type="ftr" sz="quarter" idx="11"/>
          </p:nvPr>
        </p:nvSpPr>
        <p:spPr>
          <a:xfrm>
            <a:off x="305513" y="6492875"/>
            <a:ext cx="3086100" cy="365125"/>
          </a:xfrm>
          <a:prstGeom prst="rect">
            <a:avLst/>
          </a:prstGeom>
        </p:spPr>
        <p:txBody>
          <a:bodyPr/>
          <a:lstStyle/>
          <a:p>
            <a:r>
              <a:rPr kumimoji="1" lang="zh-CN" altLang="en-US" smtClean="0"/>
              <a:t>日本放射線安全管理学会</a:t>
            </a:r>
            <a:endParaRPr kumimoji="1" lang="ja-JP" altLang="en-US"/>
          </a:p>
        </p:txBody>
      </p:sp>
      <p:sp>
        <p:nvSpPr>
          <p:cNvPr id="4" name="Slide Number Placeholder 3"/>
          <p:cNvSpPr>
            <a:spLocks noGrp="1"/>
          </p:cNvSpPr>
          <p:nvPr>
            <p:ph type="sldNum" sz="quarter" idx="12"/>
          </p:nvPr>
        </p:nvSpPr>
        <p:spPr>
          <a:xfrm>
            <a:off x="7086600" y="6485917"/>
            <a:ext cx="2057400" cy="365125"/>
          </a:xfrm>
          <a:prstGeom prst="rect">
            <a:avLst/>
          </a:prstGeom>
        </p:spPr>
        <p:txBody>
          <a:bodyPr/>
          <a:lstStyle/>
          <a:p>
            <a:fld id="{40908674-3FD2-4B7B-8B54-7FA698904745}" type="slidenum">
              <a:rPr kumimoji="1" lang="ja-JP" altLang="en-US" smtClean="0"/>
              <a:t>‹#›</a:t>
            </a:fld>
            <a:endParaRPr kumimoji="1" lang="ja-JP" altLang="en-US"/>
          </a:p>
        </p:txBody>
      </p:sp>
    </p:spTree>
    <p:extLst>
      <p:ext uri="{BB962C8B-B14F-4D97-AF65-F5344CB8AC3E}">
        <p14:creationId xmlns:p14="http://schemas.microsoft.com/office/powerpoint/2010/main" val="3770043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F6F4899-2832-4D1B-B6FC-E757802C0369}" type="datetime1">
              <a:rPr kumimoji="1" lang="ja-JP" altLang="en-US" smtClean="0"/>
              <a:t>2020/8/26</a:t>
            </a:fld>
            <a:endParaRPr kumimoji="1" lang="ja-JP" altLang="en-US"/>
          </a:p>
        </p:txBody>
      </p:sp>
      <p:sp>
        <p:nvSpPr>
          <p:cNvPr id="6" name="Footer Placeholder 5"/>
          <p:cNvSpPr>
            <a:spLocks noGrp="1"/>
          </p:cNvSpPr>
          <p:nvPr>
            <p:ph type="ftr" sz="quarter" idx="11"/>
          </p:nvPr>
        </p:nvSpPr>
        <p:spPr>
          <a:xfrm>
            <a:off x="305513" y="6492875"/>
            <a:ext cx="3086100" cy="365125"/>
          </a:xfrm>
          <a:prstGeom prst="rect">
            <a:avLst/>
          </a:prstGeom>
        </p:spPr>
        <p:txBody>
          <a:bodyPr/>
          <a:lstStyle/>
          <a:p>
            <a:r>
              <a:rPr kumimoji="1" lang="zh-CN" altLang="en-US" smtClean="0"/>
              <a:t>日本放射線安全管理学会</a:t>
            </a:r>
            <a:endParaRPr kumimoji="1" lang="ja-JP" altLang="en-US"/>
          </a:p>
        </p:txBody>
      </p:sp>
      <p:sp>
        <p:nvSpPr>
          <p:cNvPr id="7" name="Slide Number Placeholder 6"/>
          <p:cNvSpPr>
            <a:spLocks noGrp="1"/>
          </p:cNvSpPr>
          <p:nvPr>
            <p:ph type="sldNum" sz="quarter" idx="12"/>
          </p:nvPr>
        </p:nvSpPr>
        <p:spPr>
          <a:xfrm>
            <a:off x="7086600" y="6485917"/>
            <a:ext cx="2057400" cy="365125"/>
          </a:xfrm>
          <a:prstGeom prst="rect">
            <a:avLst/>
          </a:prstGeom>
        </p:spPr>
        <p:txBody>
          <a:bodyPr/>
          <a:lstStyle/>
          <a:p>
            <a:fld id="{40908674-3FD2-4B7B-8B54-7FA698904745}" type="slidenum">
              <a:rPr kumimoji="1" lang="ja-JP" altLang="en-US" smtClean="0"/>
              <a:t>‹#›</a:t>
            </a:fld>
            <a:endParaRPr kumimoji="1" lang="ja-JP" altLang="en-US"/>
          </a:p>
        </p:txBody>
      </p:sp>
    </p:spTree>
    <p:extLst>
      <p:ext uri="{BB962C8B-B14F-4D97-AF65-F5344CB8AC3E}">
        <p14:creationId xmlns:p14="http://schemas.microsoft.com/office/powerpoint/2010/main" val="4242668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05C97C1-EA91-4ED2-9BD9-B893811C94E3}" type="datetime1">
              <a:rPr kumimoji="1" lang="ja-JP" altLang="en-US" smtClean="0"/>
              <a:t>2020/8/26</a:t>
            </a:fld>
            <a:endParaRPr kumimoji="1" lang="ja-JP" altLang="en-US"/>
          </a:p>
        </p:txBody>
      </p:sp>
      <p:sp>
        <p:nvSpPr>
          <p:cNvPr id="6" name="Footer Placeholder 5"/>
          <p:cNvSpPr>
            <a:spLocks noGrp="1"/>
          </p:cNvSpPr>
          <p:nvPr>
            <p:ph type="ftr" sz="quarter" idx="11"/>
          </p:nvPr>
        </p:nvSpPr>
        <p:spPr>
          <a:xfrm>
            <a:off x="305513" y="6492875"/>
            <a:ext cx="3086100" cy="365125"/>
          </a:xfrm>
          <a:prstGeom prst="rect">
            <a:avLst/>
          </a:prstGeom>
        </p:spPr>
        <p:txBody>
          <a:bodyPr/>
          <a:lstStyle/>
          <a:p>
            <a:r>
              <a:rPr kumimoji="1" lang="zh-CN" altLang="en-US" smtClean="0"/>
              <a:t>日本放射線安全管理学会</a:t>
            </a:r>
            <a:endParaRPr kumimoji="1" lang="ja-JP" altLang="en-US"/>
          </a:p>
        </p:txBody>
      </p:sp>
      <p:sp>
        <p:nvSpPr>
          <p:cNvPr id="7" name="Slide Number Placeholder 6"/>
          <p:cNvSpPr>
            <a:spLocks noGrp="1"/>
          </p:cNvSpPr>
          <p:nvPr>
            <p:ph type="sldNum" sz="quarter" idx="12"/>
          </p:nvPr>
        </p:nvSpPr>
        <p:spPr>
          <a:xfrm>
            <a:off x="7086600" y="6485917"/>
            <a:ext cx="2057400" cy="365125"/>
          </a:xfrm>
          <a:prstGeom prst="rect">
            <a:avLst/>
          </a:prstGeom>
        </p:spPr>
        <p:txBody>
          <a:bodyPr/>
          <a:lstStyle/>
          <a:p>
            <a:fld id="{40908674-3FD2-4B7B-8B54-7FA698904745}" type="slidenum">
              <a:rPr kumimoji="1" lang="ja-JP" altLang="en-US" smtClean="0"/>
              <a:t>‹#›</a:t>
            </a:fld>
            <a:endParaRPr kumimoji="1" lang="ja-JP" altLang="en-US"/>
          </a:p>
        </p:txBody>
      </p:sp>
    </p:spTree>
    <p:extLst>
      <p:ext uri="{BB962C8B-B14F-4D97-AF65-F5344CB8AC3E}">
        <p14:creationId xmlns:p14="http://schemas.microsoft.com/office/powerpoint/2010/main" val="4098721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3" name="図 12"/>
          <p:cNvPicPr>
            <a:picLocks noChangeAspect="1"/>
          </p:cNvPicPr>
          <p:nvPr userDrawn="1"/>
        </p:nvPicPr>
        <p:blipFill>
          <a:blip r:embed="rId13" cstate="hqprint">
            <a:clrChange>
              <a:clrFrom>
                <a:srgbClr val="FDFDFD"/>
              </a:clrFrom>
              <a:clrTo>
                <a:srgbClr val="FDFDFD">
                  <a:alpha val="0"/>
                </a:srgbClr>
              </a:clrTo>
            </a:clrChange>
            <a:extLst>
              <a:ext uri="{28A0092B-C50C-407E-A947-70E740481C1C}">
                <a14:useLocalDpi xmlns:a14="http://schemas.microsoft.com/office/drawing/2010/main" val="0"/>
              </a:ext>
            </a:extLst>
          </a:blip>
          <a:stretch>
            <a:fillRect/>
          </a:stretch>
        </p:blipFill>
        <p:spPr>
          <a:xfrm>
            <a:off x="38441" y="6640812"/>
            <a:ext cx="183849" cy="184584"/>
          </a:xfrm>
          <a:prstGeom prst="rect">
            <a:avLst/>
          </a:prstGeom>
        </p:spPr>
      </p:pic>
      <p:pic>
        <p:nvPicPr>
          <p:cNvPr id="14" name="図 13"/>
          <p:cNvPicPr>
            <a:picLocks noChangeAspect="1"/>
          </p:cNvPicPr>
          <p:nvPr userDrawn="1"/>
        </p:nvPicPr>
        <p:blipFill>
          <a:blip r:embed="rId14" cstate="hqprint">
            <a:extLst>
              <a:ext uri="{28A0092B-C50C-407E-A947-70E740481C1C}">
                <a14:useLocalDpi xmlns:a14="http://schemas.microsoft.com/office/drawing/2010/main" val="0"/>
              </a:ext>
            </a:extLst>
          </a:blip>
          <a:stretch>
            <a:fillRect/>
          </a:stretch>
        </p:blipFill>
        <p:spPr>
          <a:xfrm>
            <a:off x="38153" y="6640709"/>
            <a:ext cx="178006" cy="178718"/>
          </a:xfrm>
          <a:prstGeom prst="rect">
            <a:avLst/>
          </a:prstGeom>
        </p:spPr>
      </p:pic>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3937475" y="649287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436E3E-E6BC-4477-AFC6-1F4637E8BBF7}" type="datetime1">
              <a:rPr kumimoji="1" lang="ja-JP" altLang="en-US" smtClean="0"/>
              <a:t>2020/8/26</a:t>
            </a:fld>
            <a:endParaRPr kumimoji="1" lang="ja-JP" altLang="en-US"/>
          </a:p>
        </p:txBody>
      </p:sp>
      <p:sp>
        <p:nvSpPr>
          <p:cNvPr id="8" name="Footer Placeholder 4"/>
          <p:cNvSpPr>
            <a:spLocks noGrp="1"/>
          </p:cNvSpPr>
          <p:nvPr>
            <p:ph type="ftr" sz="quarter" idx="3"/>
          </p:nvPr>
        </p:nvSpPr>
        <p:spPr>
          <a:xfrm>
            <a:off x="142346" y="6613258"/>
            <a:ext cx="1432955" cy="264059"/>
          </a:xfrm>
          <a:prstGeom prst="rect">
            <a:avLst/>
          </a:prstGeom>
        </p:spPr>
        <p:txBody>
          <a:bodyPr vert="horz" lIns="91440" tIns="45720" rIns="91440" bIns="45720" rtlCol="0" anchor="ctr"/>
          <a:lstStyle>
            <a:lvl1pPr algn="l">
              <a:defRPr sz="800">
                <a:solidFill>
                  <a:schemeClr val="tx1">
                    <a:tint val="75000"/>
                  </a:schemeClr>
                </a:solidFill>
                <a:latin typeface="メイリオ" panose="020B0604030504040204" pitchFamily="50" charset="-128"/>
                <a:ea typeface="メイリオ" panose="020B0604030504040204" pitchFamily="50" charset="-128"/>
              </a:defRPr>
            </a:lvl1pPr>
          </a:lstStyle>
          <a:p>
            <a:r>
              <a:rPr kumimoji="1" lang="zh-CN" altLang="en-US" dirty="0" smtClean="0"/>
              <a:t>日本放射線安全管理学会</a:t>
            </a:r>
            <a:endParaRPr kumimoji="1" lang="ja-JP" altLang="en-US" dirty="0"/>
          </a:p>
        </p:txBody>
      </p:sp>
    </p:spTree>
    <p:extLst>
      <p:ext uri="{BB962C8B-B14F-4D97-AF65-F5344CB8AC3E}">
        <p14:creationId xmlns:p14="http://schemas.microsoft.com/office/powerpoint/2010/main" val="15162407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5" name="グループ化 4"/>
          <p:cNvGrpSpPr/>
          <p:nvPr/>
        </p:nvGrpSpPr>
        <p:grpSpPr>
          <a:xfrm>
            <a:off x="-1" y="0"/>
            <a:ext cx="9144002" cy="6862395"/>
            <a:chOff x="-1" y="0"/>
            <a:chExt cx="9144002" cy="6862395"/>
          </a:xfrm>
        </p:grpSpPr>
        <p:sp>
          <p:nvSpPr>
            <p:cNvPr id="8" name="フッター プレースホルダー 4"/>
            <p:cNvSpPr txBox="1">
              <a:spLocks/>
            </p:cNvSpPr>
            <p:nvPr/>
          </p:nvSpPr>
          <p:spPr>
            <a:xfrm>
              <a:off x="0" y="5818620"/>
              <a:ext cx="91440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zh-CN" altLang="en-US" sz="1600" dirty="0" smtClean="0">
                  <a:solidFill>
                    <a:srgbClr val="001132"/>
                  </a:solidFill>
                  <a:latin typeface="メイリオ" panose="020B0604030504040204" pitchFamily="50" charset="-128"/>
                  <a:ea typeface="メイリオ" panose="020B0604030504040204" pitchFamily="50" charset="-128"/>
                </a:rPr>
                <a:t>日本放射線安全管理学会</a:t>
              </a:r>
              <a:endParaRPr kumimoji="1" lang="ja-JP" altLang="en-US" sz="1600" dirty="0">
                <a:solidFill>
                  <a:srgbClr val="001132"/>
                </a:solidFill>
                <a:latin typeface="メイリオ" panose="020B0604030504040204" pitchFamily="50" charset="-128"/>
                <a:ea typeface="メイリオ" panose="020B0604030504040204" pitchFamily="50" charset="-128"/>
              </a:endParaRPr>
            </a:p>
          </p:txBody>
        </p:sp>
        <p:sp>
          <p:nvSpPr>
            <p:cNvPr id="14" name="正方形/長方形 13"/>
            <p:cNvSpPr/>
            <p:nvPr/>
          </p:nvSpPr>
          <p:spPr>
            <a:xfrm>
              <a:off x="-1" y="6403983"/>
              <a:ext cx="9144001" cy="458412"/>
            </a:xfrm>
            <a:prstGeom prst="rect">
              <a:avLst/>
            </a:prstGeom>
            <a:solidFill>
              <a:srgbClr val="001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1" y="2339772"/>
              <a:ext cx="9144001" cy="548656"/>
            </a:xfrm>
            <a:prstGeom prst="rect">
              <a:avLst/>
            </a:prstGeom>
            <a:solidFill>
              <a:srgbClr val="001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p:cNvPicPr>
              <a:picLocks noChangeAspect="1"/>
            </p:cNvPicPr>
            <p:nvPr/>
          </p:nvPicPr>
          <p:blipFill>
            <a:blip r:embed="rId2" cstate="hqprint">
              <a:clrChange>
                <a:clrFrom>
                  <a:srgbClr val="FDFDFD"/>
                </a:clrFrom>
                <a:clrTo>
                  <a:srgbClr val="FDFDFD">
                    <a:alpha val="0"/>
                  </a:srgbClr>
                </a:clrTo>
              </a:clrChange>
              <a:extLst>
                <a:ext uri="{28A0092B-C50C-407E-A947-70E740481C1C}">
                  <a14:useLocalDpi xmlns:a14="http://schemas.microsoft.com/office/drawing/2010/main" val="0"/>
                </a:ext>
              </a:extLst>
            </a:blip>
            <a:stretch>
              <a:fillRect/>
            </a:stretch>
          </p:blipFill>
          <p:spPr>
            <a:xfrm>
              <a:off x="4121027" y="4857607"/>
              <a:ext cx="911989" cy="915637"/>
            </a:xfrm>
            <a:prstGeom prst="rect">
              <a:avLst/>
            </a:prstGeom>
          </p:spPr>
        </p:pic>
        <p:sp>
          <p:nvSpPr>
            <p:cNvPr id="3" name="正方形/長方形 2"/>
            <p:cNvSpPr/>
            <p:nvPr/>
          </p:nvSpPr>
          <p:spPr>
            <a:xfrm>
              <a:off x="-1" y="0"/>
              <a:ext cx="9144001" cy="2668190"/>
            </a:xfrm>
            <a:prstGeom prst="rect">
              <a:avLst/>
            </a:prstGeom>
            <a:solidFill>
              <a:srgbClr val="5A5A5A"/>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E8F7F854-3407-465D-8738-A5B6E2B49158}"/>
                </a:ext>
              </a:extLst>
            </p:cNvPr>
            <p:cNvSpPr txBox="1"/>
            <p:nvPr/>
          </p:nvSpPr>
          <p:spPr>
            <a:xfrm>
              <a:off x="339635" y="416168"/>
              <a:ext cx="8804366" cy="1923604"/>
            </a:xfrm>
            <a:prstGeom prst="rect">
              <a:avLst/>
            </a:prstGeom>
            <a:noFill/>
          </p:spPr>
          <p:txBody>
            <a:bodyPr wrap="square" rtlCol="0">
              <a:spAutoFit/>
            </a:bodyPr>
            <a:lstStyle/>
            <a:p>
              <a:pPr>
                <a:lnSpc>
                  <a:spcPct val="150000"/>
                </a:lnSpc>
              </a:pPr>
              <a:r>
                <a:rPr lang="ja-JP" altLang="ja-JP" sz="4600" dirty="0">
                  <a:ln w="0">
                    <a:noFill/>
                  </a:ln>
                  <a:solidFill>
                    <a:schemeClr val="bg1"/>
                  </a:solidFill>
                  <a:latin typeface="メイリオ" panose="020B0604030504040204" pitchFamily="50" charset="-128"/>
                  <a:ea typeface="メイリオ" panose="020B0604030504040204" pitchFamily="50" charset="-128"/>
                </a:rPr>
                <a:t>短寿命放射性核種の</a:t>
              </a:r>
              <a:endParaRPr lang="en-US" altLang="ja-JP" sz="4600" dirty="0">
                <a:ln w="0">
                  <a:noFill/>
                </a:ln>
                <a:solidFill>
                  <a:schemeClr val="bg1"/>
                </a:solidFill>
                <a:latin typeface="メイリオ" panose="020B0604030504040204" pitchFamily="50" charset="-128"/>
                <a:ea typeface="メイリオ" panose="020B0604030504040204" pitchFamily="50" charset="-128"/>
              </a:endParaRPr>
            </a:p>
            <a:p>
              <a:pPr>
                <a:lnSpc>
                  <a:spcPts val="6000"/>
                </a:lnSpc>
              </a:pPr>
              <a:r>
                <a:rPr lang="ja-JP" altLang="ja-JP" sz="4600" dirty="0">
                  <a:ln w="0">
                    <a:noFill/>
                  </a:ln>
                  <a:solidFill>
                    <a:schemeClr val="bg1"/>
                  </a:solidFill>
                  <a:latin typeface="メイリオ" panose="020B0604030504040204" pitchFamily="50" charset="-128"/>
                  <a:ea typeface="メイリオ" panose="020B0604030504040204" pitchFamily="50" charset="-128"/>
                </a:rPr>
                <a:t>安全取扱に関する教育資料</a:t>
              </a:r>
              <a:endParaRPr kumimoji="1" lang="ja-JP" altLang="en-US" sz="4600" dirty="0">
                <a:ln w="0">
                  <a:noFill/>
                </a:ln>
                <a:solidFill>
                  <a:schemeClr val="bg1"/>
                </a:solidFill>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6413953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r>
              <a:rPr kumimoji="1" lang="zh-CN" altLang="en-US" smtClean="0"/>
              <a:t>日本放射線安全管理学会</a:t>
            </a:r>
            <a:endParaRPr kumimoji="1" lang="ja-JP" altLang="en-US"/>
          </a:p>
        </p:txBody>
      </p:sp>
      <p:grpSp>
        <p:nvGrpSpPr>
          <p:cNvPr id="2" name="グループ化 1"/>
          <p:cNvGrpSpPr/>
          <p:nvPr/>
        </p:nvGrpSpPr>
        <p:grpSpPr>
          <a:xfrm>
            <a:off x="-2" y="-20632"/>
            <a:ext cx="9172777" cy="6658041"/>
            <a:chOff x="-2" y="-20632"/>
            <a:chExt cx="9172777" cy="6658041"/>
          </a:xfrm>
        </p:grpSpPr>
        <p:sp>
          <p:nvSpPr>
            <p:cNvPr id="3" name="テキスト ボックス 2">
              <a:extLst>
                <a:ext uri="{FF2B5EF4-FFF2-40B4-BE49-F238E27FC236}">
                  <a16:creationId xmlns:a16="http://schemas.microsoft.com/office/drawing/2014/main" id="{9D9D9D43-7F19-4431-8075-BEAF06FCDFA4}"/>
                </a:ext>
              </a:extLst>
            </p:cNvPr>
            <p:cNvSpPr txBox="1"/>
            <p:nvPr/>
          </p:nvSpPr>
          <p:spPr>
            <a:xfrm>
              <a:off x="1647401" y="1206435"/>
              <a:ext cx="6737742" cy="5430974"/>
            </a:xfrm>
            <a:prstGeom prst="rect">
              <a:avLst/>
            </a:prstGeom>
            <a:noFill/>
          </p:spPr>
          <p:txBody>
            <a:bodyPr wrap="none" rtlCol="0">
              <a:spAutoFit/>
            </a:bodyPr>
            <a:lstStyle/>
            <a:p>
              <a:pPr>
                <a:lnSpc>
                  <a:spcPts val="3800"/>
                </a:lnSpc>
              </a:pPr>
              <a:r>
                <a:rPr kumimoji="1" lang="en-US" altLang="ja-JP" sz="2600" dirty="0" smtClean="0">
                  <a:latin typeface="メイリオ" panose="020B0604030504040204" pitchFamily="50" charset="-128"/>
                  <a:ea typeface="メイリオ" panose="020B0604030504040204" pitchFamily="50" charset="-128"/>
                  <a:cs typeface="Arial" panose="020B0604020202020204" pitchFamily="34" charset="0"/>
                </a:rPr>
                <a:t>  1.</a:t>
              </a:r>
              <a:r>
                <a:rPr kumimoji="1" lang="ja-JP" altLang="en-US" sz="2600" dirty="0" smtClean="0">
                  <a:latin typeface="メイリオ" panose="020B0604030504040204" pitchFamily="50" charset="-128"/>
                  <a:ea typeface="メイリオ" panose="020B0604030504040204" pitchFamily="50" charset="-128"/>
                  <a:cs typeface="Arial" panose="020B0604020202020204" pitchFamily="34" charset="0"/>
                </a:rPr>
                <a:t>　はじめに </a:t>
              </a:r>
              <a:endParaRPr kumimoji="1" lang="en-US" altLang="ja-JP" sz="2600" dirty="0">
                <a:latin typeface="メイリオ" panose="020B0604030504040204" pitchFamily="50" charset="-128"/>
                <a:ea typeface="メイリオ" panose="020B0604030504040204" pitchFamily="50" charset="-128"/>
                <a:cs typeface="Arial" panose="020B0604020202020204" pitchFamily="34" charset="0"/>
              </a:endParaRPr>
            </a:p>
            <a:p>
              <a:pPr>
                <a:lnSpc>
                  <a:spcPts val="3800"/>
                </a:lnSpc>
              </a:pPr>
              <a:r>
                <a:rPr kumimoji="1" lang="en-US" altLang="ja-JP" sz="2600" dirty="0" smtClean="0">
                  <a:latin typeface="メイリオ" panose="020B0604030504040204" pitchFamily="50" charset="-128"/>
                  <a:ea typeface="メイリオ" panose="020B0604030504040204" pitchFamily="50" charset="-128"/>
                  <a:cs typeface="Arial" panose="020B0604020202020204" pitchFamily="34" charset="0"/>
                </a:rPr>
                <a:t>  2.</a:t>
              </a:r>
              <a:r>
                <a:rPr kumimoji="1" lang="ja-JP" altLang="en-US" sz="2600" dirty="0" smtClean="0">
                  <a:latin typeface="メイリオ" panose="020B0604030504040204" pitchFamily="50" charset="-128"/>
                  <a:ea typeface="メイリオ" panose="020B0604030504040204" pitchFamily="50" charset="-128"/>
                  <a:cs typeface="Arial" panose="020B0604020202020204" pitchFamily="34" charset="0"/>
                </a:rPr>
                <a:t>　用語</a:t>
              </a:r>
              <a:r>
                <a:rPr kumimoji="1" lang="ja-JP" altLang="en-US" sz="2600" dirty="0">
                  <a:latin typeface="メイリオ" panose="020B0604030504040204" pitchFamily="50" charset="-128"/>
                  <a:ea typeface="メイリオ" panose="020B0604030504040204" pitchFamily="50" charset="-128"/>
                  <a:cs typeface="Arial" panose="020B0604020202020204" pitchFamily="34" charset="0"/>
                </a:rPr>
                <a:t>の説明</a:t>
              </a:r>
              <a:endParaRPr kumimoji="1" lang="en-US" altLang="ja-JP" sz="2600" dirty="0">
                <a:latin typeface="メイリオ" panose="020B0604030504040204" pitchFamily="50" charset="-128"/>
                <a:ea typeface="メイリオ" panose="020B0604030504040204" pitchFamily="50" charset="-128"/>
                <a:cs typeface="Arial" panose="020B0604020202020204" pitchFamily="34" charset="0"/>
              </a:endParaRPr>
            </a:p>
            <a:p>
              <a:pPr>
                <a:lnSpc>
                  <a:spcPts val="3800"/>
                </a:lnSpc>
              </a:pPr>
              <a:r>
                <a:rPr kumimoji="1" lang="en-US" altLang="ja-JP" sz="2600" dirty="0" smtClean="0">
                  <a:latin typeface="メイリオ" panose="020B0604030504040204" pitchFamily="50" charset="-128"/>
                  <a:ea typeface="メイリオ" panose="020B0604030504040204" pitchFamily="50" charset="-128"/>
                  <a:cs typeface="Arial" panose="020B0604020202020204" pitchFamily="34" charset="0"/>
                </a:rPr>
                <a:t>  3.</a:t>
              </a:r>
              <a:r>
                <a:rPr kumimoji="1" lang="ja-JP" altLang="en-US" sz="2600" dirty="0" smtClean="0">
                  <a:latin typeface="メイリオ" panose="020B0604030504040204" pitchFamily="50" charset="-128"/>
                  <a:ea typeface="メイリオ" panose="020B0604030504040204" pitchFamily="50" charset="-128"/>
                  <a:cs typeface="Arial" panose="020B0604020202020204" pitchFamily="34" charset="0"/>
                </a:rPr>
                <a:t>　放射能</a:t>
              </a:r>
              <a:r>
                <a:rPr kumimoji="1" lang="ja-JP" altLang="en-US" sz="2600" dirty="0">
                  <a:latin typeface="メイリオ" panose="020B0604030504040204" pitchFamily="50" charset="-128"/>
                  <a:ea typeface="メイリオ" panose="020B0604030504040204" pitchFamily="50" charset="-128"/>
                  <a:cs typeface="Arial" panose="020B0604020202020204" pitchFamily="34" charset="0"/>
                </a:rPr>
                <a:t>・放射線の基礎に関する項目</a:t>
              </a:r>
              <a:endParaRPr kumimoji="1" lang="en-US" altLang="ja-JP" sz="2600" dirty="0">
                <a:latin typeface="メイリオ" panose="020B0604030504040204" pitchFamily="50" charset="-128"/>
                <a:ea typeface="メイリオ" panose="020B0604030504040204" pitchFamily="50" charset="-128"/>
                <a:cs typeface="Arial" panose="020B0604020202020204" pitchFamily="34" charset="0"/>
              </a:endParaRPr>
            </a:p>
            <a:p>
              <a:pPr>
                <a:lnSpc>
                  <a:spcPts val="3800"/>
                </a:lnSpc>
              </a:pPr>
              <a:r>
                <a:rPr kumimoji="1" lang="en-US" altLang="ja-JP" sz="2600" dirty="0" smtClean="0">
                  <a:latin typeface="メイリオ" panose="020B0604030504040204" pitchFamily="50" charset="-128"/>
                  <a:ea typeface="メイリオ" panose="020B0604030504040204" pitchFamily="50" charset="-128"/>
                  <a:cs typeface="Arial" panose="020B0604020202020204" pitchFamily="34" charset="0"/>
                </a:rPr>
                <a:t>  4.</a:t>
              </a:r>
              <a:r>
                <a:rPr kumimoji="1" lang="ja-JP" altLang="en-US" sz="2600" dirty="0" smtClean="0">
                  <a:latin typeface="メイリオ" panose="020B0604030504040204" pitchFamily="50" charset="-128"/>
                  <a:ea typeface="メイリオ" panose="020B0604030504040204" pitchFamily="50" charset="-128"/>
                  <a:cs typeface="Arial" panose="020B0604020202020204" pitchFamily="34" charset="0"/>
                </a:rPr>
                <a:t>　防護</a:t>
              </a:r>
              <a:r>
                <a:rPr kumimoji="1" lang="ja-JP" altLang="en-US" sz="2600" dirty="0">
                  <a:latin typeface="メイリオ" panose="020B0604030504040204" pitchFamily="50" charset="-128"/>
                  <a:ea typeface="メイリオ" panose="020B0604030504040204" pitchFamily="50" charset="-128"/>
                  <a:cs typeface="Arial" panose="020B0604020202020204" pitchFamily="34" charset="0"/>
                </a:rPr>
                <a:t>に関する項目</a:t>
              </a:r>
              <a:endParaRPr kumimoji="1" lang="en-US" altLang="ja-JP" sz="2600" dirty="0">
                <a:latin typeface="メイリオ" panose="020B0604030504040204" pitchFamily="50" charset="-128"/>
                <a:ea typeface="メイリオ" panose="020B0604030504040204" pitchFamily="50" charset="-128"/>
                <a:cs typeface="Arial" panose="020B0604020202020204" pitchFamily="34" charset="0"/>
              </a:endParaRPr>
            </a:p>
            <a:p>
              <a:pPr>
                <a:lnSpc>
                  <a:spcPts val="3800"/>
                </a:lnSpc>
              </a:pPr>
              <a:r>
                <a:rPr kumimoji="1" lang="en-US" altLang="ja-JP" sz="2600" dirty="0" smtClean="0">
                  <a:latin typeface="メイリオ" panose="020B0604030504040204" pitchFamily="50" charset="-128"/>
                  <a:ea typeface="メイリオ" panose="020B0604030504040204" pitchFamily="50" charset="-128"/>
                  <a:cs typeface="Arial" panose="020B0604020202020204" pitchFamily="34" charset="0"/>
                </a:rPr>
                <a:t>  5.</a:t>
              </a:r>
              <a:r>
                <a:rPr kumimoji="1" lang="ja-JP" altLang="en-US" sz="2600" dirty="0" smtClean="0">
                  <a:latin typeface="メイリオ" panose="020B0604030504040204" pitchFamily="50" charset="-128"/>
                  <a:ea typeface="メイリオ" panose="020B0604030504040204" pitchFamily="50" charset="-128"/>
                  <a:cs typeface="Arial" panose="020B0604020202020204" pitchFamily="34" charset="0"/>
                </a:rPr>
                <a:t>　取り扱い</a:t>
              </a:r>
              <a:r>
                <a:rPr kumimoji="1" lang="ja-JP" altLang="en-US" sz="2600" dirty="0">
                  <a:latin typeface="メイリオ" panose="020B0604030504040204" pitchFamily="50" charset="-128"/>
                  <a:ea typeface="メイリオ" panose="020B0604030504040204" pitchFamily="50" charset="-128"/>
                  <a:cs typeface="Arial" panose="020B0604020202020204" pitchFamily="34" charset="0"/>
                </a:rPr>
                <a:t>に関する</a:t>
              </a:r>
              <a:r>
                <a:rPr kumimoji="1" lang="ja-JP" altLang="en-US" sz="2600" dirty="0" smtClean="0">
                  <a:latin typeface="メイリオ" panose="020B0604030504040204" pitchFamily="50" charset="-128"/>
                  <a:ea typeface="メイリオ" panose="020B0604030504040204" pitchFamily="50" charset="-128"/>
                  <a:cs typeface="Arial" panose="020B0604020202020204" pitchFamily="34" charset="0"/>
                </a:rPr>
                <a:t>項目</a:t>
              </a:r>
              <a:r>
                <a:rPr kumimoji="1" lang="ja-JP" altLang="en-US" sz="2600" dirty="0">
                  <a:latin typeface="メイリオ" panose="020B0604030504040204" pitchFamily="50" charset="-128"/>
                  <a:ea typeface="メイリオ" panose="020B0604030504040204" pitchFamily="50" charset="-128"/>
                  <a:cs typeface="Arial" panose="020B0604020202020204" pitchFamily="34" charset="0"/>
                </a:rPr>
                <a:t>（</a:t>
              </a:r>
              <a:r>
                <a:rPr kumimoji="1" lang="ja-JP" altLang="en-US" sz="2600" dirty="0" smtClean="0">
                  <a:latin typeface="メイリオ" panose="020B0604030504040204" pitchFamily="50" charset="-128"/>
                  <a:ea typeface="メイリオ" panose="020B0604030504040204" pitchFamily="50" charset="-128"/>
                  <a:cs typeface="Arial" panose="020B0604020202020204" pitchFamily="34" charset="0"/>
                </a:rPr>
                <a:t>一般的事項）</a:t>
              </a:r>
              <a:endParaRPr kumimoji="1" lang="en-US" altLang="ja-JP" sz="2600" dirty="0">
                <a:latin typeface="メイリオ" panose="020B0604030504040204" pitchFamily="50" charset="-128"/>
                <a:ea typeface="メイリオ" panose="020B0604030504040204" pitchFamily="50" charset="-128"/>
                <a:cs typeface="Arial" panose="020B0604020202020204" pitchFamily="34" charset="0"/>
              </a:endParaRPr>
            </a:p>
            <a:p>
              <a:pPr>
                <a:lnSpc>
                  <a:spcPts val="3800"/>
                </a:lnSpc>
              </a:pPr>
              <a:r>
                <a:rPr kumimoji="1" lang="en-US" altLang="ja-JP" sz="2600" dirty="0" smtClean="0">
                  <a:latin typeface="メイリオ" panose="020B0604030504040204" pitchFamily="50" charset="-128"/>
                  <a:ea typeface="メイリオ" panose="020B0604030504040204" pitchFamily="50" charset="-128"/>
                  <a:cs typeface="Arial" panose="020B0604020202020204" pitchFamily="34" charset="0"/>
                </a:rPr>
                <a:t>  6.</a:t>
              </a:r>
              <a:r>
                <a:rPr kumimoji="1" lang="ja-JP" altLang="en-US" sz="2600" dirty="0" smtClean="0">
                  <a:latin typeface="メイリオ" panose="020B0604030504040204" pitchFamily="50" charset="-128"/>
                  <a:ea typeface="メイリオ" panose="020B0604030504040204" pitchFamily="50" charset="-128"/>
                  <a:cs typeface="Arial" panose="020B0604020202020204" pitchFamily="34" charset="0"/>
                </a:rPr>
                <a:t>　取り扱い</a:t>
              </a:r>
              <a:r>
                <a:rPr kumimoji="1" lang="ja-JP" altLang="en-US" sz="2600" dirty="0">
                  <a:latin typeface="メイリオ" panose="020B0604030504040204" pitchFamily="50" charset="-128"/>
                  <a:ea typeface="メイリオ" panose="020B0604030504040204" pitchFamily="50" charset="-128"/>
                  <a:cs typeface="Arial" panose="020B0604020202020204" pitchFamily="34" charset="0"/>
                </a:rPr>
                <a:t>に関する</a:t>
              </a:r>
              <a:r>
                <a:rPr kumimoji="1" lang="ja-JP" altLang="en-US" sz="2600" dirty="0" smtClean="0">
                  <a:latin typeface="メイリオ" panose="020B0604030504040204" pitchFamily="50" charset="-128"/>
                  <a:ea typeface="メイリオ" panose="020B0604030504040204" pitchFamily="50" charset="-128"/>
                  <a:cs typeface="Arial" panose="020B0604020202020204" pitchFamily="34" charset="0"/>
                </a:rPr>
                <a:t>項目（動物）</a:t>
              </a:r>
              <a:endParaRPr kumimoji="1" lang="en-US" altLang="ja-JP" sz="2600" dirty="0">
                <a:latin typeface="メイリオ" panose="020B0604030504040204" pitchFamily="50" charset="-128"/>
                <a:ea typeface="メイリオ" panose="020B0604030504040204" pitchFamily="50" charset="-128"/>
                <a:cs typeface="Arial" panose="020B0604020202020204" pitchFamily="34" charset="0"/>
              </a:endParaRPr>
            </a:p>
            <a:p>
              <a:pPr>
                <a:lnSpc>
                  <a:spcPts val="3800"/>
                </a:lnSpc>
              </a:pPr>
              <a:r>
                <a:rPr kumimoji="1" lang="en-US" altLang="ja-JP" sz="2600" dirty="0" smtClean="0">
                  <a:latin typeface="メイリオ" panose="020B0604030504040204" pitchFamily="50" charset="-128"/>
                  <a:ea typeface="メイリオ" panose="020B0604030504040204" pitchFamily="50" charset="-128"/>
                  <a:cs typeface="Arial" panose="020B0604020202020204" pitchFamily="34" charset="0"/>
                </a:rPr>
                <a:t>  7.</a:t>
              </a:r>
              <a:r>
                <a:rPr kumimoji="1" lang="ja-JP" altLang="en-US" sz="2600" dirty="0" smtClean="0">
                  <a:latin typeface="メイリオ" panose="020B0604030504040204" pitchFamily="50" charset="-128"/>
                  <a:ea typeface="メイリオ" panose="020B0604030504040204" pitchFamily="50" charset="-128"/>
                  <a:cs typeface="Arial" panose="020B0604020202020204" pitchFamily="34" charset="0"/>
                </a:rPr>
                <a:t>　測定</a:t>
              </a:r>
              <a:r>
                <a:rPr kumimoji="1" lang="ja-JP" altLang="en-US" sz="2600" dirty="0">
                  <a:latin typeface="メイリオ" panose="020B0604030504040204" pitchFamily="50" charset="-128"/>
                  <a:ea typeface="メイリオ" panose="020B0604030504040204" pitchFamily="50" charset="-128"/>
                  <a:cs typeface="Arial" panose="020B0604020202020204" pitchFamily="34" charset="0"/>
                </a:rPr>
                <a:t>に関する項目</a:t>
              </a:r>
              <a:endParaRPr kumimoji="1" lang="en-US" altLang="ja-JP" sz="2600" dirty="0">
                <a:latin typeface="メイリオ" panose="020B0604030504040204" pitchFamily="50" charset="-128"/>
                <a:ea typeface="メイリオ" panose="020B0604030504040204" pitchFamily="50" charset="-128"/>
                <a:cs typeface="Arial" panose="020B0604020202020204" pitchFamily="34" charset="0"/>
              </a:endParaRPr>
            </a:p>
            <a:p>
              <a:pPr>
                <a:lnSpc>
                  <a:spcPts val="3800"/>
                </a:lnSpc>
              </a:pPr>
              <a:r>
                <a:rPr kumimoji="1" lang="en-US" altLang="ja-JP" sz="2600" dirty="0" smtClean="0">
                  <a:latin typeface="メイリオ" panose="020B0604030504040204" pitchFamily="50" charset="-128"/>
                  <a:ea typeface="メイリオ" panose="020B0604030504040204" pitchFamily="50" charset="-128"/>
                  <a:cs typeface="Arial" panose="020B0604020202020204" pitchFamily="34" charset="0"/>
                </a:rPr>
                <a:t>  8.</a:t>
              </a:r>
              <a:r>
                <a:rPr kumimoji="1" lang="ja-JP" altLang="en-US" sz="2600" dirty="0" smtClean="0">
                  <a:latin typeface="メイリオ" panose="020B0604030504040204" pitchFamily="50" charset="-128"/>
                  <a:ea typeface="メイリオ" panose="020B0604030504040204" pitchFamily="50" charset="-128"/>
                  <a:cs typeface="Arial" panose="020B0604020202020204" pitchFamily="34" charset="0"/>
                </a:rPr>
                <a:t>　廃棄物</a:t>
              </a:r>
              <a:r>
                <a:rPr kumimoji="1" lang="ja-JP" altLang="en-US" sz="2600" dirty="0">
                  <a:latin typeface="メイリオ" panose="020B0604030504040204" pitchFamily="50" charset="-128"/>
                  <a:ea typeface="メイリオ" panose="020B0604030504040204" pitchFamily="50" charset="-128"/>
                  <a:cs typeface="Arial" panose="020B0604020202020204" pitchFamily="34" charset="0"/>
                </a:rPr>
                <a:t>の取り扱い</a:t>
              </a:r>
              <a:endParaRPr kumimoji="1" lang="en-US" altLang="ja-JP" sz="2600" dirty="0">
                <a:latin typeface="メイリオ" panose="020B0604030504040204" pitchFamily="50" charset="-128"/>
                <a:ea typeface="メイリオ" panose="020B0604030504040204" pitchFamily="50" charset="-128"/>
                <a:cs typeface="Arial" panose="020B0604020202020204" pitchFamily="34" charset="0"/>
              </a:endParaRPr>
            </a:p>
            <a:p>
              <a:pPr>
                <a:lnSpc>
                  <a:spcPts val="3800"/>
                </a:lnSpc>
              </a:pPr>
              <a:r>
                <a:rPr kumimoji="1" lang="en-US" altLang="ja-JP" sz="2600" dirty="0" smtClean="0">
                  <a:latin typeface="メイリオ" panose="020B0604030504040204" pitchFamily="50" charset="-128"/>
                  <a:ea typeface="メイリオ" panose="020B0604030504040204" pitchFamily="50" charset="-128"/>
                  <a:cs typeface="Arial" panose="020B0604020202020204" pitchFamily="34" charset="0"/>
                </a:rPr>
                <a:t>  9.</a:t>
              </a:r>
              <a:r>
                <a:rPr kumimoji="1" lang="ja-JP" altLang="en-US" sz="2600" dirty="0" smtClean="0">
                  <a:latin typeface="メイリオ" panose="020B0604030504040204" pitchFamily="50" charset="-128"/>
                  <a:ea typeface="メイリオ" panose="020B0604030504040204" pitchFamily="50" charset="-128"/>
                  <a:cs typeface="Arial" panose="020B0604020202020204" pitchFamily="34" charset="0"/>
                </a:rPr>
                <a:t>　汚染</a:t>
              </a:r>
              <a:r>
                <a:rPr kumimoji="1" lang="ja-JP" altLang="en-US" sz="2600" dirty="0">
                  <a:latin typeface="メイリオ" panose="020B0604030504040204" pitchFamily="50" charset="-128"/>
                  <a:ea typeface="メイリオ" panose="020B0604030504040204" pitchFamily="50" charset="-128"/>
                  <a:cs typeface="Arial" panose="020B0604020202020204" pitchFamily="34" charset="0"/>
                </a:rPr>
                <a:t>と除染に関する項目</a:t>
              </a:r>
              <a:endParaRPr kumimoji="1" lang="en-US" altLang="ja-JP" sz="2600" dirty="0">
                <a:latin typeface="メイリオ" panose="020B0604030504040204" pitchFamily="50" charset="-128"/>
                <a:ea typeface="メイリオ" panose="020B0604030504040204" pitchFamily="50" charset="-128"/>
                <a:cs typeface="Arial" panose="020B0604020202020204" pitchFamily="34" charset="0"/>
              </a:endParaRPr>
            </a:p>
            <a:p>
              <a:pPr>
                <a:lnSpc>
                  <a:spcPts val="3800"/>
                </a:lnSpc>
              </a:pPr>
              <a:r>
                <a:rPr kumimoji="1" lang="en-US" altLang="ja-JP" sz="2600" dirty="0" smtClean="0">
                  <a:latin typeface="メイリオ" panose="020B0604030504040204" pitchFamily="50" charset="-128"/>
                  <a:ea typeface="メイリオ" panose="020B0604030504040204" pitchFamily="50" charset="-128"/>
                  <a:cs typeface="Arial" panose="020B0604020202020204" pitchFamily="34" charset="0"/>
                </a:rPr>
                <a:t>10.</a:t>
              </a:r>
              <a:r>
                <a:rPr kumimoji="1" lang="ja-JP" altLang="en-US" sz="2600" dirty="0" smtClean="0">
                  <a:latin typeface="メイリオ" panose="020B0604030504040204" pitchFamily="50" charset="-128"/>
                  <a:ea typeface="メイリオ" panose="020B0604030504040204" pitchFamily="50" charset="-128"/>
                  <a:cs typeface="Arial" panose="020B0604020202020204" pitchFamily="34" charset="0"/>
                </a:rPr>
                <a:t>　法令</a:t>
              </a:r>
              <a:r>
                <a:rPr kumimoji="1" lang="ja-JP" altLang="en-US" sz="2600" dirty="0">
                  <a:latin typeface="メイリオ" panose="020B0604030504040204" pitchFamily="50" charset="-128"/>
                  <a:ea typeface="メイリオ" panose="020B0604030504040204" pitchFamily="50" charset="-128"/>
                  <a:cs typeface="Arial" panose="020B0604020202020204" pitchFamily="34" charset="0"/>
                </a:rPr>
                <a:t>・予防規程</a:t>
              </a:r>
              <a:endParaRPr kumimoji="1" lang="en-US" altLang="ja-JP" sz="2600" dirty="0">
                <a:latin typeface="メイリオ" panose="020B0604030504040204" pitchFamily="50" charset="-128"/>
                <a:ea typeface="メイリオ" panose="020B0604030504040204" pitchFamily="50" charset="-128"/>
                <a:cs typeface="Arial" panose="020B0604020202020204" pitchFamily="34" charset="0"/>
              </a:endParaRPr>
            </a:p>
            <a:p>
              <a:pPr>
                <a:lnSpc>
                  <a:spcPts val="3800"/>
                </a:lnSpc>
              </a:pPr>
              <a:r>
                <a:rPr kumimoji="1" lang="en-US" altLang="ja-JP" sz="2600" dirty="0" smtClean="0">
                  <a:latin typeface="メイリオ" panose="020B0604030504040204" pitchFamily="50" charset="-128"/>
                  <a:ea typeface="メイリオ" panose="020B0604030504040204" pitchFamily="50" charset="-128"/>
                  <a:cs typeface="Arial" panose="020B0604020202020204" pitchFamily="34" charset="0"/>
                </a:rPr>
                <a:t>11.</a:t>
              </a:r>
              <a:r>
                <a:rPr kumimoji="1" lang="ja-JP" altLang="en-US" sz="2600" dirty="0" smtClean="0">
                  <a:latin typeface="メイリオ" panose="020B0604030504040204" pitchFamily="50" charset="-128"/>
                  <a:ea typeface="メイリオ" panose="020B0604030504040204" pitchFamily="50" charset="-128"/>
                  <a:cs typeface="Arial" panose="020B0604020202020204" pitchFamily="34" charset="0"/>
                </a:rPr>
                <a:t>　核</a:t>
              </a:r>
              <a:r>
                <a:rPr kumimoji="1" lang="ja-JP" altLang="en-US" sz="2600" dirty="0">
                  <a:latin typeface="メイリオ" panose="020B0604030504040204" pitchFamily="50" charset="-128"/>
                  <a:ea typeface="メイリオ" panose="020B0604030504040204" pitchFamily="50" charset="-128"/>
                  <a:cs typeface="Arial" panose="020B0604020202020204" pitchFamily="34" charset="0"/>
                </a:rPr>
                <a:t>医学診療の概要</a:t>
              </a:r>
              <a:endParaRPr kumimoji="1" lang="en-US" altLang="ja-JP" sz="26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10" name="正方形/長方形 9"/>
            <p:cNvSpPr/>
            <p:nvPr/>
          </p:nvSpPr>
          <p:spPr>
            <a:xfrm>
              <a:off x="-1" y="827864"/>
              <a:ext cx="9172775" cy="279672"/>
            </a:xfrm>
            <a:prstGeom prst="rect">
              <a:avLst/>
            </a:prstGeom>
            <a:solidFill>
              <a:srgbClr val="001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2" y="-20632"/>
              <a:ext cx="9172777" cy="981635"/>
            </a:xfrm>
            <a:prstGeom prst="rect">
              <a:avLst/>
            </a:prstGeom>
            <a:solidFill>
              <a:srgbClr val="5A5A5A"/>
            </a:solidFill>
            <a:ln w="508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lang="ja-JP" altLang="en-US"/>
            </a:p>
          </p:txBody>
        </p:sp>
        <p:sp>
          <p:nvSpPr>
            <p:cNvPr id="9" name="テキスト ボックス 8">
              <a:extLst>
                <a:ext uri="{FF2B5EF4-FFF2-40B4-BE49-F238E27FC236}">
                  <a16:creationId xmlns:a16="http://schemas.microsoft.com/office/drawing/2014/main" id="{39EF18EB-B5F0-41C6-8F27-A4B3273886AA}"/>
                </a:ext>
              </a:extLst>
            </p:cNvPr>
            <p:cNvSpPr txBox="1"/>
            <p:nvPr/>
          </p:nvSpPr>
          <p:spPr>
            <a:xfrm>
              <a:off x="-1" y="164811"/>
              <a:ext cx="9144000" cy="663053"/>
            </a:xfrm>
            <a:prstGeom prst="rect">
              <a:avLst/>
            </a:prstGeom>
            <a:noFill/>
          </p:spPr>
          <p:txBody>
            <a:bodyPr wrap="square" tIns="108000" bIns="0" rtlCol="0" anchor="ctr">
              <a:spAutoFit/>
            </a:bodyPr>
            <a:lstStyle/>
            <a:p>
              <a:pPr algn="ctr"/>
              <a:r>
                <a:rPr kumimoji="1" lang="ja-JP" altLang="en-US" sz="3600" dirty="0" smtClean="0">
                  <a:solidFill>
                    <a:schemeClr val="bg1"/>
                  </a:solidFill>
                  <a:latin typeface="メイリオ" panose="020B0604030504040204" pitchFamily="50" charset="-128"/>
                  <a:ea typeface="メイリオ" panose="020B0604030504040204" pitchFamily="50" charset="-128"/>
                  <a:cs typeface="Arial" panose="020B0604020202020204" pitchFamily="34" charset="0"/>
                </a:rPr>
                <a:t>目次</a:t>
              </a:r>
              <a:endParaRPr kumimoji="1" lang="ja-JP" altLang="en-US" sz="3600" dirty="0">
                <a:solidFill>
                  <a:schemeClr val="bg1"/>
                </a:solidFill>
                <a:latin typeface="メイリオ" panose="020B0604030504040204" pitchFamily="50" charset="-128"/>
                <a:ea typeface="メイリオ" panose="020B0604030504040204" pitchFamily="50" charset="-128"/>
                <a:cs typeface="Arial" panose="020B0604020202020204" pitchFamily="34" charset="0"/>
              </a:endParaRPr>
            </a:p>
          </p:txBody>
        </p:sp>
        <p:pic>
          <p:nvPicPr>
            <p:cNvPr id="11" name="図 10"/>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4525" y="46826"/>
              <a:ext cx="856700" cy="860127"/>
            </a:xfrm>
            <a:prstGeom prst="rect">
              <a:avLst/>
            </a:prstGeom>
          </p:spPr>
        </p:pic>
      </p:grpSp>
    </p:spTree>
    <p:extLst>
      <p:ext uri="{BB962C8B-B14F-4D97-AF65-F5344CB8AC3E}">
        <p14:creationId xmlns:p14="http://schemas.microsoft.com/office/powerpoint/2010/main" val="42190579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p:cNvSpPr>
            <a:spLocks noGrp="1"/>
          </p:cNvSpPr>
          <p:nvPr>
            <p:ph type="ftr" sz="quarter" idx="11"/>
          </p:nvPr>
        </p:nvSpPr>
        <p:spPr/>
        <p:txBody>
          <a:bodyPr/>
          <a:lstStyle/>
          <a:p>
            <a:r>
              <a:rPr kumimoji="1" lang="zh-CN" altLang="en-US" smtClean="0"/>
              <a:t>日本放射線安全管理学会</a:t>
            </a:r>
            <a:endParaRPr kumimoji="1" lang="ja-JP" altLang="en-US"/>
          </a:p>
        </p:txBody>
      </p:sp>
      <p:grpSp>
        <p:nvGrpSpPr>
          <p:cNvPr id="3" name="グループ化 2"/>
          <p:cNvGrpSpPr/>
          <p:nvPr/>
        </p:nvGrpSpPr>
        <p:grpSpPr>
          <a:xfrm>
            <a:off x="0" y="0"/>
            <a:ext cx="9156525" cy="6415968"/>
            <a:chOff x="0" y="0"/>
            <a:chExt cx="9156525" cy="6415968"/>
          </a:xfrm>
        </p:grpSpPr>
        <p:sp>
          <p:nvSpPr>
            <p:cNvPr id="12" name="正方形/長方形 11"/>
            <p:cNvSpPr/>
            <p:nvPr/>
          </p:nvSpPr>
          <p:spPr>
            <a:xfrm>
              <a:off x="0" y="0"/>
              <a:ext cx="9156525" cy="981635"/>
            </a:xfrm>
            <a:prstGeom prst="rect">
              <a:avLst/>
            </a:prstGeom>
            <a:solidFill>
              <a:srgbClr val="D4E5F7"/>
            </a:solidFill>
            <a:ln w="508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prstClr val="white"/>
                </a:solidFill>
                <a:effectLst/>
                <a:uLnTx/>
                <a:uFillTx/>
                <a:latin typeface="Arial" panose="020B0604020202020204" pitchFamily="34" charset="0"/>
                <a:ea typeface="ＭＳ ゴシック" panose="020B0609070205080204" pitchFamily="49" charset="-128"/>
                <a:cs typeface="Arial" panose="020B0604020202020204" pitchFamily="34" charset="0"/>
              </a:endParaRPr>
            </a:p>
          </p:txBody>
        </p:sp>
        <p:sp>
          <p:nvSpPr>
            <p:cNvPr id="4" name="テキスト ボックス 3">
              <a:extLst>
                <a:ext uri="{FF2B5EF4-FFF2-40B4-BE49-F238E27FC236}">
                  <a16:creationId xmlns:a16="http://schemas.microsoft.com/office/drawing/2014/main" id="{836DD89E-AEAB-4655-A11A-9D5B067A592F}"/>
                </a:ext>
              </a:extLst>
            </p:cNvPr>
            <p:cNvSpPr txBox="1"/>
            <p:nvPr/>
          </p:nvSpPr>
          <p:spPr>
            <a:xfrm>
              <a:off x="177896" y="1245322"/>
              <a:ext cx="8813259" cy="5170646"/>
            </a:xfrm>
            <a:prstGeom prst="rect">
              <a:avLst/>
            </a:prstGeom>
            <a:noFill/>
          </p:spPr>
          <p:txBody>
            <a:bodyPr wrap="square" rtlCol="0">
              <a:spAutoFit/>
            </a:bodyPr>
            <a:lstStyle/>
            <a:p>
              <a:pPr fontAlgn="ctr">
                <a:lnSpc>
                  <a:spcPts val="2200"/>
                </a:lnSpc>
              </a:pPr>
              <a:r>
                <a:rPr kumimoji="1" lang="ja-JP" altLang="en-US" sz="1700" dirty="0">
                  <a:latin typeface="Arial" panose="020B0604020202020204" pitchFamily="34" charset="0"/>
                  <a:ea typeface="ＭＳ ゴシック" panose="020B0609070205080204" pitchFamily="49" charset="-128"/>
                  <a:cs typeface="Arial" panose="020B0604020202020204" pitchFamily="34" charset="0"/>
                </a:rPr>
                <a:t>　本教育資料は、放射線安全規制研究戦略的推進</a:t>
              </a:r>
              <a:r>
                <a:rPr kumimoji="1" lang="ja-JP" altLang="en-US" sz="1700" dirty="0" smtClean="0">
                  <a:latin typeface="Arial" panose="020B0604020202020204" pitchFamily="34" charset="0"/>
                  <a:ea typeface="ＭＳ ゴシック" panose="020B0609070205080204" pitchFamily="49" charset="-128"/>
                  <a:cs typeface="Arial" panose="020B0604020202020204" pitchFamily="34" charset="0"/>
                </a:rPr>
                <a:t>事業「</a:t>
              </a:r>
              <a:r>
                <a:rPr kumimoji="1" lang="en-US" altLang="ja-JP" sz="1700" dirty="0" smtClean="0">
                  <a:latin typeface="Arial" panose="020B0604020202020204" pitchFamily="34" charset="0"/>
                  <a:ea typeface="ＭＳ ゴシック" panose="020B0609070205080204" pitchFamily="49" charset="-128"/>
                  <a:cs typeface="Arial" panose="020B0604020202020204" pitchFamily="34" charset="0"/>
                </a:rPr>
                <a:t>JPJ007057</a:t>
              </a:r>
              <a:r>
                <a:rPr kumimoji="1" lang="ja-JP" altLang="en-US" sz="1700" dirty="0" smtClean="0">
                  <a:latin typeface="Arial" panose="020B0604020202020204" pitchFamily="34" charset="0"/>
                  <a:ea typeface="ＭＳ ゴシック" panose="020B0609070205080204" pitchFamily="49" charset="-128"/>
                  <a:cs typeface="Arial" panose="020B0604020202020204" pitchFamily="34" charset="0"/>
                </a:rPr>
                <a:t>」</a:t>
              </a:r>
              <a:r>
                <a:rPr kumimoji="1" lang="ja-JP" altLang="en-US" sz="1700" dirty="0">
                  <a:latin typeface="Arial" panose="020B0604020202020204" pitchFamily="34" charset="0"/>
                  <a:ea typeface="ＭＳ ゴシック" panose="020B0609070205080204" pitchFamily="49" charset="-128"/>
                  <a:cs typeface="Arial" panose="020B0604020202020204" pitchFamily="34" charset="0"/>
                </a:rPr>
                <a:t>（</a:t>
              </a:r>
              <a:r>
                <a:rPr kumimoji="1" lang="ja-JP" altLang="en-US" sz="1700" dirty="0" smtClean="0">
                  <a:latin typeface="Arial" panose="020B0604020202020204" pitchFamily="34" charset="0"/>
                  <a:ea typeface="ＭＳ ゴシック" panose="020B0609070205080204" pitchFamily="49" charset="-128"/>
                  <a:cs typeface="Arial" panose="020B0604020202020204" pitchFamily="34" charset="0"/>
                </a:rPr>
                <a:t>短寿命</a:t>
              </a:r>
              <a:r>
                <a:rPr kumimoji="1" lang="ja-JP" altLang="en-US" sz="1700" dirty="0">
                  <a:latin typeface="Arial" panose="020B0604020202020204" pitchFamily="34" charset="0"/>
                  <a:ea typeface="ＭＳ ゴシック" panose="020B0609070205080204" pitchFamily="49" charset="-128"/>
                  <a:cs typeface="Arial" panose="020B0604020202020204" pitchFamily="34" charset="0"/>
                </a:rPr>
                <a:t>アルファ線放出核種等の合理的安全規制のためのガイドライン等の作成：代表・大阪大学放射線科学基盤機構附属ラジオアイソトープ総合センター・吉村　</a:t>
              </a:r>
              <a:r>
                <a:rPr kumimoji="1" lang="ja-JP" altLang="en-US" sz="1700" dirty="0" smtClean="0">
                  <a:latin typeface="Arial" panose="020B0604020202020204" pitchFamily="34" charset="0"/>
                  <a:ea typeface="ＭＳ ゴシック" panose="020B0609070205080204" pitchFamily="49" charset="-128"/>
                  <a:cs typeface="Arial" panose="020B0604020202020204" pitchFamily="34" charset="0"/>
                </a:rPr>
                <a:t>崇）より</a:t>
              </a:r>
              <a:r>
                <a:rPr kumimoji="1" lang="ja-JP" altLang="en-US" sz="1700" dirty="0">
                  <a:latin typeface="Arial" panose="020B0604020202020204" pitchFamily="34" charset="0"/>
                  <a:ea typeface="ＭＳ ゴシック" panose="020B0609070205080204" pitchFamily="49" charset="-128"/>
                  <a:cs typeface="Arial" panose="020B0604020202020204" pitchFamily="34" charset="0"/>
                </a:rPr>
                <a:t>、一般社団法人日本放射線安全管理</a:t>
              </a:r>
              <a:r>
                <a:rPr kumimoji="1" lang="ja-JP" altLang="en-US" sz="1700" dirty="0" smtClean="0">
                  <a:latin typeface="Arial" panose="020B0604020202020204" pitchFamily="34" charset="0"/>
                  <a:ea typeface="ＭＳ ゴシック" panose="020B0609070205080204" pitchFamily="49" charset="-128"/>
                  <a:cs typeface="Arial" panose="020B0604020202020204" pitchFamily="34" charset="0"/>
                </a:rPr>
                <a:t>学会（会長</a:t>
              </a:r>
              <a:r>
                <a:rPr kumimoji="1" lang="ja-JP" altLang="en-US" sz="1700" dirty="0">
                  <a:latin typeface="Arial" panose="020B0604020202020204" pitchFamily="34" charset="0"/>
                  <a:ea typeface="ＭＳ ゴシック" panose="020B0609070205080204" pitchFamily="49" charset="-128"/>
                  <a:cs typeface="Arial" panose="020B0604020202020204" pitchFamily="34" charset="0"/>
                </a:rPr>
                <a:t>・中島　</a:t>
              </a:r>
              <a:r>
                <a:rPr kumimoji="1" lang="ja-JP" altLang="en-US" sz="1700" dirty="0" smtClean="0">
                  <a:latin typeface="Arial" panose="020B0604020202020204" pitchFamily="34" charset="0"/>
                  <a:ea typeface="ＭＳ ゴシック" panose="020B0609070205080204" pitchFamily="49" charset="-128"/>
                  <a:cs typeface="Arial" panose="020B0604020202020204" pitchFamily="34" charset="0"/>
                </a:rPr>
                <a:t>覚）が</a:t>
              </a:r>
              <a:r>
                <a:rPr kumimoji="1" lang="ja-JP" altLang="en-US" sz="1700" dirty="0">
                  <a:latin typeface="Arial" panose="020B0604020202020204" pitchFamily="34" charset="0"/>
                  <a:ea typeface="ＭＳ ゴシック" panose="020B0609070205080204" pitchFamily="49" charset="-128"/>
                  <a:cs typeface="Arial" panose="020B0604020202020204" pitchFamily="34" charset="0"/>
                </a:rPr>
                <a:t>「</a:t>
              </a:r>
              <a:r>
                <a:rPr kumimoji="1" lang="ja-JP" altLang="en-US" sz="1700" dirty="0" smtClean="0">
                  <a:latin typeface="Arial" panose="020B0604020202020204" pitchFamily="34" charset="0"/>
                  <a:ea typeface="ＭＳ ゴシック" panose="020B0609070205080204" pitchFamily="49" charset="-128"/>
                  <a:cs typeface="Arial" panose="020B0604020202020204" pitchFamily="34" charset="0"/>
                </a:rPr>
                <a:t>短寿命</a:t>
              </a:r>
              <a:r>
                <a:rPr kumimoji="1" lang="ja-JP" altLang="en-US" sz="1700" dirty="0">
                  <a:latin typeface="Arial" panose="020B0604020202020204" pitchFamily="34" charset="0"/>
                  <a:ea typeface="ＭＳ ゴシック" panose="020B0609070205080204" pitchFamily="49" charset="-128"/>
                  <a:cs typeface="Arial" panose="020B0604020202020204" pitchFamily="34" charset="0"/>
                </a:rPr>
                <a:t>放射性核種の安全取扱に関する教育資料</a:t>
              </a:r>
              <a:r>
                <a:rPr kumimoji="1" lang="ja-JP" altLang="en-US" sz="1700" dirty="0" smtClean="0">
                  <a:latin typeface="Arial" panose="020B0604020202020204" pitchFamily="34" charset="0"/>
                  <a:ea typeface="ＭＳ ゴシック" panose="020B0609070205080204" pitchFamily="49" charset="-128"/>
                  <a:cs typeface="Arial" panose="020B0604020202020204" pitchFamily="34" charset="0"/>
                </a:rPr>
                <a:t>作成」事業</a:t>
              </a:r>
              <a:r>
                <a:rPr kumimoji="1" lang="ja-JP" altLang="en-US" sz="1700" dirty="0">
                  <a:latin typeface="Arial" panose="020B0604020202020204" pitchFamily="34" charset="0"/>
                  <a:ea typeface="ＭＳ ゴシック" panose="020B0609070205080204" pitchFamily="49" charset="-128"/>
                  <a:cs typeface="Arial" panose="020B0604020202020204" pitchFamily="34" charset="0"/>
                </a:rPr>
                <a:t>を受託し、作成したものです。</a:t>
              </a:r>
              <a:endParaRPr kumimoji="1" lang="en-US" altLang="ja-JP" sz="1700" dirty="0">
                <a:latin typeface="Arial" panose="020B0604020202020204" pitchFamily="34" charset="0"/>
                <a:ea typeface="ＭＳ ゴシック" panose="020B0609070205080204" pitchFamily="49" charset="-128"/>
                <a:cs typeface="Arial" panose="020B0604020202020204" pitchFamily="34" charset="0"/>
              </a:endParaRPr>
            </a:p>
            <a:p>
              <a:pPr fontAlgn="ctr">
                <a:lnSpc>
                  <a:spcPts val="2200"/>
                </a:lnSpc>
              </a:pPr>
              <a:r>
                <a:rPr kumimoji="1" lang="ja-JP" altLang="en-US" sz="1700" dirty="0">
                  <a:latin typeface="Arial" panose="020B0604020202020204" pitchFamily="34" charset="0"/>
                  <a:ea typeface="ＭＳ ゴシック" panose="020B0609070205080204" pitchFamily="49" charset="-128"/>
                  <a:cs typeface="Arial" panose="020B0604020202020204" pitchFamily="34" charset="0"/>
                </a:rPr>
                <a:t>　日本放射線安全管理学会は、本教育資料作成の</a:t>
              </a:r>
              <a:r>
                <a:rPr kumimoji="1" lang="ja-JP" altLang="en-US" sz="1700" dirty="0" smtClean="0">
                  <a:latin typeface="Arial" panose="020B0604020202020204" pitchFamily="34" charset="0"/>
                  <a:ea typeface="ＭＳ ゴシック" panose="020B0609070205080204" pitchFamily="49" charset="-128"/>
                  <a:cs typeface="Arial" panose="020B0604020202020204" pitchFamily="34" charset="0"/>
                </a:rPr>
                <a:t>ため「短寿命</a:t>
              </a:r>
              <a:r>
                <a:rPr kumimoji="1" lang="ja-JP" altLang="en-US" sz="1700" dirty="0">
                  <a:latin typeface="Arial" panose="020B0604020202020204" pitchFamily="34" charset="0"/>
                  <a:ea typeface="ＭＳ ゴシック" panose="020B0609070205080204" pitchFamily="49" charset="-128"/>
                  <a:cs typeface="Arial" panose="020B0604020202020204" pitchFamily="34" charset="0"/>
                </a:rPr>
                <a:t>放射性核種の安全取扱のための教育資料作成アドホック</a:t>
              </a:r>
              <a:r>
                <a:rPr kumimoji="1" lang="ja-JP" altLang="en-US" sz="1700" dirty="0" smtClean="0">
                  <a:latin typeface="Arial" panose="020B0604020202020204" pitchFamily="34" charset="0"/>
                  <a:ea typeface="ＭＳ ゴシック" panose="020B0609070205080204" pitchFamily="49" charset="-128"/>
                  <a:cs typeface="Arial" panose="020B0604020202020204" pitchFamily="34" charset="0"/>
                </a:rPr>
                <a:t>委員会」を</a:t>
              </a:r>
              <a:r>
                <a:rPr kumimoji="1" lang="ja-JP" altLang="en-US" sz="1700" dirty="0">
                  <a:latin typeface="Arial" panose="020B0604020202020204" pitchFamily="34" charset="0"/>
                  <a:ea typeface="ＭＳ ゴシック" panose="020B0609070205080204" pitchFamily="49" charset="-128"/>
                  <a:cs typeface="Arial" panose="020B0604020202020204" pitchFamily="34" charset="0"/>
                </a:rPr>
                <a:t>設け、本委員会を中心に資料作成を行いました。</a:t>
              </a:r>
              <a:endParaRPr kumimoji="1" lang="en-US" altLang="ja-JP" sz="1700" dirty="0">
                <a:latin typeface="Arial" panose="020B0604020202020204" pitchFamily="34" charset="0"/>
                <a:ea typeface="ＭＳ ゴシック" panose="020B0609070205080204" pitchFamily="49" charset="-128"/>
                <a:cs typeface="Arial" panose="020B0604020202020204" pitchFamily="34" charset="0"/>
              </a:endParaRPr>
            </a:p>
            <a:p>
              <a:pPr fontAlgn="ctr">
                <a:lnSpc>
                  <a:spcPts val="2200"/>
                </a:lnSpc>
              </a:pPr>
              <a:endParaRPr kumimoji="1" lang="en-US" altLang="ja-JP" sz="1700" dirty="0">
                <a:latin typeface="Arial" panose="020B0604020202020204" pitchFamily="34" charset="0"/>
                <a:ea typeface="ＭＳ ゴシック" panose="020B0609070205080204" pitchFamily="49" charset="-128"/>
                <a:cs typeface="Arial" panose="020B0604020202020204" pitchFamily="34" charset="0"/>
              </a:endParaRPr>
            </a:p>
            <a:p>
              <a:pPr fontAlgn="ctr">
                <a:lnSpc>
                  <a:spcPts val="2200"/>
                </a:lnSpc>
              </a:pPr>
              <a:r>
                <a:rPr kumimoji="1" lang="ja-JP" altLang="en-US" sz="1700" dirty="0">
                  <a:latin typeface="Arial" panose="020B0604020202020204" pitchFamily="34" charset="0"/>
                  <a:ea typeface="ＭＳ ゴシック" panose="020B0609070205080204" pitchFamily="49" charset="-128"/>
                  <a:cs typeface="Arial" panose="020B0604020202020204" pitchFamily="34" charset="0"/>
                </a:rPr>
                <a:t>　なお、本教育資料は、以下の各点に留意して作成しました。</a:t>
              </a:r>
              <a:endParaRPr kumimoji="1" lang="en-US" altLang="ja-JP" sz="1700" dirty="0">
                <a:latin typeface="Arial" panose="020B0604020202020204" pitchFamily="34" charset="0"/>
                <a:ea typeface="ＭＳ ゴシック" panose="020B0609070205080204" pitchFamily="49" charset="-128"/>
                <a:cs typeface="Arial" panose="020B0604020202020204" pitchFamily="34" charset="0"/>
              </a:endParaRPr>
            </a:p>
            <a:p>
              <a:pPr marL="342900" indent="-342900" fontAlgn="ctr">
                <a:lnSpc>
                  <a:spcPts val="2200"/>
                </a:lnSpc>
                <a:buFont typeface="+mj-ea"/>
                <a:buAutoNum type="circleNumDbPlain"/>
              </a:pPr>
              <a:r>
                <a:rPr kumimoji="1" lang="en-US" altLang="ja-JP" sz="1700" dirty="0">
                  <a:latin typeface="Arial" panose="020B0604020202020204" pitchFamily="34" charset="0"/>
                  <a:ea typeface="ＭＳ ゴシック" panose="020B0609070205080204" pitchFamily="49" charset="-128"/>
                  <a:cs typeface="Arial" panose="020B0604020202020204" pitchFamily="34" charset="0"/>
                </a:rPr>
                <a:t>α</a:t>
              </a:r>
              <a:r>
                <a:rPr kumimoji="1" lang="ja-JP" altLang="en-US" sz="1700" dirty="0">
                  <a:latin typeface="Arial" panose="020B0604020202020204" pitchFamily="34" charset="0"/>
                  <a:ea typeface="ＭＳ ゴシック" panose="020B0609070205080204" pitchFamily="49" charset="-128"/>
                  <a:cs typeface="Arial" panose="020B0604020202020204" pitchFamily="34" charset="0"/>
                </a:rPr>
                <a:t>線放出核種を中心に医療利用を目的とする短寿命核種の利用者を対象とした教育資料を作成すること。また、適宜、放射線管理担当者等に有用な情報も加えること。</a:t>
              </a:r>
              <a:endParaRPr kumimoji="1" lang="en-US" altLang="ja-JP" sz="1700" dirty="0">
                <a:latin typeface="Arial" panose="020B0604020202020204" pitchFamily="34" charset="0"/>
                <a:ea typeface="ＭＳ ゴシック" panose="020B0609070205080204" pitchFamily="49" charset="-128"/>
                <a:cs typeface="Arial" panose="020B0604020202020204" pitchFamily="34" charset="0"/>
              </a:endParaRPr>
            </a:p>
            <a:p>
              <a:pPr marL="342900" indent="-342900" fontAlgn="ctr">
                <a:lnSpc>
                  <a:spcPts val="2200"/>
                </a:lnSpc>
                <a:buFont typeface="+mj-ea"/>
                <a:buAutoNum type="circleNumDbPlain"/>
              </a:pPr>
              <a:r>
                <a:rPr kumimoji="1" lang="ja-JP" altLang="en-US" sz="1700" dirty="0">
                  <a:latin typeface="Arial" panose="020B0604020202020204" pitchFamily="34" charset="0"/>
                  <a:ea typeface="ＭＳ ゴシック" panose="020B0609070205080204" pitchFamily="49" charset="-128"/>
                  <a:cs typeface="Arial" panose="020B0604020202020204" pitchFamily="34" charset="0"/>
                </a:rPr>
                <a:t>上記短寿命核種の利用者だけでなく、多くの非密封放射性核種の利用者に有用な資料とすること。</a:t>
              </a:r>
              <a:endParaRPr kumimoji="1" lang="en-US" altLang="ja-JP" sz="1700" dirty="0">
                <a:latin typeface="Arial" panose="020B0604020202020204" pitchFamily="34" charset="0"/>
                <a:ea typeface="ＭＳ ゴシック" panose="020B0609070205080204" pitchFamily="49" charset="-128"/>
                <a:cs typeface="Arial" panose="020B0604020202020204" pitchFamily="34" charset="0"/>
              </a:endParaRPr>
            </a:p>
            <a:p>
              <a:pPr marL="342900" indent="-342900" fontAlgn="ctr">
                <a:lnSpc>
                  <a:spcPts val="2200"/>
                </a:lnSpc>
                <a:buFont typeface="+mj-ea"/>
                <a:buAutoNum type="circleNumDbPlain"/>
              </a:pPr>
              <a:r>
                <a:rPr kumimoji="1" lang="ja-JP" altLang="en-US" sz="1700" dirty="0">
                  <a:latin typeface="Arial" panose="020B0604020202020204" pitchFamily="34" charset="0"/>
                  <a:ea typeface="ＭＳ ゴシック" panose="020B0609070205080204" pitchFamily="49" charset="-128"/>
                  <a:cs typeface="Arial" panose="020B0604020202020204" pitchFamily="34" charset="0"/>
                </a:rPr>
                <a:t>基本的な項目に加えて、既存の資料にはない細かな取り扱い方法や防護の具体的方法などを充実させること。</a:t>
              </a:r>
              <a:endParaRPr kumimoji="1" lang="en-US" altLang="ja-JP" sz="1700" dirty="0">
                <a:latin typeface="Arial" panose="020B0604020202020204" pitchFamily="34" charset="0"/>
                <a:ea typeface="ＭＳ ゴシック" panose="020B0609070205080204" pitchFamily="49" charset="-128"/>
                <a:cs typeface="Arial" panose="020B0604020202020204" pitchFamily="34" charset="0"/>
              </a:endParaRPr>
            </a:p>
            <a:p>
              <a:pPr marL="342900" indent="-342900" fontAlgn="ctr">
                <a:lnSpc>
                  <a:spcPts val="2200"/>
                </a:lnSpc>
                <a:buFont typeface="+mj-ea"/>
                <a:buAutoNum type="circleNumDbPlain"/>
              </a:pPr>
              <a:r>
                <a:rPr kumimoji="1" lang="ja-JP" altLang="en-US" sz="1700" dirty="0">
                  <a:latin typeface="Arial" panose="020B0604020202020204" pitchFamily="34" charset="0"/>
                  <a:ea typeface="ＭＳ ゴシック" panose="020B0609070205080204" pitchFamily="49" charset="-128"/>
                  <a:cs typeface="Arial" panose="020B0604020202020204" pitchFamily="34" charset="0"/>
                </a:rPr>
                <a:t>ヒヤリ・ハット事例などを含めること。</a:t>
              </a:r>
              <a:endParaRPr kumimoji="1" lang="en-US" altLang="ja-JP" sz="1700" dirty="0">
                <a:latin typeface="Arial" panose="020B0604020202020204" pitchFamily="34" charset="0"/>
                <a:ea typeface="ＭＳ ゴシック" panose="020B0609070205080204" pitchFamily="49" charset="-128"/>
                <a:cs typeface="Arial" panose="020B0604020202020204" pitchFamily="34" charset="0"/>
              </a:endParaRPr>
            </a:p>
            <a:p>
              <a:pPr marL="342900" indent="-342900" fontAlgn="ctr">
                <a:lnSpc>
                  <a:spcPts val="2200"/>
                </a:lnSpc>
                <a:buFont typeface="+mj-ea"/>
                <a:buAutoNum type="circleNumDbPlain"/>
              </a:pPr>
              <a:r>
                <a:rPr kumimoji="1" lang="ja-JP" altLang="en-US" sz="1700" dirty="0">
                  <a:latin typeface="Arial" panose="020B0604020202020204" pitchFamily="34" charset="0"/>
                  <a:ea typeface="ＭＳ ゴシック" panose="020B0609070205080204" pitchFamily="49" charset="-128"/>
                  <a:cs typeface="Arial" panose="020B0604020202020204" pitchFamily="34" charset="0"/>
                </a:rPr>
                <a:t>講義・プレゼンテーションに活用しやすい資料を作成すること。</a:t>
              </a:r>
            </a:p>
          </p:txBody>
        </p:sp>
        <p:grpSp>
          <p:nvGrpSpPr>
            <p:cNvPr id="7" name="グループ化 6"/>
            <p:cNvGrpSpPr/>
            <p:nvPr/>
          </p:nvGrpSpPr>
          <p:grpSpPr>
            <a:xfrm>
              <a:off x="12525" y="46826"/>
              <a:ext cx="9144000" cy="860127"/>
              <a:chOff x="12526" y="67458"/>
              <a:chExt cx="9144000" cy="860127"/>
            </a:xfrm>
          </p:grpSpPr>
          <p:sp>
            <p:nvSpPr>
              <p:cNvPr id="9" name="テキスト ボックス 8">
                <a:extLst>
                  <a:ext uri="{FF2B5EF4-FFF2-40B4-BE49-F238E27FC236}">
                    <a16:creationId xmlns:a16="http://schemas.microsoft.com/office/drawing/2014/main" id="{39EF18EB-B5F0-41C6-8F27-A4B3273886AA}"/>
                  </a:ext>
                </a:extLst>
              </p:cNvPr>
              <p:cNvSpPr txBox="1"/>
              <p:nvPr/>
            </p:nvSpPr>
            <p:spPr>
              <a:xfrm>
                <a:off x="12526" y="197969"/>
                <a:ext cx="9144000" cy="663053"/>
              </a:xfrm>
              <a:prstGeom prst="rect">
                <a:avLst/>
              </a:prstGeom>
              <a:noFill/>
            </p:spPr>
            <p:txBody>
              <a:bodyPr wrap="square" tIns="108000" bIns="0" rtlCol="0" anchor="ctr">
                <a:spAutoFit/>
              </a:bodyPr>
              <a:lstStyle/>
              <a:p>
                <a:pPr algn="ctr"/>
                <a:r>
                  <a:rPr kumimoji="1" lang="en-US" altLang="ja-JP" sz="3600" dirty="0" smtClean="0">
                    <a:solidFill>
                      <a:srgbClr val="001132"/>
                    </a:solidFill>
                    <a:latin typeface="メイリオ" panose="020B0604030504040204" pitchFamily="50" charset="-128"/>
                    <a:ea typeface="メイリオ" panose="020B0604030504040204" pitchFamily="50" charset="-128"/>
                    <a:cs typeface="Arial" panose="020B0604020202020204" pitchFamily="34" charset="0"/>
                  </a:rPr>
                  <a:t>1.</a:t>
                </a:r>
                <a:r>
                  <a:rPr kumimoji="1" lang="ja-JP" altLang="en-US" sz="3600" dirty="0" smtClean="0">
                    <a:solidFill>
                      <a:srgbClr val="001132"/>
                    </a:solidFill>
                    <a:latin typeface="メイリオ" panose="020B0604030504040204" pitchFamily="50" charset="-128"/>
                    <a:ea typeface="メイリオ" panose="020B0604030504040204" pitchFamily="50" charset="-128"/>
                    <a:cs typeface="Arial" panose="020B0604020202020204" pitchFamily="34" charset="0"/>
                  </a:rPr>
                  <a:t>　はじめに</a:t>
                </a:r>
                <a:endParaRPr kumimoji="1" lang="ja-JP" altLang="en-US" sz="3600" dirty="0">
                  <a:solidFill>
                    <a:srgbClr val="001132"/>
                  </a:solidFill>
                  <a:latin typeface="メイリオ" panose="020B0604030504040204" pitchFamily="50" charset="-128"/>
                  <a:ea typeface="メイリオ" panose="020B0604030504040204" pitchFamily="50" charset="-128"/>
                  <a:cs typeface="Arial" panose="020B0604020202020204" pitchFamily="34" charset="0"/>
                </a:endParaRPr>
              </a:p>
            </p:txBody>
          </p:sp>
          <p:pic>
            <p:nvPicPr>
              <p:cNvPr id="11" name="図 10"/>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4526" y="67458"/>
                <a:ext cx="856700" cy="860127"/>
              </a:xfrm>
              <a:prstGeom prst="rect">
                <a:avLst/>
              </a:prstGeom>
            </p:spPr>
          </p:pic>
        </p:grpSp>
        <p:cxnSp>
          <p:nvCxnSpPr>
            <p:cNvPr id="5" name="直線コネクタ 4"/>
            <p:cNvCxnSpPr/>
            <p:nvPr/>
          </p:nvCxnSpPr>
          <p:spPr>
            <a:xfrm>
              <a:off x="854" y="977338"/>
              <a:ext cx="9143146" cy="4297"/>
            </a:xfrm>
            <a:prstGeom prst="line">
              <a:avLst/>
            </a:prstGeom>
            <a:ln w="508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91478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p:cNvSpPr>
            <a:spLocks noGrp="1"/>
          </p:cNvSpPr>
          <p:nvPr>
            <p:ph type="ftr" sz="quarter" idx="11"/>
          </p:nvPr>
        </p:nvSpPr>
        <p:spPr/>
        <p:txBody>
          <a:bodyPr/>
          <a:lstStyle/>
          <a:p>
            <a:r>
              <a:rPr kumimoji="1" lang="zh-CN" altLang="en-US" dirty="0" smtClean="0"/>
              <a:t>日本放射線安全管理学会</a:t>
            </a:r>
            <a:endParaRPr kumimoji="1" lang="ja-JP" altLang="en-US" dirty="0"/>
          </a:p>
        </p:txBody>
      </p:sp>
      <p:grpSp>
        <p:nvGrpSpPr>
          <p:cNvPr id="3" name="グループ化 2"/>
          <p:cNvGrpSpPr/>
          <p:nvPr/>
        </p:nvGrpSpPr>
        <p:grpSpPr>
          <a:xfrm>
            <a:off x="0" y="0"/>
            <a:ext cx="9156525" cy="6609416"/>
            <a:chOff x="0" y="0"/>
            <a:chExt cx="9156525" cy="6609416"/>
          </a:xfrm>
        </p:grpSpPr>
        <p:grpSp>
          <p:nvGrpSpPr>
            <p:cNvPr id="8" name="グループ化 7"/>
            <p:cNvGrpSpPr/>
            <p:nvPr/>
          </p:nvGrpSpPr>
          <p:grpSpPr>
            <a:xfrm>
              <a:off x="0" y="0"/>
              <a:ext cx="9156525" cy="981635"/>
              <a:chOff x="-12525" y="-1561121"/>
              <a:chExt cx="9156525" cy="981635"/>
            </a:xfrm>
          </p:grpSpPr>
          <p:sp>
            <p:nvSpPr>
              <p:cNvPr id="9" name="正方形/長方形 8"/>
              <p:cNvSpPr/>
              <p:nvPr/>
            </p:nvSpPr>
            <p:spPr>
              <a:xfrm>
                <a:off x="-12525" y="-1561121"/>
                <a:ext cx="9156525" cy="981635"/>
              </a:xfrm>
              <a:prstGeom prst="rect">
                <a:avLst/>
              </a:prstGeom>
              <a:solidFill>
                <a:srgbClr val="D4E5F7"/>
              </a:solidFill>
              <a:ln w="508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prstClr val="white"/>
                  </a:solidFill>
                  <a:effectLst/>
                  <a:uLnTx/>
                  <a:uFillTx/>
                  <a:latin typeface="Arial" panose="020B0604020202020204" pitchFamily="34" charset="0"/>
                  <a:ea typeface="ＭＳ ゴシック" panose="020B0609070205080204" pitchFamily="49" charset="-128"/>
                  <a:cs typeface="Arial" panose="020B0604020202020204" pitchFamily="34" charset="0"/>
                </a:endParaRPr>
              </a:p>
            </p:txBody>
          </p:sp>
          <p:cxnSp>
            <p:nvCxnSpPr>
              <p:cNvPr id="10" name="直線コネクタ 9"/>
              <p:cNvCxnSpPr/>
              <p:nvPr/>
            </p:nvCxnSpPr>
            <p:spPr>
              <a:xfrm>
                <a:off x="-11671" y="-583783"/>
                <a:ext cx="9143146" cy="4297"/>
              </a:xfrm>
              <a:prstGeom prst="line">
                <a:avLst/>
              </a:prstGeom>
              <a:ln w="508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6" name="正方形/長方形 5">
              <a:extLst>
                <a:ext uri="{FF2B5EF4-FFF2-40B4-BE49-F238E27FC236}">
                  <a16:creationId xmlns:a16="http://schemas.microsoft.com/office/drawing/2014/main" id="{2B7C651C-8B48-4448-8D8C-6334F3F221A1}"/>
                </a:ext>
              </a:extLst>
            </p:cNvPr>
            <p:cNvSpPr/>
            <p:nvPr/>
          </p:nvSpPr>
          <p:spPr>
            <a:xfrm>
              <a:off x="177727" y="1231021"/>
              <a:ext cx="8813259" cy="5378395"/>
            </a:xfrm>
            <a:prstGeom prst="rect">
              <a:avLst/>
            </a:prstGeom>
          </p:spPr>
          <p:txBody>
            <a:bodyPr wrap="square">
              <a:spAutoFit/>
            </a:bodyPr>
            <a:lstStyle/>
            <a:p>
              <a:pPr fontAlgn="ctr"/>
              <a:r>
                <a:rPr kumimoji="1" lang="ja-JP" altLang="en-US" sz="1700" b="1" dirty="0">
                  <a:latin typeface="Arial" panose="020B0604020202020204" pitchFamily="34" charset="0"/>
                  <a:ea typeface="ＭＳ ゴシック" panose="020B0609070205080204" pitchFamily="49" charset="-128"/>
                  <a:cs typeface="Arial" panose="020B0604020202020204" pitchFamily="34" charset="0"/>
                </a:rPr>
                <a:t>　</a:t>
              </a:r>
              <a:r>
                <a:rPr kumimoji="1" lang="ja-JP" altLang="en-US" sz="1700" dirty="0">
                  <a:latin typeface="Arial" panose="020B0604020202020204" pitchFamily="34" charset="0"/>
                  <a:ea typeface="ＭＳ ゴシック" panose="020B0609070205080204" pitchFamily="49" charset="-128"/>
                  <a:cs typeface="Arial" panose="020B0604020202020204" pitchFamily="34" charset="0"/>
                </a:rPr>
                <a:t>本教育資料が、短寿命放射性核種の安全取扱のための教育、短寿命放射性核種を用いる研究や医療の発展に貢献できれば幸いです。</a:t>
              </a:r>
              <a:endParaRPr kumimoji="1" lang="en-US" altLang="ja-JP" sz="1700" dirty="0">
                <a:latin typeface="Arial" panose="020B0604020202020204" pitchFamily="34" charset="0"/>
                <a:ea typeface="ＭＳ ゴシック" panose="020B0609070205080204" pitchFamily="49" charset="-128"/>
                <a:cs typeface="Arial" panose="020B0604020202020204" pitchFamily="34" charset="0"/>
              </a:endParaRPr>
            </a:p>
            <a:p>
              <a:pPr fontAlgn="ctr"/>
              <a:r>
                <a:rPr kumimoji="1" lang="ja-JP" altLang="en-US" sz="1700" dirty="0">
                  <a:latin typeface="Arial" panose="020B0604020202020204" pitchFamily="34" charset="0"/>
                  <a:ea typeface="ＭＳ ゴシック" panose="020B0609070205080204" pitchFamily="49" charset="-128"/>
                  <a:cs typeface="Arial" panose="020B0604020202020204" pitchFamily="34" charset="0"/>
                </a:rPr>
                <a:t>　当資料をご利用いただく際には、下記のとおり出典の記載をお願いいたします。</a:t>
              </a:r>
            </a:p>
            <a:p>
              <a:pPr fontAlgn="ctr">
                <a:lnSpc>
                  <a:spcPts val="1500"/>
                </a:lnSpc>
              </a:pPr>
              <a:endParaRPr kumimoji="1" lang="ja-JP" altLang="en-US" dirty="0">
                <a:latin typeface="Arial" panose="020B0604020202020204" pitchFamily="34" charset="0"/>
                <a:ea typeface="ＭＳ ゴシック" panose="020B0609070205080204" pitchFamily="49" charset="-128"/>
                <a:cs typeface="Arial" panose="020B0604020202020204" pitchFamily="34" charset="0"/>
              </a:endParaRPr>
            </a:p>
            <a:p>
              <a:pPr fontAlgn="ctr"/>
              <a:r>
                <a:rPr kumimoji="1" lang="ja-JP" altLang="en-US" sz="1700" dirty="0">
                  <a:latin typeface="Arial" panose="020B0604020202020204" pitchFamily="34" charset="0"/>
                  <a:ea typeface="ＭＳ ゴシック" panose="020B0609070205080204" pitchFamily="49" charset="-128"/>
                  <a:cs typeface="Arial" panose="020B0604020202020204" pitchFamily="34" charset="0"/>
                </a:rPr>
                <a:t>出典</a:t>
              </a:r>
              <a:r>
                <a:rPr kumimoji="1" lang="ja-JP" altLang="en-US" sz="1700" dirty="0" smtClean="0">
                  <a:latin typeface="Arial" panose="020B0604020202020204" pitchFamily="34" charset="0"/>
                  <a:ea typeface="ＭＳ ゴシック" panose="020B0609070205080204" pitchFamily="49" charset="-128"/>
                  <a:cs typeface="Arial" panose="020B0604020202020204" pitchFamily="34" charset="0"/>
                </a:rPr>
                <a:t>：「短寿命</a:t>
              </a:r>
              <a:r>
                <a:rPr kumimoji="1" lang="ja-JP" altLang="en-US" sz="1700" dirty="0">
                  <a:latin typeface="Arial" panose="020B0604020202020204" pitchFamily="34" charset="0"/>
                  <a:ea typeface="ＭＳ ゴシック" panose="020B0609070205080204" pitchFamily="49" charset="-128"/>
                  <a:cs typeface="Arial" panose="020B0604020202020204" pitchFamily="34" charset="0"/>
                </a:rPr>
                <a:t>放射性核種の安全取扱に関する教育資料 </a:t>
              </a:r>
              <a:r>
                <a:rPr kumimoji="1" lang="ja-JP" altLang="en-US" sz="1700" dirty="0" smtClean="0">
                  <a:latin typeface="Arial" panose="020B0604020202020204" pitchFamily="34" charset="0"/>
                  <a:ea typeface="ＭＳ ゴシック" panose="020B0609070205080204" pitchFamily="49" charset="-128"/>
                  <a:cs typeface="Arial" panose="020B0604020202020204" pitchFamily="34" charset="0"/>
                </a:rPr>
                <a:t>令和２年度版</a:t>
              </a:r>
              <a:endParaRPr kumimoji="1" lang="en-US" altLang="ja-JP" sz="1700" dirty="0">
                <a:latin typeface="Arial" panose="020B0604020202020204" pitchFamily="34" charset="0"/>
                <a:ea typeface="ＭＳ ゴシック" panose="020B0609070205080204" pitchFamily="49" charset="-128"/>
                <a:cs typeface="Arial" panose="020B0604020202020204" pitchFamily="34" charset="0"/>
              </a:endParaRPr>
            </a:p>
            <a:p>
              <a:pPr fontAlgn="ctr"/>
              <a:r>
                <a:rPr kumimoji="1" lang="en-US" altLang="ja-JP" sz="1700" dirty="0">
                  <a:latin typeface="Arial" panose="020B0604020202020204" pitchFamily="34" charset="0"/>
                  <a:ea typeface="ＭＳ ゴシック" panose="020B0609070205080204" pitchFamily="49" charset="-128"/>
                  <a:cs typeface="Arial" panose="020B0604020202020204" pitchFamily="34" charset="0"/>
                </a:rPr>
                <a:t>		</a:t>
              </a:r>
              <a:r>
                <a:rPr kumimoji="1" lang="ja-JP" altLang="en-US" sz="1700" dirty="0">
                  <a:latin typeface="Arial" panose="020B0604020202020204" pitchFamily="34" charset="0"/>
                  <a:ea typeface="ＭＳ ゴシック" panose="020B0609070205080204" pitchFamily="49" charset="-128"/>
                  <a:cs typeface="Arial" panose="020B0604020202020204" pitchFamily="34" charset="0"/>
                </a:rPr>
                <a:t>（</a:t>
              </a:r>
              <a:r>
                <a:rPr kumimoji="1" lang="zh-CN" altLang="en-US" sz="1700" dirty="0" smtClean="0">
                  <a:latin typeface="Arial" panose="020B0604020202020204" pitchFamily="34" charset="0"/>
                  <a:ea typeface="ＭＳ ゴシック" panose="020B0609070205080204" pitchFamily="49" charset="-128"/>
                  <a:cs typeface="Arial" panose="020B0604020202020204" pitchFamily="34" charset="0"/>
                </a:rPr>
                <a:t>日本</a:t>
              </a:r>
              <a:r>
                <a:rPr kumimoji="1" lang="zh-CN" altLang="en-US" sz="1700" dirty="0">
                  <a:latin typeface="Arial" panose="020B0604020202020204" pitchFamily="34" charset="0"/>
                  <a:ea typeface="ＭＳ ゴシック" panose="020B0609070205080204" pitchFamily="49" charset="-128"/>
                  <a:cs typeface="Arial" panose="020B0604020202020204" pitchFamily="34" charset="0"/>
                </a:rPr>
                <a:t>放射線安全管理</a:t>
              </a:r>
              <a:r>
                <a:rPr kumimoji="1" lang="zh-CN" altLang="en-US" sz="1700" dirty="0" smtClean="0">
                  <a:latin typeface="Arial" panose="020B0604020202020204" pitchFamily="34" charset="0"/>
                  <a:ea typeface="ＭＳ ゴシック" panose="020B0609070205080204" pitchFamily="49" charset="-128"/>
                  <a:cs typeface="Arial" panose="020B0604020202020204" pitchFamily="34" charset="0"/>
                </a:rPr>
                <a:t>学会</a:t>
              </a:r>
              <a:r>
                <a:rPr kumimoji="1" lang="ja-JP" altLang="en-US" sz="1700" dirty="0" smtClean="0">
                  <a:latin typeface="Arial" panose="020B0604020202020204" pitchFamily="34" charset="0"/>
                  <a:ea typeface="ＭＳ ゴシック" panose="020B0609070205080204" pitchFamily="49" charset="-128"/>
                  <a:cs typeface="Arial" panose="020B0604020202020204" pitchFamily="34" charset="0"/>
                </a:rPr>
                <a:t>）」</a:t>
              </a:r>
              <a:endParaRPr kumimoji="1" lang="ja-JP" altLang="en-US" sz="1700" dirty="0">
                <a:latin typeface="Arial" panose="020B0604020202020204" pitchFamily="34" charset="0"/>
                <a:ea typeface="ＭＳ ゴシック" panose="020B0609070205080204" pitchFamily="49" charset="-128"/>
                <a:cs typeface="Arial" panose="020B0604020202020204" pitchFamily="34" charset="0"/>
              </a:endParaRPr>
            </a:p>
            <a:p>
              <a:pPr fontAlgn="ctr">
                <a:lnSpc>
                  <a:spcPts val="1500"/>
                </a:lnSpc>
              </a:pPr>
              <a:endParaRPr kumimoji="1" lang="ja-JP" altLang="en-US" sz="1700" dirty="0">
                <a:latin typeface="Arial" panose="020B0604020202020204" pitchFamily="34" charset="0"/>
                <a:ea typeface="ＭＳ ゴシック" panose="020B0609070205080204" pitchFamily="49" charset="-128"/>
                <a:cs typeface="Arial" panose="020B0604020202020204" pitchFamily="34" charset="0"/>
              </a:endParaRPr>
            </a:p>
            <a:p>
              <a:pPr fontAlgn="ctr"/>
              <a:r>
                <a:rPr kumimoji="1" lang="ja-JP" altLang="en-US" sz="1700" dirty="0">
                  <a:latin typeface="Arial" panose="020B0604020202020204" pitchFamily="34" charset="0"/>
                  <a:ea typeface="ＭＳ ゴシック" panose="020B0609070205080204" pitchFamily="49" charset="-128"/>
                  <a:cs typeface="Arial" panose="020B0604020202020204" pitchFamily="34" charset="0"/>
                </a:rPr>
                <a:t>　なお、</a:t>
              </a:r>
              <a:r>
                <a:rPr kumimoji="1" lang="zh-CN" altLang="en-US" sz="1700" dirty="0">
                  <a:latin typeface="Arial" panose="020B0604020202020204" pitchFamily="34" charset="0"/>
                  <a:ea typeface="ＭＳ ゴシック" panose="020B0609070205080204" pitchFamily="49" charset="-128"/>
                  <a:cs typeface="Arial" panose="020B0604020202020204" pitchFamily="34" charset="0"/>
                </a:rPr>
                <a:t>日本放射線安全管理学会</a:t>
              </a:r>
              <a:r>
                <a:rPr kumimoji="1" lang="ja-JP" altLang="en-US" sz="1700" dirty="0">
                  <a:latin typeface="Arial" panose="020B0604020202020204" pitchFamily="34" charset="0"/>
                  <a:ea typeface="ＭＳ ゴシック" panose="020B0609070205080204" pitchFamily="49" charset="-128"/>
                  <a:cs typeface="Arial" panose="020B0604020202020204" pitchFamily="34" charset="0"/>
                </a:rPr>
                <a:t>以外の出典元が明記されている図表等の著作権は出典元に帰属しますので、出典元を明記の上、使用してください。</a:t>
              </a:r>
              <a:endParaRPr kumimoji="1" lang="en-US" altLang="ja-JP" sz="1700" dirty="0">
                <a:latin typeface="Arial" panose="020B0604020202020204" pitchFamily="34" charset="0"/>
                <a:ea typeface="ＭＳ ゴシック" panose="020B0609070205080204" pitchFamily="49" charset="-128"/>
                <a:cs typeface="Arial" panose="020B0604020202020204" pitchFamily="34" charset="0"/>
              </a:endParaRPr>
            </a:p>
            <a:p>
              <a:pPr fontAlgn="ctr">
                <a:lnSpc>
                  <a:spcPts val="1500"/>
                </a:lnSpc>
              </a:pPr>
              <a:endParaRPr kumimoji="1" lang="en-US" altLang="ja-JP" sz="1700" dirty="0">
                <a:latin typeface="Arial" panose="020B0604020202020204" pitchFamily="34" charset="0"/>
                <a:ea typeface="ＭＳ ゴシック" panose="020B0609070205080204" pitchFamily="49" charset="-128"/>
                <a:cs typeface="Arial" panose="020B0604020202020204" pitchFamily="34" charset="0"/>
              </a:endParaRPr>
            </a:p>
            <a:p>
              <a:pPr fontAlgn="ctr"/>
              <a:r>
                <a:rPr kumimoji="1" lang="ja-JP" altLang="en-US" sz="1700" dirty="0">
                  <a:latin typeface="Arial" panose="020B0604020202020204" pitchFamily="34" charset="0"/>
                  <a:ea typeface="ＭＳ ゴシック" panose="020B0609070205080204" pitchFamily="49" charset="-128"/>
                  <a:cs typeface="Arial" panose="020B0604020202020204" pitchFamily="34" charset="0"/>
                </a:rPr>
                <a:t>一般社団法人日本放射線安全管理学会</a:t>
              </a:r>
              <a:endParaRPr kumimoji="1" lang="en-US" altLang="ja-JP" sz="1700" dirty="0">
                <a:latin typeface="Arial" panose="020B0604020202020204" pitchFamily="34" charset="0"/>
                <a:ea typeface="ＭＳ ゴシック" panose="020B0609070205080204" pitchFamily="49" charset="-128"/>
                <a:cs typeface="Arial" panose="020B0604020202020204" pitchFamily="34" charset="0"/>
              </a:endParaRPr>
            </a:p>
            <a:p>
              <a:pPr fontAlgn="ctr"/>
              <a:r>
                <a:rPr kumimoji="1" lang="ja-JP" altLang="en-US" sz="1700" dirty="0">
                  <a:latin typeface="Arial" panose="020B0604020202020204" pitchFamily="34" charset="0"/>
                  <a:ea typeface="ＭＳ ゴシック" panose="020B0609070205080204" pitchFamily="49" charset="-128"/>
                  <a:cs typeface="Arial" panose="020B0604020202020204" pitchFamily="34" charset="0"/>
                </a:rPr>
                <a:t>「</a:t>
              </a:r>
              <a:r>
                <a:rPr kumimoji="1" lang="ja-JP" altLang="en-US" sz="1700" dirty="0" smtClean="0">
                  <a:latin typeface="Arial" panose="020B0604020202020204" pitchFamily="34" charset="0"/>
                  <a:ea typeface="ＭＳ ゴシック" panose="020B0609070205080204" pitchFamily="49" charset="-128"/>
                  <a:cs typeface="Arial" panose="020B0604020202020204" pitchFamily="34" charset="0"/>
                </a:rPr>
                <a:t>短寿命</a:t>
              </a:r>
              <a:r>
                <a:rPr kumimoji="1" lang="ja-JP" altLang="en-US" sz="1700" dirty="0">
                  <a:latin typeface="Arial" panose="020B0604020202020204" pitchFamily="34" charset="0"/>
                  <a:ea typeface="ＭＳ ゴシック" panose="020B0609070205080204" pitchFamily="49" charset="-128"/>
                  <a:cs typeface="Arial" panose="020B0604020202020204" pitchFamily="34" charset="0"/>
                </a:rPr>
                <a:t>放射性核種の安全取扱のための教育資料作成アドホック</a:t>
              </a:r>
              <a:r>
                <a:rPr kumimoji="1" lang="ja-JP" altLang="en-US" sz="1700" dirty="0" smtClean="0">
                  <a:latin typeface="Arial" panose="020B0604020202020204" pitchFamily="34" charset="0"/>
                  <a:ea typeface="ＭＳ ゴシック" panose="020B0609070205080204" pitchFamily="49" charset="-128"/>
                  <a:cs typeface="Arial" panose="020B0604020202020204" pitchFamily="34" charset="0"/>
                </a:rPr>
                <a:t>委員会」</a:t>
              </a:r>
              <a:endParaRPr lang="en-US" altLang="ja-JP" sz="1700" kern="100" dirty="0">
                <a:latin typeface="Arial" panose="020B0604020202020204" pitchFamily="34" charset="0"/>
                <a:ea typeface="ＭＳ ゴシック" panose="020B0609070205080204" pitchFamily="49" charset="-128"/>
                <a:cs typeface="Arial" panose="020B0604020202020204" pitchFamily="34" charset="0"/>
              </a:endParaRPr>
            </a:p>
            <a:p>
              <a:pPr algn="just">
                <a:spcAft>
                  <a:spcPts val="0"/>
                </a:spcAft>
              </a:pPr>
              <a:r>
                <a:rPr lang="ja-JP" altLang="ja-JP" sz="1700" kern="100" dirty="0" smtClean="0">
                  <a:latin typeface="Arial" panose="020B0604020202020204" pitchFamily="34" charset="0"/>
                  <a:ea typeface="ＭＳ ゴシック" panose="020B0609070205080204" pitchFamily="49" charset="-128"/>
                  <a:cs typeface="Arial" panose="020B0604020202020204" pitchFamily="34" charset="0"/>
                </a:rPr>
                <a:t>委員長</a:t>
              </a:r>
              <a:r>
                <a:rPr lang="ja-JP" altLang="en-US" sz="1700" kern="100" dirty="0" smtClean="0">
                  <a:latin typeface="Arial" panose="020B0604020202020204" pitchFamily="34" charset="0"/>
                  <a:ea typeface="ＭＳ ゴシック" panose="020B0609070205080204" pitchFamily="49" charset="-128"/>
                  <a:cs typeface="Arial" panose="020B0604020202020204" pitchFamily="34" charset="0"/>
                </a:rPr>
                <a:t>：</a:t>
              </a:r>
              <a:r>
                <a:rPr lang="ja-JP" altLang="ja-JP" sz="1700" kern="100" dirty="0" smtClean="0">
                  <a:latin typeface="Arial" panose="020B0604020202020204" pitchFamily="34" charset="0"/>
                  <a:ea typeface="ＭＳ ゴシック" panose="020B0609070205080204" pitchFamily="49" charset="-128"/>
                  <a:cs typeface="Arial" panose="020B0604020202020204" pitchFamily="34" charset="0"/>
                </a:rPr>
                <a:t>久下裕司</a:t>
              </a:r>
              <a:r>
                <a:rPr lang="ja-JP" altLang="en-US" sz="1700" kern="100" dirty="0" smtClean="0">
                  <a:latin typeface="Arial" panose="020B0604020202020204" pitchFamily="34" charset="0"/>
                  <a:ea typeface="ＭＳ ゴシック" panose="020B0609070205080204" pitchFamily="49" charset="-128"/>
                  <a:cs typeface="Arial" panose="020B0604020202020204" pitchFamily="34" charset="0"/>
                </a:rPr>
                <a:t>（</a:t>
              </a:r>
              <a:r>
                <a:rPr lang="ja-JP" altLang="ja-JP" sz="1700" kern="100" dirty="0" smtClean="0">
                  <a:latin typeface="Arial" panose="020B0604020202020204" pitchFamily="34" charset="0"/>
                  <a:ea typeface="ＭＳ ゴシック" panose="020B0609070205080204" pitchFamily="49" charset="-128"/>
                  <a:cs typeface="Arial" panose="020B0604020202020204" pitchFamily="34" charset="0"/>
                </a:rPr>
                <a:t>北海道</a:t>
              </a:r>
              <a:r>
                <a:rPr lang="ja-JP" altLang="ja-JP" sz="1700" kern="100" dirty="0">
                  <a:latin typeface="Arial" panose="020B0604020202020204" pitchFamily="34" charset="0"/>
                  <a:ea typeface="ＭＳ ゴシック" panose="020B0609070205080204" pitchFamily="49" charset="-128"/>
                  <a:cs typeface="Arial" panose="020B0604020202020204" pitchFamily="34" charset="0"/>
                </a:rPr>
                <a:t>大学アイソトープ総合</a:t>
              </a:r>
              <a:r>
                <a:rPr lang="ja-JP" altLang="ja-JP" sz="1700" kern="100" dirty="0" smtClean="0">
                  <a:latin typeface="Arial" panose="020B0604020202020204" pitchFamily="34" charset="0"/>
                  <a:ea typeface="ＭＳ ゴシック" panose="020B0609070205080204" pitchFamily="49" charset="-128"/>
                  <a:cs typeface="Arial" panose="020B0604020202020204" pitchFamily="34" charset="0"/>
                </a:rPr>
                <a:t>センター</a:t>
              </a:r>
              <a:r>
                <a:rPr lang="ja-JP" altLang="en-US" sz="1700" kern="100" dirty="0">
                  <a:latin typeface="Arial" panose="020B0604020202020204" pitchFamily="34" charset="0"/>
                  <a:ea typeface="ＭＳ ゴシック" panose="020B0609070205080204" pitchFamily="49" charset="-128"/>
                  <a:cs typeface="Arial" panose="020B0604020202020204" pitchFamily="34" charset="0"/>
                </a:rPr>
                <a:t>）</a:t>
              </a:r>
              <a:endParaRPr lang="ja-JP" altLang="ja-JP" sz="1700" kern="100" dirty="0">
                <a:latin typeface="Arial" panose="020B0604020202020204" pitchFamily="34" charset="0"/>
                <a:ea typeface="ＭＳ ゴシック" panose="020B0609070205080204" pitchFamily="49" charset="-128"/>
                <a:cs typeface="Arial" panose="020B0604020202020204" pitchFamily="34" charset="0"/>
              </a:endParaRPr>
            </a:p>
            <a:p>
              <a:pPr algn="just">
                <a:spcAft>
                  <a:spcPts val="0"/>
                </a:spcAft>
              </a:pPr>
              <a:r>
                <a:rPr lang="ja-JP" altLang="ja-JP" sz="1700" kern="100" dirty="0">
                  <a:latin typeface="Arial" panose="020B0604020202020204" pitchFamily="34" charset="0"/>
                  <a:ea typeface="ＭＳ ゴシック" panose="020B0609070205080204" pitchFamily="49" charset="-128"/>
                  <a:cs typeface="Arial" panose="020B0604020202020204" pitchFamily="34" charset="0"/>
                </a:rPr>
                <a:t>委　</a:t>
              </a:r>
              <a:r>
                <a:rPr lang="ja-JP" altLang="ja-JP" sz="1700" kern="100" dirty="0" smtClean="0">
                  <a:latin typeface="Arial" panose="020B0604020202020204" pitchFamily="34" charset="0"/>
                  <a:ea typeface="ＭＳ ゴシック" panose="020B0609070205080204" pitchFamily="49" charset="-128"/>
                  <a:cs typeface="Arial" panose="020B0604020202020204" pitchFamily="34" charset="0"/>
                </a:rPr>
                <a:t>員</a:t>
              </a:r>
              <a:r>
                <a:rPr lang="ja-JP" altLang="en-US" sz="1700" kern="100" dirty="0" smtClean="0">
                  <a:latin typeface="Arial" panose="020B0604020202020204" pitchFamily="34" charset="0"/>
                  <a:ea typeface="ＭＳ ゴシック" panose="020B0609070205080204" pitchFamily="49" charset="-128"/>
                  <a:cs typeface="Arial" panose="020B0604020202020204" pitchFamily="34" charset="0"/>
                </a:rPr>
                <a:t>：</a:t>
              </a:r>
              <a:r>
                <a:rPr lang="ja-JP" altLang="ja-JP" sz="1700" kern="100" dirty="0" smtClean="0">
                  <a:latin typeface="Arial" panose="020B0604020202020204" pitchFamily="34" charset="0"/>
                  <a:ea typeface="ＭＳ ゴシック" panose="020B0609070205080204" pitchFamily="49" charset="-128"/>
                  <a:cs typeface="Arial" panose="020B0604020202020204" pitchFamily="34" charset="0"/>
                </a:rPr>
                <a:t>右近直之</a:t>
              </a:r>
              <a:r>
                <a:rPr lang="ja-JP" altLang="en-US" sz="1700" kern="100" dirty="0">
                  <a:latin typeface="Arial" panose="020B0604020202020204" pitchFamily="34" charset="0"/>
                  <a:ea typeface="ＭＳ ゴシック" panose="020B0609070205080204" pitchFamily="49" charset="-128"/>
                  <a:cs typeface="Arial" panose="020B0604020202020204" pitchFamily="34" charset="0"/>
                </a:rPr>
                <a:t>（</a:t>
              </a:r>
              <a:r>
                <a:rPr lang="ja-JP" altLang="ja-JP" sz="1700" kern="100" dirty="0" smtClean="0">
                  <a:latin typeface="Arial" panose="020B0604020202020204" pitchFamily="34" charset="0"/>
                  <a:ea typeface="ＭＳ ゴシック" panose="020B0609070205080204" pitchFamily="49" charset="-128"/>
                  <a:cs typeface="Arial" panose="020B0604020202020204" pitchFamily="34" charset="0"/>
                </a:rPr>
                <a:t>福島</a:t>
              </a:r>
              <a:r>
                <a:rPr lang="ja-JP" altLang="ja-JP" sz="1700" kern="100" dirty="0">
                  <a:latin typeface="Arial" panose="020B0604020202020204" pitchFamily="34" charset="0"/>
                  <a:ea typeface="ＭＳ ゴシック" panose="020B0609070205080204" pitchFamily="49" charset="-128"/>
                  <a:cs typeface="Arial" panose="020B0604020202020204" pitchFamily="34" charset="0"/>
                </a:rPr>
                <a:t>県立医科大学</a:t>
              </a:r>
              <a:r>
                <a:rPr lang="en-US" altLang="ja-JP" sz="1700" kern="100" dirty="0">
                  <a:latin typeface="Arial" panose="020B0604020202020204" pitchFamily="34" charset="0"/>
                  <a:ea typeface="ＭＳ ゴシック" panose="020B0609070205080204" pitchFamily="49" charset="-128"/>
                  <a:cs typeface="Arial" panose="020B0604020202020204" pitchFamily="34" charset="0"/>
                </a:rPr>
                <a:t>, </a:t>
              </a:r>
              <a:r>
                <a:rPr lang="ja-JP" altLang="ja-JP" sz="1700" kern="100" dirty="0">
                  <a:latin typeface="Arial" panose="020B0604020202020204" pitchFamily="34" charset="0"/>
                  <a:ea typeface="ＭＳ ゴシック" panose="020B0609070205080204" pitchFamily="49" charset="-128"/>
                  <a:cs typeface="Arial" panose="020B0604020202020204" pitchFamily="34" charset="0"/>
                </a:rPr>
                <a:t>先端臨床研究</a:t>
              </a:r>
              <a:r>
                <a:rPr lang="ja-JP" altLang="ja-JP" sz="1700" kern="100" dirty="0" smtClean="0">
                  <a:latin typeface="Arial" panose="020B0604020202020204" pitchFamily="34" charset="0"/>
                  <a:ea typeface="ＭＳ ゴシック" panose="020B0609070205080204" pitchFamily="49" charset="-128"/>
                  <a:cs typeface="Arial" panose="020B0604020202020204" pitchFamily="34" charset="0"/>
                </a:rPr>
                <a:t>センター</a:t>
              </a:r>
              <a:r>
                <a:rPr lang="ja-JP" altLang="en-US" sz="1700" kern="100" dirty="0" smtClean="0">
                  <a:latin typeface="Arial" panose="020B0604020202020204" pitchFamily="34" charset="0"/>
                  <a:ea typeface="ＭＳ ゴシック" panose="020B0609070205080204" pitchFamily="49" charset="-128"/>
                  <a:cs typeface="Arial" panose="020B0604020202020204" pitchFamily="34" charset="0"/>
                </a:rPr>
                <a:t>）</a:t>
              </a:r>
              <a:endParaRPr lang="ja-JP" altLang="ja-JP" sz="1700" kern="100" dirty="0">
                <a:latin typeface="Arial" panose="020B0604020202020204" pitchFamily="34" charset="0"/>
                <a:ea typeface="ＭＳ ゴシック" panose="020B0609070205080204" pitchFamily="49" charset="-128"/>
                <a:cs typeface="Arial" panose="020B0604020202020204" pitchFamily="34" charset="0"/>
              </a:endParaRPr>
            </a:p>
            <a:p>
              <a:pPr indent="533400" algn="just">
                <a:spcAft>
                  <a:spcPts val="0"/>
                </a:spcAft>
              </a:pPr>
              <a:r>
                <a:rPr lang="en-US" altLang="ja-JP" sz="1700" kern="100" dirty="0">
                  <a:latin typeface="Arial" panose="020B0604020202020204" pitchFamily="34" charset="0"/>
                  <a:ea typeface="ＭＳ ゴシック" panose="020B0609070205080204" pitchFamily="49" charset="-128"/>
                  <a:cs typeface="Arial" panose="020B0604020202020204" pitchFamily="34" charset="0"/>
                </a:rPr>
                <a:t>	</a:t>
              </a:r>
              <a:r>
                <a:rPr lang="ja-JP" altLang="ja-JP" sz="1700" kern="100" dirty="0">
                  <a:latin typeface="Arial" panose="020B0604020202020204" pitchFamily="34" charset="0"/>
                  <a:ea typeface="ＭＳ ゴシック" panose="020B0609070205080204" pitchFamily="49" charset="-128"/>
                  <a:cs typeface="Arial" panose="020B0604020202020204" pitchFamily="34" charset="0"/>
                </a:rPr>
                <a:t>大江</a:t>
              </a:r>
              <a:r>
                <a:rPr lang="ja-JP" altLang="ja-JP" sz="1700" kern="100" dirty="0" smtClean="0">
                  <a:latin typeface="Arial" panose="020B0604020202020204" pitchFamily="34" charset="0"/>
                  <a:ea typeface="ＭＳ ゴシック" panose="020B0609070205080204" pitchFamily="49" charset="-128"/>
                  <a:cs typeface="Arial" panose="020B0604020202020204" pitchFamily="34" charset="0"/>
                </a:rPr>
                <a:t>一弘</a:t>
              </a:r>
              <a:r>
                <a:rPr lang="ja-JP" altLang="en-US" sz="1700" kern="100" dirty="0" smtClean="0">
                  <a:latin typeface="Arial" panose="020B0604020202020204" pitchFamily="34" charset="0"/>
                  <a:ea typeface="ＭＳ ゴシック" panose="020B0609070205080204" pitchFamily="49" charset="-128"/>
                  <a:cs typeface="Arial" panose="020B0604020202020204" pitchFamily="34" charset="0"/>
                </a:rPr>
                <a:t>（</a:t>
              </a:r>
              <a:r>
                <a:rPr lang="ja-JP" altLang="ja-JP" sz="1700" kern="100" dirty="0" smtClean="0">
                  <a:latin typeface="Arial" panose="020B0604020202020204" pitchFamily="34" charset="0"/>
                  <a:ea typeface="ＭＳ ゴシック" panose="020B0609070205080204" pitchFamily="49" charset="-128"/>
                  <a:cs typeface="Arial" panose="020B0604020202020204" pitchFamily="34" charset="0"/>
                </a:rPr>
                <a:t>大阪</a:t>
              </a:r>
              <a:r>
                <a:rPr lang="ja-JP" altLang="ja-JP" sz="1700" kern="100" dirty="0">
                  <a:latin typeface="Arial" panose="020B0604020202020204" pitchFamily="34" charset="0"/>
                  <a:ea typeface="ＭＳ ゴシック" panose="020B0609070205080204" pitchFamily="49" charset="-128"/>
                  <a:cs typeface="Arial" panose="020B0604020202020204" pitchFamily="34" charset="0"/>
                </a:rPr>
                <a:t>大学大学院医学系</a:t>
              </a:r>
              <a:r>
                <a:rPr lang="ja-JP" altLang="ja-JP" sz="1700" kern="100" dirty="0" smtClean="0">
                  <a:latin typeface="Arial" panose="020B0604020202020204" pitchFamily="34" charset="0"/>
                  <a:ea typeface="ＭＳ ゴシック" panose="020B0609070205080204" pitchFamily="49" charset="-128"/>
                  <a:cs typeface="Arial" panose="020B0604020202020204" pitchFamily="34" charset="0"/>
                </a:rPr>
                <a:t>研究科</a:t>
              </a:r>
              <a:r>
                <a:rPr lang="ja-JP" altLang="en-US" sz="1700" kern="100" dirty="0">
                  <a:latin typeface="Arial" panose="020B0604020202020204" pitchFamily="34" charset="0"/>
                  <a:ea typeface="ＭＳ ゴシック" panose="020B0609070205080204" pitchFamily="49" charset="-128"/>
                  <a:cs typeface="Arial" panose="020B0604020202020204" pitchFamily="34" charset="0"/>
                </a:rPr>
                <a:t>）</a:t>
              </a:r>
              <a:endParaRPr lang="ja-JP" altLang="ja-JP" sz="1700" kern="100" dirty="0">
                <a:latin typeface="Arial" panose="020B0604020202020204" pitchFamily="34" charset="0"/>
                <a:ea typeface="ＭＳ ゴシック" panose="020B0609070205080204" pitchFamily="49" charset="-128"/>
                <a:cs typeface="Arial" panose="020B0604020202020204" pitchFamily="34" charset="0"/>
              </a:endParaRPr>
            </a:p>
            <a:p>
              <a:pPr indent="533400" algn="just">
                <a:spcAft>
                  <a:spcPts val="0"/>
                </a:spcAft>
              </a:pPr>
              <a:r>
                <a:rPr lang="en-US" altLang="ja-JP" sz="1700" kern="100" dirty="0">
                  <a:latin typeface="Arial" panose="020B0604020202020204" pitchFamily="34" charset="0"/>
                  <a:ea typeface="ＭＳ ゴシック" panose="020B0609070205080204" pitchFamily="49" charset="-128"/>
                  <a:cs typeface="Arial" panose="020B0604020202020204" pitchFamily="34" charset="0"/>
                </a:rPr>
                <a:t>	</a:t>
              </a:r>
              <a:r>
                <a:rPr lang="ja-JP" altLang="ja-JP" sz="1700" kern="100" dirty="0">
                  <a:latin typeface="Arial" panose="020B0604020202020204" pitchFamily="34" charset="0"/>
                  <a:ea typeface="ＭＳ ゴシック" panose="020B0609070205080204" pitchFamily="49" charset="-128"/>
                  <a:cs typeface="Arial" panose="020B0604020202020204" pitchFamily="34" charset="0"/>
                </a:rPr>
                <a:t>柴　</a:t>
              </a:r>
              <a:r>
                <a:rPr lang="ja-JP" altLang="ja-JP" sz="1700" kern="100" dirty="0" smtClean="0">
                  <a:latin typeface="Arial" panose="020B0604020202020204" pitchFamily="34" charset="0"/>
                  <a:ea typeface="ＭＳ ゴシック" panose="020B0609070205080204" pitchFamily="49" charset="-128"/>
                  <a:cs typeface="Arial" panose="020B0604020202020204" pitchFamily="34" charset="0"/>
                </a:rPr>
                <a:t>和弘</a:t>
              </a:r>
              <a:r>
                <a:rPr lang="ja-JP" altLang="en-US" sz="1700" kern="100" dirty="0">
                  <a:latin typeface="Arial" panose="020B0604020202020204" pitchFamily="34" charset="0"/>
                  <a:ea typeface="ＭＳ ゴシック" panose="020B0609070205080204" pitchFamily="49" charset="-128"/>
                  <a:cs typeface="Arial" panose="020B0604020202020204" pitchFamily="34" charset="0"/>
                </a:rPr>
                <a:t>（</a:t>
              </a:r>
              <a:r>
                <a:rPr lang="ja-JP" altLang="ja-JP" sz="1700" kern="100" dirty="0" smtClean="0">
                  <a:latin typeface="Arial" panose="020B0604020202020204" pitchFamily="34" charset="0"/>
                  <a:ea typeface="ＭＳ ゴシック" panose="020B0609070205080204" pitchFamily="49" charset="-128"/>
                  <a:cs typeface="Arial" panose="020B0604020202020204" pitchFamily="34" charset="0"/>
                </a:rPr>
                <a:t>金沢</a:t>
              </a:r>
              <a:r>
                <a:rPr lang="ja-JP" altLang="ja-JP" sz="1700" kern="100" dirty="0">
                  <a:latin typeface="Arial" panose="020B0604020202020204" pitchFamily="34" charset="0"/>
                  <a:ea typeface="ＭＳ ゴシック" panose="020B0609070205080204" pitchFamily="49" charset="-128"/>
                  <a:cs typeface="Arial" panose="020B0604020202020204" pitchFamily="34" charset="0"/>
                </a:rPr>
                <a:t>大学学際科学実験</a:t>
              </a:r>
              <a:r>
                <a:rPr lang="ja-JP" altLang="ja-JP" sz="1700" kern="100" dirty="0" smtClean="0">
                  <a:latin typeface="Arial" panose="020B0604020202020204" pitchFamily="34" charset="0"/>
                  <a:ea typeface="ＭＳ ゴシック" panose="020B0609070205080204" pitchFamily="49" charset="-128"/>
                  <a:cs typeface="Arial" panose="020B0604020202020204" pitchFamily="34" charset="0"/>
                </a:rPr>
                <a:t>センター</a:t>
              </a:r>
              <a:r>
                <a:rPr lang="ja-JP" altLang="en-US" sz="1700" kern="100" dirty="0" smtClean="0">
                  <a:latin typeface="Arial" panose="020B0604020202020204" pitchFamily="34" charset="0"/>
                  <a:ea typeface="ＭＳ ゴシック" panose="020B0609070205080204" pitchFamily="49" charset="-128"/>
                  <a:cs typeface="Arial" panose="020B0604020202020204" pitchFamily="34" charset="0"/>
                </a:rPr>
                <a:t>）</a:t>
              </a:r>
              <a:endParaRPr lang="ja-JP" altLang="ja-JP" sz="1700" kern="100" dirty="0">
                <a:latin typeface="Arial" panose="020B0604020202020204" pitchFamily="34" charset="0"/>
                <a:ea typeface="ＭＳ ゴシック" panose="020B0609070205080204" pitchFamily="49" charset="-128"/>
                <a:cs typeface="Arial" panose="020B0604020202020204" pitchFamily="34" charset="0"/>
              </a:endParaRPr>
            </a:p>
            <a:p>
              <a:pPr indent="533400" algn="just">
                <a:spcAft>
                  <a:spcPts val="0"/>
                </a:spcAft>
              </a:pPr>
              <a:r>
                <a:rPr lang="en-US" altLang="ja-JP" sz="1700" kern="100" dirty="0">
                  <a:latin typeface="Arial" panose="020B0604020202020204" pitchFamily="34" charset="0"/>
                  <a:ea typeface="ＭＳ ゴシック" panose="020B0609070205080204" pitchFamily="49" charset="-128"/>
                  <a:cs typeface="Arial" panose="020B0604020202020204" pitchFamily="34" charset="0"/>
                </a:rPr>
                <a:t>	</a:t>
              </a:r>
              <a:r>
                <a:rPr lang="ja-JP" altLang="ja-JP" sz="1700" kern="100" dirty="0">
                  <a:latin typeface="Arial" panose="020B0604020202020204" pitchFamily="34" charset="0"/>
                  <a:ea typeface="ＭＳ ゴシック" panose="020B0609070205080204" pitchFamily="49" charset="-128"/>
                  <a:cs typeface="Arial" panose="020B0604020202020204" pitchFamily="34" charset="0"/>
                </a:rPr>
                <a:t>西　弘</a:t>
              </a:r>
              <a:r>
                <a:rPr lang="ja-JP" altLang="ja-JP" sz="1700" kern="100" dirty="0" smtClean="0">
                  <a:latin typeface="Arial" panose="020B0604020202020204" pitchFamily="34" charset="0"/>
                  <a:ea typeface="ＭＳ ゴシック" panose="020B0609070205080204" pitchFamily="49" charset="-128"/>
                  <a:cs typeface="Arial" panose="020B0604020202020204" pitchFamily="34" charset="0"/>
                </a:rPr>
                <a:t>大</a:t>
              </a:r>
              <a:r>
                <a:rPr lang="ja-JP" altLang="en-US" sz="1700" kern="100" dirty="0">
                  <a:latin typeface="Arial" panose="020B0604020202020204" pitchFamily="34" charset="0"/>
                  <a:ea typeface="ＭＳ ゴシック" panose="020B0609070205080204" pitchFamily="49" charset="-128"/>
                  <a:cs typeface="Arial" panose="020B0604020202020204" pitchFamily="34" charset="0"/>
                </a:rPr>
                <a:t>（</a:t>
              </a:r>
              <a:r>
                <a:rPr lang="ja-JP" altLang="ja-JP" sz="1700" kern="100" dirty="0" smtClean="0">
                  <a:latin typeface="Arial" panose="020B0604020202020204" pitchFamily="34" charset="0"/>
                  <a:ea typeface="ＭＳ ゴシック" panose="020B0609070205080204" pitchFamily="49" charset="-128"/>
                  <a:cs typeface="Arial" panose="020B0604020202020204" pitchFamily="34" charset="0"/>
                </a:rPr>
                <a:t>長崎</a:t>
              </a:r>
              <a:r>
                <a:rPr lang="ja-JP" altLang="ja-JP" sz="1700" kern="100" dirty="0">
                  <a:latin typeface="Arial" panose="020B0604020202020204" pitchFamily="34" charset="0"/>
                  <a:ea typeface="ＭＳ ゴシック" panose="020B0609070205080204" pitchFamily="49" charset="-128"/>
                  <a:cs typeface="Arial" panose="020B0604020202020204" pitchFamily="34" charset="0"/>
                </a:rPr>
                <a:t>大学原爆後障害医療</a:t>
              </a:r>
              <a:r>
                <a:rPr lang="ja-JP" altLang="ja-JP" sz="1700" kern="100" dirty="0" smtClean="0">
                  <a:latin typeface="Arial" panose="020B0604020202020204" pitchFamily="34" charset="0"/>
                  <a:ea typeface="ＭＳ ゴシック" panose="020B0609070205080204" pitchFamily="49" charset="-128"/>
                  <a:cs typeface="Arial" panose="020B0604020202020204" pitchFamily="34" charset="0"/>
                </a:rPr>
                <a:t>研究所</a:t>
              </a:r>
              <a:r>
                <a:rPr lang="ja-JP" altLang="en-US" sz="1700" kern="100" dirty="0">
                  <a:latin typeface="Arial" panose="020B0604020202020204" pitchFamily="34" charset="0"/>
                  <a:ea typeface="ＭＳ ゴシック" panose="020B0609070205080204" pitchFamily="49" charset="-128"/>
                  <a:cs typeface="Arial" panose="020B0604020202020204" pitchFamily="34" charset="0"/>
                </a:rPr>
                <a:t>）</a:t>
              </a:r>
              <a:endParaRPr lang="ja-JP" altLang="ja-JP" sz="1700" kern="100" dirty="0">
                <a:latin typeface="Arial" panose="020B0604020202020204" pitchFamily="34" charset="0"/>
                <a:ea typeface="ＭＳ ゴシック" panose="020B0609070205080204" pitchFamily="49" charset="-128"/>
                <a:cs typeface="Arial" panose="020B0604020202020204" pitchFamily="34" charset="0"/>
              </a:endParaRPr>
            </a:p>
            <a:p>
              <a:pPr indent="533400" algn="just">
                <a:spcAft>
                  <a:spcPts val="0"/>
                </a:spcAft>
              </a:pPr>
              <a:r>
                <a:rPr lang="en-US" altLang="ja-JP" sz="1700" kern="100" dirty="0">
                  <a:latin typeface="Arial" panose="020B0604020202020204" pitchFamily="34" charset="0"/>
                  <a:ea typeface="ＭＳ ゴシック" panose="020B0609070205080204" pitchFamily="49" charset="-128"/>
                  <a:cs typeface="Arial" panose="020B0604020202020204" pitchFamily="34" charset="0"/>
                </a:rPr>
                <a:t>	</a:t>
              </a:r>
              <a:r>
                <a:rPr lang="ja-JP" altLang="ja-JP" sz="1700" kern="100" dirty="0">
                  <a:latin typeface="Arial" panose="020B0604020202020204" pitchFamily="34" charset="0"/>
                  <a:ea typeface="ＭＳ ゴシック" panose="020B0609070205080204" pitchFamily="49" charset="-128"/>
                  <a:cs typeface="Arial" panose="020B0604020202020204" pitchFamily="34" charset="0"/>
                </a:rPr>
                <a:t>桧垣正</a:t>
              </a:r>
              <a:r>
                <a:rPr lang="ja-JP" altLang="ja-JP" sz="1700" kern="100" dirty="0" smtClean="0">
                  <a:latin typeface="Arial" panose="020B0604020202020204" pitchFamily="34" charset="0"/>
                  <a:ea typeface="ＭＳ ゴシック" panose="020B0609070205080204" pitchFamily="49" charset="-128"/>
                  <a:cs typeface="Arial" panose="020B0604020202020204" pitchFamily="34" charset="0"/>
                </a:rPr>
                <a:t>吾</a:t>
              </a:r>
              <a:r>
                <a:rPr lang="ja-JP" altLang="en-US" sz="1700" kern="100" dirty="0">
                  <a:latin typeface="Arial" panose="020B0604020202020204" pitchFamily="34" charset="0"/>
                  <a:ea typeface="ＭＳ ゴシック" panose="020B0609070205080204" pitchFamily="49" charset="-128"/>
                  <a:cs typeface="Arial" panose="020B0604020202020204" pitchFamily="34" charset="0"/>
                </a:rPr>
                <a:t>（</a:t>
              </a:r>
              <a:r>
                <a:rPr lang="ja-JP" altLang="ja-JP" sz="1700" kern="100" dirty="0" smtClean="0">
                  <a:latin typeface="Arial" panose="020B0604020202020204" pitchFamily="34" charset="0"/>
                  <a:ea typeface="ＭＳ ゴシック" panose="020B0609070205080204" pitchFamily="49" charset="-128"/>
                  <a:cs typeface="Arial" panose="020B0604020202020204" pitchFamily="34" charset="0"/>
                </a:rPr>
                <a:t>東京</a:t>
              </a:r>
              <a:r>
                <a:rPr lang="ja-JP" altLang="ja-JP" sz="1700" kern="100" dirty="0">
                  <a:latin typeface="Arial" panose="020B0604020202020204" pitchFamily="34" charset="0"/>
                  <a:ea typeface="ＭＳ ゴシック" panose="020B0609070205080204" pitchFamily="49" charset="-128"/>
                  <a:cs typeface="Arial" panose="020B0604020202020204" pitchFamily="34" charset="0"/>
                </a:rPr>
                <a:t>大学アイソトープ総合</a:t>
              </a:r>
              <a:r>
                <a:rPr lang="ja-JP" altLang="ja-JP" sz="1700" kern="100" dirty="0" smtClean="0">
                  <a:latin typeface="Arial" panose="020B0604020202020204" pitchFamily="34" charset="0"/>
                  <a:ea typeface="ＭＳ ゴシック" panose="020B0609070205080204" pitchFamily="49" charset="-128"/>
                  <a:cs typeface="Arial" panose="020B0604020202020204" pitchFamily="34" charset="0"/>
                </a:rPr>
                <a:t>センター</a:t>
              </a:r>
              <a:r>
                <a:rPr lang="ja-JP" altLang="en-US" sz="1700" kern="100" dirty="0" smtClean="0">
                  <a:latin typeface="Arial" panose="020B0604020202020204" pitchFamily="34" charset="0"/>
                  <a:ea typeface="ＭＳ ゴシック" panose="020B0609070205080204" pitchFamily="49" charset="-128"/>
                  <a:cs typeface="Arial" panose="020B0604020202020204" pitchFamily="34" charset="0"/>
                </a:rPr>
                <a:t>）</a:t>
              </a:r>
              <a:endParaRPr lang="ja-JP" altLang="ja-JP" sz="1700" kern="100" dirty="0">
                <a:latin typeface="Arial" panose="020B0604020202020204" pitchFamily="34" charset="0"/>
                <a:ea typeface="ＭＳ ゴシック" panose="020B0609070205080204" pitchFamily="49" charset="-128"/>
                <a:cs typeface="Arial" panose="020B0604020202020204" pitchFamily="34" charset="0"/>
              </a:endParaRPr>
            </a:p>
            <a:p>
              <a:pPr indent="533400" algn="just">
                <a:spcAft>
                  <a:spcPts val="0"/>
                </a:spcAft>
              </a:pPr>
              <a:r>
                <a:rPr lang="en-US" altLang="ja-JP" sz="1700" kern="100" dirty="0">
                  <a:latin typeface="Arial" panose="020B0604020202020204" pitchFamily="34" charset="0"/>
                  <a:ea typeface="ＭＳ ゴシック" panose="020B0609070205080204" pitchFamily="49" charset="-128"/>
                  <a:cs typeface="Arial" panose="020B0604020202020204" pitchFamily="34" charset="0"/>
                </a:rPr>
                <a:t>	</a:t>
              </a:r>
              <a:r>
                <a:rPr lang="ja-JP" altLang="ja-JP" sz="1700" kern="100" dirty="0">
                  <a:latin typeface="Arial" panose="020B0604020202020204" pitchFamily="34" charset="0"/>
                  <a:ea typeface="ＭＳ ゴシック" panose="020B0609070205080204" pitchFamily="49" charset="-128"/>
                  <a:cs typeface="Arial" panose="020B0604020202020204" pitchFamily="34" charset="0"/>
                </a:rPr>
                <a:t>古澤</a:t>
              </a:r>
              <a:r>
                <a:rPr lang="ja-JP" altLang="en-US" sz="1700" kern="100" dirty="0">
                  <a:latin typeface="Arial" panose="020B0604020202020204" pitchFamily="34" charset="0"/>
                  <a:ea typeface="ＭＳ ゴシック" panose="020B0609070205080204" pitchFamily="49" charset="-128"/>
                  <a:cs typeface="Arial" panose="020B0604020202020204" pitchFamily="34" charset="0"/>
                </a:rPr>
                <a:t>　</a:t>
              </a:r>
              <a:r>
                <a:rPr lang="ja-JP" altLang="ja-JP" sz="1700" kern="100" dirty="0" smtClean="0">
                  <a:latin typeface="Arial" panose="020B0604020202020204" pitchFamily="34" charset="0"/>
                  <a:ea typeface="ＭＳ ゴシック" panose="020B0609070205080204" pitchFamily="49" charset="-128"/>
                  <a:cs typeface="Arial" panose="020B0604020202020204" pitchFamily="34" charset="0"/>
                </a:rPr>
                <a:t>哲</a:t>
              </a:r>
              <a:r>
                <a:rPr lang="ja-JP" altLang="en-US" sz="1700" kern="100" dirty="0">
                  <a:latin typeface="Arial" panose="020B0604020202020204" pitchFamily="34" charset="0"/>
                  <a:ea typeface="ＭＳ ゴシック" panose="020B0609070205080204" pitchFamily="49" charset="-128"/>
                  <a:cs typeface="Arial" panose="020B0604020202020204" pitchFamily="34" charset="0"/>
                </a:rPr>
                <a:t>（</a:t>
              </a:r>
              <a:r>
                <a:rPr lang="ja-JP" altLang="ja-JP" sz="1700" kern="100" dirty="0" smtClean="0">
                  <a:latin typeface="Arial" panose="020B0604020202020204" pitchFamily="34" charset="0"/>
                  <a:ea typeface="ＭＳ ゴシック" panose="020B0609070205080204" pitchFamily="49" charset="-128"/>
                  <a:cs typeface="Arial" panose="020B0604020202020204" pitchFamily="34" charset="0"/>
                </a:rPr>
                <a:t>東京</a:t>
              </a:r>
              <a:r>
                <a:rPr lang="ja-JP" altLang="ja-JP" sz="1700" kern="100" dirty="0">
                  <a:latin typeface="Arial" panose="020B0604020202020204" pitchFamily="34" charset="0"/>
                  <a:ea typeface="ＭＳ ゴシック" panose="020B0609070205080204" pitchFamily="49" charset="-128"/>
                  <a:cs typeface="Arial" panose="020B0604020202020204" pitchFamily="34" charset="0"/>
                </a:rPr>
                <a:t>ニュークリア・サービス株式</a:t>
              </a:r>
              <a:r>
                <a:rPr lang="ja-JP" altLang="ja-JP" sz="1700" kern="100" dirty="0" smtClean="0">
                  <a:latin typeface="Arial" panose="020B0604020202020204" pitchFamily="34" charset="0"/>
                  <a:ea typeface="ＭＳ ゴシック" panose="020B0609070205080204" pitchFamily="49" charset="-128"/>
                  <a:cs typeface="Arial" panose="020B0604020202020204" pitchFamily="34" charset="0"/>
                </a:rPr>
                <a:t>会社</a:t>
              </a:r>
              <a:r>
                <a:rPr lang="ja-JP" altLang="en-US" sz="1700" kern="100" dirty="0" smtClean="0">
                  <a:latin typeface="Arial" panose="020B0604020202020204" pitchFamily="34" charset="0"/>
                  <a:ea typeface="ＭＳ ゴシック" panose="020B0609070205080204" pitchFamily="49" charset="-128"/>
                  <a:cs typeface="Arial" panose="020B0604020202020204" pitchFamily="34" charset="0"/>
                </a:rPr>
                <a:t>）</a:t>
              </a:r>
              <a:endParaRPr lang="ja-JP" altLang="ja-JP" sz="1700" kern="100" dirty="0">
                <a:latin typeface="Arial" panose="020B0604020202020204" pitchFamily="34" charset="0"/>
                <a:ea typeface="ＭＳ ゴシック" panose="020B0609070205080204" pitchFamily="49" charset="-128"/>
                <a:cs typeface="Arial" panose="020B0604020202020204" pitchFamily="34" charset="0"/>
              </a:endParaRPr>
            </a:p>
            <a:p>
              <a:pPr indent="533400" algn="just">
                <a:spcAft>
                  <a:spcPts val="0"/>
                </a:spcAft>
              </a:pPr>
              <a:r>
                <a:rPr lang="en-US" altLang="ja-JP" sz="1700" kern="100" dirty="0">
                  <a:latin typeface="Arial" panose="020B0604020202020204" pitchFamily="34" charset="0"/>
                  <a:ea typeface="ＭＳ ゴシック" panose="020B0609070205080204" pitchFamily="49" charset="-128"/>
                  <a:cs typeface="Arial" panose="020B0604020202020204" pitchFamily="34" charset="0"/>
                </a:rPr>
                <a:t>	</a:t>
              </a:r>
              <a:r>
                <a:rPr lang="ja-JP" altLang="ja-JP" sz="1700" kern="100" dirty="0">
                  <a:latin typeface="Arial" panose="020B0604020202020204" pitchFamily="34" charset="0"/>
                  <a:ea typeface="ＭＳ ゴシック" panose="020B0609070205080204" pitchFamily="49" charset="-128"/>
                  <a:cs typeface="Arial" panose="020B0604020202020204" pitchFamily="34" charset="0"/>
                </a:rPr>
                <a:t>渡辺</a:t>
              </a:r>
              <a:r>
                <a:rPr lang="ja-JP" altLang="ja-JP" sz="1700" kern="100" dirty="0" smtClean="0">
                  <a:latin typeface="Arial" panose="020B0604020202020204" pitchFamily="34" charset="0"/>
                  <a:ea typeface="ＭＳ ゴシック" panose="020B0609070205080204" pitchFamily="49" charset="-128"/>
                  <a:cs typeface="Arial" panose="020B0604020202020204" pitchFamily="34" charset="0"/>
                </a:rPr>
                <a:t>茂樹</a:t>
              </a:r>
              <a:r>
                <a:rPr lang="ja-JP" altLang="en-US" sz="1700" kern="100" dirty="0">
                  <a:latin typeface="Arial" panose="020B0604020202020204" pitchFamily="34" charset="0"/>
                  <a:ea typeface="ＭＳ ゴシック" panose="020B0609070205080204" pitchFamily="49" charset="-128"/>
                  <a:cs typeface="Arial" panose="020B0604020202020204" pitchFamily="34" charset="0"/>
                </a:rPr>
                <a:t>（</a:t>
              </a:r>
              <a:r>
                <a:rPr lang="ja-JP" altLang="ja-JP" sz="1700" kern="100" dirty="0" smtClean="0">
                  <a:latin typeface="Arial" panose="020B0604020202020204" pitchFamily="34" charset="0"/>
                  <a:ea typeface="ＭＳ ゴシック" panose="020B0609070205080204" pitchFamily="49" charset="-128"/>
                  <a:cs typeface="Arial" panose="020B0604020202020204" pitchFamily="34" charset="0"/>
                </a:rPr>
                <a:t>量子</a:t>
              </a:r>
              <a:r>
                <a:rPr lang="ja-JP" altLang="ja-JP" sz="1700" kern="100" dirty="0">
                  <a:latin typeface="Arial" panose="020B0604020202020204" pitchFamily="34" charset="0"/>
                  <a:ea typeface="ＭＳ ゴシック" panose="020B0609070205080204" pitchFamily="49" charset="-128"/>
                  <a:cs typeface="Arial" panose="020B0604020202020204" pitchFamily="34" charset="0"/>
                </a:rPr>
                <a:t>科学技術研究開発機構高崎量子応用</a:t>
              </a:r>
              <a:r>
                <a:rPr lang="ja-JP" altLang="ja-JP" sz="1700" kern="100" dirty="0" smtClean="0">
                  <a:latin typeface="Arial" panose="020B0604020202020204" pitchFamily="34" charset="0"/>
                  <a:ea typeface="ＭＳ ゴシック" panose="020B0609070205080204" pitchFamily="49" charset="-128"/>
                  <a:cs typeface="Arial" panose="020B0604020202020204" pitchFamily="34" charset="0"/>
                </a:rPr>
                <a:t>研究所</a:t>
              </a:r>
              <a:r>
                <a:rPr lang="ja-JP" altLang="en-US" sz="1700" kern="100" dirty="0" smtClean="0">
                  <a:latin typeface="Arial" panose="020B0604020202020204" pitchFamily="34" charset="0"/>
                  <a:ea typeface="ＭＳ ゴシック" panose="020B0609070205080204" pitchFamily="49" charset="-128"/>
                  <a:cs typeface="Arial" panose="020B0604020202020204" pitchFamily="34" charset="0"/>
                </a:rPr>
                <a:t>）</a:t>
              </a:r>
              <a:endParaRPr lang="ja-JP" altLang="ja-JP" sz="1700" kern="100" dirty="0">
                <a:latin typeface="Arial" panose="020B0604020202020204" pitchFamily="34" charset="0"/>
                <a:ea typeface="ＭＳ ゴシック" panose="020B0609070205080204" pitchFamily="49" charset="-128"/>
                <a:cs typeface="Arial" panose="020B0604020202020204" pitchFamily="34" charset="0"/>
              </a:endParaRPr>
            </a:p>
            <a:p>
              <a:pPr indent="533400" algn="just">
                <a:spcAft>
                  <a:spcPts val="0"/>
                </a:spcAft>
              </a:pPr>
              <a:r>
                <a:rPr lang="en-US" altLang="ja-JP" sz="1700" kern="100" dirty="0">
                  <a:latin typeface="Arial" panose="020B0604020202020204" pitchFamily="34" charset="0"/>
                  <a:ea typeface="ＭＳ ゴシック" panose="020B0609070205080204" pitchFamily="49" charset="-128"/>
                  <a:cs typeface="Arial" panose="020B0604020202020204" pitchFamily="34" charset="0"/>
                </a:rPr>
                <a:t>	</a:t>
              </a:r>
              <a:r>
                <a:rPr lang="ja-JP" altLang="ja-JP" sz="1700" kern="100" dirty="0">
                  <a:latin typeface="Arial" panose="020B0604020202020204" pitchFamily="34" charset="0"/>
                  <a:ea typeface="ＭＳ ゴシック" panose="020B0609070205080204" pitchFamily="49" charset="-128"/>
                  <a:cs typeface="Arial" panose="020B0604020202020204" pitchFamily="34" charset="0"/>
                </a:rPr>
                <a:t>渡部浩司（東北大学サイクロトロン・</a:t>
              </a:r>
              <a:r>
                <a:rPr lang="ja-JP" altLang="ja-JP" sz="1700" kern="100" dirty="0" smtClean="0">
                  <a:latin typeface="Arial" panose="020B0604020202020204" pitchFamily="34" charset="0"/>
                  <a:ea typeface="ＭＳ ゴシック" panose="020B0609070205080204" pitchFamily="49" charset="-128"/>
                  <a:cs typeface="Arial" panose="020B0604020202020204" pitchFamily="34" charset="0"/>
                </a:rPr>
                <a:t>ラジオアイソトープセンター</a:t>
              </a:r>
              <a:r>
                <a:rPr lang="ja-JP" altLang="en-US" sz="1700" kern="100" dirty="0" smtClean="0">
                  <a:latin typeface="Arial" panose="020B0604020202020204" pitchFamily="34" charset="0"/>
                  <a:ea typeface="ＭＳ ゴシック" panose="020B0609070205080204" pitchFamily="49" charset="-128"/>
                  <a:cs typeface="Arial" panose="020B0604020202020204" pitchFamily="34" charset="0"/>
                </a:rPr>
                <a:t>）</a:t>
              </a:r>
              <a:endParaRPr lang="ja-JP" altLang="ja-JP" sz="1700" kern="100" dirty="0">
                <a:latin typeface="Arial" panose="020B0604020202020204" pitchFamily="34" charset="0"/>
                <a:ea typeface="ＭＳ ゴシック" panose="020B0609070205080204" pitchFamily="49" charset="-128"/>
                <a:cs typeface="Arial" panose="020B0604020202020204" pitchFamily="34" charset="0"/>
              </a:endParaRPr>
            </a:p>
          </p:txBody>
        </p:sp>
        <p:pic>
          <p:nvPicPr>
            <p:cNvPr id="7" name="図 6"/>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4525" y="46826"/>
              <a:ext cx="856700" cy="860127"/>
            </a:xfrm>
            <a:prstGeom prst="rect">
              <a:avLst/>
            </a:prstGeom>
          </p:spPr>
        </p:pic>
      </p:grpSp>
    </p:spTree>
    <p:extLst>
      <p:ext uri="{BB962C8B-B14F-4D97-AF65-F5344CB8AC3E}">
        <p14:creationId xmlns:p14="http://schemas.microsoft.com/office/powerpoint/2010/main" val="30306033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649</TotalTime>
  <Words>40</Words>
  <Application>Microsoft Office PowerPoint</Application>
  <PresentationFormat>画面に合わせる (4:3)</PresentationFormat>
  <Paragraphs>47</Paragraphs>
  <Slides>4</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ＭＳ ゴシック</vt: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久下裕司</dc:creator>
  <cp:lastModifiedBy>user2</cp:lastModifiedBy>
  <cp:revision>76</cp:revision>
  <cp:lastPrinted>2020-07-28T07:17:51Z</cp:lastPrinted>
  <dcterms:created xsi:type="dcterms:W3CDTF">2020-06-03T23:48:23Z</dcterms:created>
  <dcterms:modified xsi:type="dcterms:W3CDTF">2020-08-26T07:32:21Z</dcterms:modified>
</cp:coreProperties>
</file>